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3"/>
  </p:notesMasterIdLst>
  <p:sldIdLst>
    <p:sldId id="256" r:id="rId3"/>
    <p:sldId id="348" r:id="rId4"/>
    <p:sldId id="358" r:id="rId5"/>
    <p:sldId id="257" r:id="rId6"/>
    <p:sldId id="258" r:id="rId7"/>
    <p:sldId id="259" r:id="rId8"/>
    <p:sldId id="349" r:id="rId9"/>
    <p:sldId id="350" r:id="rId10"/>
    <p:sldId id="351" r:id="rId11"/>
    <p:sldId id="352" r:id="rId12"/>
    <p:sldId id="260" r:id="rId13"/>
    <p:sldId id="261" r:id="rId14"/>
    <p:sldId id="353" r:id="rId15"/>
    <p:sldId id="354" r:id="rId16"/>
    <p:sldId id="262" r:id="rId17"/>
    <p:sldId id="263" r:id="rId18"/>
    <p:sldId id="355" r:id="rId19"/>
    <p:sldId id="265" r:id="rId20"/>
    <p:sldId id="266" r:id="rId21"/>
    <p:sldId id="267" r:id="rId22"/>
    <p:sldId id="268" r:id="rId23"/>
    <p:sldId id="270" r:id="rId24"/>
    <p:sldId id="271" r:id="rId25"/>
    <p:sldId id="356" r:id="rId26"/>
    <p:sldId id="357" r:id="rId27"/>
    <p:sldId id="272" r:id="rId28"/>
    <p:sldId id="273" r:id="rId29"/>
    <p:sldId id="274" r:id="rId30"/>
    <p:sldId id="275" r:id="rId31"/>
    <p:sldId id="359" r:id="rId32"/>
    <p:sldId id="360" r:id="rId33"/>
    <p:sldId id="276" r:id="rId34"/>
    <p:sldId id="277" r:id="rId35"/>
    <p:sldId id="278" r:id="rId36"/>
    <p:sldId id="279" r:id="rId37"/>
    <p:sldId id="280" r:id="rId38"/>
    <p:sldId id="281" r:id="rId39"/>
    <p:sldId id="282" r:id="rId40"/>
    <p:sldId id="283" r:id="rId41"/>
    <p:sldId id="361" r:id="rId42"/>
    <p:sldId id="490" r:id="rId43"/>
    <p:sldId id="491" r:id="rId44"/>
    <p:sldId id="492" r:id="rId45"/>
    <p:sldId id="493" r:id="rId46"/>
    <p:sldId id="494" r:id="rId47"/>
    <p:sldId id="363" r:id="rId48"/>
    <p:sldId id="420" r:id="rId49"/>
    <p:sldId id="421" r:id="rId50"/>
    <p:sldId id="422" r:id="rId51"/>
    <p:sldId id="423" r:id="rId52"/>
    <p:sldId id="424" r:id="rId53"/>
    <p:sldId id="425" r:id="rId54"/>
    <p:sldId id="426" r:id="rId55"/>
    <p:sldId id="427" r:id="rId56"/>
    <p:sldId id="428" r:id="rId57"/>
    <p:sldId id="325" r:id="rId58"/>
    <p:sldId id="429" r:id="rId59"/>
    <p:sldId id="362" r:id="rId60"/>
    <p:sldId id="284" r:id="rId61"/>
    <p:sldId id="285" r:id="rId62"/>
    <p:sldId id="286" r:id="rId63"/>
    <p:sldId id="287" r:id="rId64"/>
    <p:sldId id="305" r:id="rId65"/>
    <p:sldId id="453" r:id="rId66"/>
    <p:sldId id="454" r:id="rId67"/>
    <p:sldId id="455" r:id="rId68"/>
    <p:sldId id="456" r:id="rId69"/>
    <p:sldId id="457" r:id="rId70"/>
    <p:sldId id="458" r:id="rId71"/>
    <p:sldId id="459" r:id="rId72"/>
    <p:sldId id="460" r:id="rId73"/>
    <p:sldId id="288" r:id="rId74"/>
    <p:sldId id="292" r:id="rId75"/>
    <p:sldId id="293" r:id="rId76"/>
    <p:sldId id="476" r:id="rId77"/>
    <p:sldId id="477" r:id="rId78"/>
    <p:sldId id="296" r:id="rId79"/>
    <p:sldId id="297" r:id="rId80"/>
    <p:sldId id="495" r:id="rId81"/>
    <p:sldId id="496" r:id="rId82"/>
    <p:sldId id="497" r:id="rId84"/>
    <p:sldId id="498" r:id="rId85"/>
    <p:sldId id="499" r:id="rId86"/>
    <p:sldId id="500" r:id="rId87"/>
    <p:sldId id="501" r:id="rId88"/>
    <p:sldId id="502" r:id="rId89"/>
    <p:sldId id="503" r:id="rId90"/>
    <p:sldId id="301" r:id="rId91"/>
    <p:sldId id="306" r:id="rId92"/>
    <p:sldId id="307" r:id="rId93"/>
    <p:sldId id="308" r:id="rId94"/>
    <p:sldId id="309" r:id="rId95"/>
    <p:sldId id="310" r:id="rId96"/>
    <p:sldId id="311" r:id="rId97"/>
    <p:sldId id="461" r:id="rId98"/>
    <p:sldId id="478" r:id="rId99"/>
    <p:sldId id="479" r:id="rId100"/>
    <p:sldId id="504" r:id="rId101"/>
    <p:sldId id="548" r:id="rId102"/>
    <p:sldId id="549" r:id="rId103"/>
    <p:sldId id="550" r:id="rId104"/>
    <p:sldId id="551" r:id="rId105"/>
    <p:sldId id="552" r:id="rId106"/>
    <p:sldId id="553" r:id="rId107"/>
    <p:sldId id="554" r:id="rId108"/>
    <p:sldId id="555" r:id="rId109"/>
    <p:sldId id="556" r:id="rId1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3110"/>
    <a:srgbClr val="023007"/>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08"/>
        <p:guide pos="3772"/>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notesMaster" Target="notesMasters/notesMaster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3" Type="http://schemas.openxmlformats.org/officeDocument/2006/relationships/tableStyles" Target="tableStyles.xml"/><Relationship Id="rId112" Type="http://schemas.openxmlformats.org/officeDocument/2006/relationships/viewProps" Target="viewProps.xml"/><Relationship Id="rId111" Type="http://schemas.openxmlformats.org/officeDocument/2006/relationships/presProps" Target="presProps.xml"/><Relationship Id="rId110" Type="http://schemas.openxmlformats.org/officeDocument/2006/relationships/slide" Target="slides/slide107.xml"/><Relationship Id="rId11" Type="http://schemas.openxmlformats.org/officeDocument/2006/relationships/slide" Target="slides/slide9.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4.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5.xml"/></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6.xml"/></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7.xml"/></Relationships>
</file>

<file path=ppt/slides/_rels/slide10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8.xml"/></Relationships>
</file>

<file path=ppt/slides/_rels/slide10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9.xml"/></Relationships>
</file>

<file path=ppt/slides/_rels/slide10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0.xml"/></Relationships>
</file>

<file path=ppt/slides/_rels/slide10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9.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0.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1.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5.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6.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7.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8.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9.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0.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1.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2.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4.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5.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6.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7.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8.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9.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0.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1.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2.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4.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5.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6.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7.xml"/><Relationship Id="rId1" Type="http://schemas.openxmlformats.org/officeDocument/2006/relationships/image" Target="../media/image1.png"/></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8.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9.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0.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1.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2.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4.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5.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6.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7.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8.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9.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0.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1.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2.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44.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5.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6.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7.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8.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9.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0.xml"/></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1.xml"/></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2.xml"/></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4.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5.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6.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7.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8.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9.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0.xm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1.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2.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树状数组</a:t>
            </a:r>
            <a:endParaRPr lang="zh-CN" altLang="zh-CN"/>
          </a:p>
        </p:txBody>
      </p:sp>
      <p:sp>
        <p:nvSpPr>
          <p:cNvPr id="3" name="副标题 2"/>
          <p:cNvSpPr>
            <a:spLocks noGrp="1"/>
          </p:cNvSpPr>
          <p:nvPr>
            <p:ph type="subTitle" idx="1"/>
            <p:custDataLst>
              <p:tags r:id="rId2"/>
            </p:custDataLst>
          </p:nvPr>
        </p:nvSpPr>
        <p:spPr/>
        <p:txBody>
          <a:bodyPr/>
          <a:p>
            <a:r>
              <a:rPr lang="en-US" altLang="zh-CN"/>
              <a:t>YYQyuyan</a:t>
            </a:r>
            <a:endParaRPr lang="en-US" altLang="zh-CN"/>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我想让它常数小一点怎么办</a:t>
            </a:r>
            <a:r>
              <a:rPr lang="en-US" altLang="zh-CN"/>
              <a:t>......</a:t>
            </a:r>
            <a:endParaRPr lang="en-US" altLang="zh-CN"/>
          </a:p>
        </p:txBody>
      </p:sp>
      <p:sp>
        <p:nvSpPr>
          <p:cNvPr id="3" name="内容占位符 2"/>
          <p:cNvSpPr>
            <a:spLocks noGrp="1"/>
          </p:cNvSpPr>
          <p:nvPr>
            <p:ph idx="1"/>
          </p:nvPr>
        </p:nvSpPr>
        <p:spPr/>
        <p:txBody>
          <a:bodyPr/>
          <a:p>
            <a:r>
              <a:rPr lang="zh-CN" altLang="en-US" sz="2400"/>
              <a:t>你会发现查询和修改都变成</a:t>
            </a:r>
            <a:r>
              <a:rPr lang="en-US" altLang="zh-CN" sz="2400"/>
              <a:t>logn</a:t>
            </a:r>
            <a:r>
              <a:rPr lang="zh-CN" altLang="en-US" sz="2400"/>
              <a:t>的了，但是需要递归进行大量预处理。</a:t>
            </a:r>
            <a:endParaRPr lang="zh-CN" altLang="en-US" sz="2400"/>
          </a:p>
          <a:p>
            <a:r>
              <a:rPr lang="zh-CN" altLang="en-US" sz="2400">
                <a:solidFill>
                  <a:srgbClr val="FF0000"/>
                </a:solidFill>
              </a:rPr>
              <a:t>优化！</a:t>
            </a:r>
            <a:endParaRPr lang="zh-CN" altLang="en-US" sz="2400">
              <a:solidFill>
                <a:srgbClr val="FF0000"/>
              </a:solidFill>
            </a:endParaRPr>
          </a:p>
          <a:p>
            <a:r>
              <a:rPr lang="zh-CN" altLang="en-US" sz="2400"/>
              <a:t>考虑到</a:t>
            </a:r>
            <a:r>
              <a:rPr lang="en-US" altLang="zh-CN" sz="2400"/>
              <a:t>t</a:t>
            </a:r>
            <a:r>
              <a:rPr lang="zh-CN" altLang="en-US" sz="2400"/>
              <a:t>中</a:t>
            </a:r>
            <a:r>
              <a:rPr lang="en-US" altLang="zh-CN" sz="2400"/>
              <a:t>a[1],a[2],a[1]+a[2]</a:t>
            </a:r>
            <a:r>
              <a:rPr lang="zh-CN" altLang="en-US" sz="2400"/>
              <a:t>其实有</a:t>
            </a:r>
            <a:r>
              <a:rPr lang="zh-CN" altLang="en-US" sz="2400">
                <a:solidFill>
                  <a:srgbClr val="FF0000"/>
                </a:solidFill>
              </a:rPr>
              <a:t>互相推出</a:t>
            </a:r>
            <a:r>
              <a:rPr lang="zh-CN" altLang="en-US" sz="2400"/>
              <a:t>的关系，于是想办法扔掉其中一个。</a:t>
            </a:r>
            <a:endParaRPr lang="zh-CN" altLang="en-US" sz="2400"/>
          </a:p>
          <a:p>
            <a:r>
              <a:rPr lang="zh-CN" altLang="en-US" sz="2400"/>
              <a:t>由于递归过程中父节点不好被忽略，于是考虑</a:t>
            </a:r>
            <a:r>
              <a:rPr lang="zh-CN" altLang="en-US" sz="2400">
                <a:solidFill>
                  <a:srgbClr val="FF0000"/>
                </a:solidFill>
              </a:rPr>
              <a:t>扔掉</a:t>
            </a:r>
            <a:r>
              <a:rPr lang="en-US" altLang="zh-CN" sz="2400">
                <a:solidFill>
                  <a:srgbClr val="FF0000"/>
                </a:solidFill>
              </a:rPr>
              <a:t>a[2]</a:t>
            </a:r>
            <a:r>
              <a:rPr lang="zh-CN" altLang="en-US" sz="2400"/>
              <a:t>节点。</a:t>
            </a:r>
            <a:endParaRPr lang="zh-CN" altLang="en-US" sz="2400"/>
          </a:p>
          <a:p>
            <a:r>
              <a:rPr lang="zh-CN" altLang="en-US" sz="2400"/>
              <a:t>那么对于所有的</a:t>
            </a:r>
            <a:r>
              <a:rPr lang="zh-CN" altLang="en-US" sz="2400">
                <a:solidFill>
                  <a:srgbClr val="FF0000"/>
                </a:solidFill>
              </a:rPr>
              <a:t>子节点</a:t>
            </a:r>
            <a:r>
              <a:rPr lang="en-US" altLang="zh-CN" sz="2400">
                <a:solidFill>
                  <a:srgbClr val="FF0000"/>
                </a:solidFill>
              </a:rPr>
              <a:t>+</a:t>
            </a:r>
            <a:r>
              <a:rPr lang="zh-CN" altLang="en-US" sz="2400">
                <a:solidFill>
                  <a:srgbClr val="FF0000"/>
                </a:solidFill>
              </a:rPr>
              <a:t>子节点</a:t>
            </a:r>
            <a:r>
              <a:rPr lang="en-US" altLang="zh-CN" sz="2400">
                <a:solidFill>
                  <a:srgbClr val="FF0000"/>
                </a:solidFill>
              </a:rPr>
              <a:t>=</a:t>
            </a:r>
            <a:r>
              <a:rPr lang="zh-CN" altLang="en-US" sz="2400">
                <a:solidFill>
                  <a:srgbClr val="FF0000"/>
                </a:solidFill>
              </a:rPr>
              <a:t>父节点</a:t>
            </a:r>
            <a:r>
              <a:rPr lang="zh-CN" altLang="en-US" sz="2400"/>
              <a:t>结构，我们都可以</a:t>
            </a:r>
            <a:r>
              <a:rPr lang="zh-CN" altLang="en-US" sz="2400">
                <a:solidFill>
                  <a:srgbClr val="FF0000"/>
                </a:solidFill>
              </a:rPr>
              <a:t>扔掉一个子节点</a:t>
            </a:r>
            <a:r>
              <a:rPr lang="zh-CN" altLang="en-US" sz="2400"/>
              <a:t>。</a:t>
            </a:r>
            <a:endParaRPr lang="zh-CN" altLang="en-US" sz="2400"/>
          </a:p>
          <a:p>
            <a:r>
              <a:rPr lang="zh-CN" altLang="en-US" sz="2400"/>
              <a:t>于是，我们可以大幅地优化时间</a:t>
            </a:r>
            <a:r>
              <a:rPr lang="en-US" altLang="zh-CN" sz="2400"/>
              <a:t>&amp;</a:t>
            </a:r>
            <a:r>
              <a:rPr lang="zh-CN" altLang="en-US" sz="2400"/>
              <a:t>空间常数</a:t>
            </a:r>
            <a:r>
              <a:rPr lang="en-US" altLang="zh-CN" sz="2400"/>
              <a:t>——</a:t>
            </a:r>
            <a:endParaRPr lang="en-US" altLang="zh-CN" sz="2400"/>
          </a:p>
          <a:p>
            <a:r>
              <a:rPr lang="zh-CN" altLang="en-US" sz="2400" b="1">
                <a:solidFill>
                  <a:srgbClr val="FF0000"/>
                </a:solidFill>
              </a:rPr>
              <a:t>树状数组。</a:t>
            </a:r>
            <a:endParaRPr lang="zh-CN" altLang="en-US" sz="2400" b="1">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a:t>
            </a:r>
            <a:r>
              <a:rPr lang="zh-CN" altLang="en-US"/>
              <a:t>题目分析</a:t>
            </a:r>
            <a:endParaRPr lang="zh-CN" altLang="en-US"/>
          </a:p>
        </p:txBody>
      </p:sp>
      <p:sp>
        <p:nvSpPr>
          <p:cNvPr id="3" name="内容占位符 2"/>
          <p:cNvSpPr>
            <a:spLocks noGrp="1"/>
          </p:cNvSpPr>
          <p:nvPr>
            <p:ph idx="1"/>
          </p:nvPr>
        </p:nvSpPr>
        <p:spPr/>
        <p:txBody>
          <a:bodyPr/>
          <a:p>
            <a:r>
              <a:rPr lang="zh-CN" altLang="en-US"/>
              <a:t>既然需要对前缀和进行统计，那么就可以直接用树状数组进行维护了。至于如何对火战士能量的后缀和进行统计，这里提供一个小技巧：</a:t>
            </a:r>
            <a:r>
              <a:rPr lang="zh-CN" altLang="en-US">
                <a:solidFill>
                  <a:srgbClr val="FF0000"/>
                </a:solidFill>
              </a:rPr>
              <a:t>统计出所有火战士的总能量，然后减去不能参战的火战士能量和（这一部分是一个前缀和）。</a:t>
            </a:r>
            <a:endParaRPr lang="zh-CN" altLang="en-US"/>
          </a:p>
          <a:p>
            <a:r>
              <a:rPr lang="zh-CN" altLang="en-US"/>
              <a:t>例如</a:t>
            </a:r>
            <a:r>
              <a:rPr lang="en-US" altLang="zh-CN"/>
              <a:t>(100,150),(102,200),(103,300),(104,400)</a:t>
            </a:r>
            <a:r>
              <a:rPr lang="zh-CN" altLang="en-US"/>
              <a:t>中，先统计所有火战士能量总和</a:t>
            </a:r>
            <a:r>
              <a:rPr lang="en-US" altLang="zh-CN"/>
              <a:t>Sumf</a:t>
            </a:r>
            <a:r>
              <a:rPr lang="zh-CN" altLang="en-US"/>
              <a:t>为</a:t>
            </a:r>
            <a:r>
              <a:rPr lang="en-US" altLang="zh-CN"/>
              <a:t>1000,</a:t>
            </a:r>
            <a:r>
              <a:rPr lang="zh-CN" altLang="en-US"/>
              <a:t>然后依次记录场地温度为</a:t>
            </a:r>
            <a:r>
              <a:rPr lang="en-US" altLang="zh-CN"/>
              <a:t>k</a:t>
            </a:r>
            <a:r>
              <a:rPr lang="zh-CN" altLang="en-US"/>
              <a:t>是</a:t>
            </a:r>
            <a:r>
              <a:rPr lang="zh-CN" altLang="en-US">
                <a:solidFill>
                  <a:srgbClr val="FF0000"/>
                </a:solidFill>
              </a:rPr>
              <a:t>不能参加战斗</a:t>
            </a:r>
            <a:r>
              <a:rPr lang="zh-CN" altLang="en-US"/>
              <a:t>的火战士能量前缀和</a:t>
            </a:r>
            <a:r>
              <a:rPr lang="en-US" altLang="zh-CN"/>
              <a:t>Df</a:t>
            </a:r>
            <a:r>
              <a:rPr lang="zh-CN" altLang="en-US"/>
              <a:t>（注意这里是不能参加战斗！），也就是当</a:t>
            </a:r>
            <a:r>
              <a:rPr lang="en-US" altLang="zh-CN"/>
              <a:t>k=100</a:t>
            </a:r>
            <a:r>
              <a:rPr lang="zh-CN" altLang="en-US"/>
              <a:t>时，</a:t>
            </a:r>
            <a:r>
              <a:rPr lang="en-US" altLang="zh-CN"/>
              <a:t>Df</a:t>
            </a:r>
            <a:r>
              <a:rPr lang="zh-CN" altLang="en-US"/>
              <a:t>为所有温度</a:t>
            </a:r>
            <a:r>
              <a:rPr lang="zh-CN" altLang="en-US">
                <a:solidFill>
                  <a:srgbClr val="FF0000"/>
                </a:solidFill>
              </a:rPr>
              <a:t>小于</a:t>
            </a:r>
            <a:r>
              <a:rPr lang="en-US" altLang="zh-CN"/>
              <a:t>100</a:t>
            </a:r>
            <a:r>
              <a:rPr lang="zh-CN" altLang="en-US"/>
              <a:t>的战士能量和，即</a:t>
            </a:r>
            <a:r>
              <a:rPr lang="en-US" altLang="zh-CN"/>
              <a:t>0</a:t>
            </a:r>
            <a:r>
              <a:rPr lang="zh-CN" altLang="en-US"/>
              <a:t>；</a:t>
            </a:r>
            <a:r>
              <a:rPr lang="en-US" altLang="zh-CN"/>
              <a:t>k=102</a:t>
            </a:r>
            <a:r>
              <a:rPr lang="zh-CN" altLang="en-US"/>
              <a:t>时，</a:t>
            </a:r>
            <a:r>
              <a:rPr lang="en-US" altLang="zh-CN"/>
              <a:t>Df</a:t>
            </a:r>
            <a:r>
              <a:rPr lang="zh-CN" altLang="en-US"/>
              <a:t>为所有温度小于</a:t>
            </a:r>
            <a:r>
              <a:rPr lang="en-US" altLang="zh-CN"/>
              <a:t>102</a:t>
            </a:r>
            <a:r>
              <a:rPr lang="zh-CN" altLang="en-US"/>
              <a:t>的战士能量和，也就是</a:t>
            </a:r>
            <a:r>
              <a:rPr lang="en-US" altLang="zh-CN"/>
              <a:t>150.</a:t>
            </a:r>
            <a:endParaRPr lang="zh-CN" altLang="en-US"/>
          </a:p>
          <a:p>
            <a:r>
              <a:rPr lang="zh-CN" altLang="en-US"/>
              <a:t>所以我们把两个战士的能量统计转化为了</a:t>
            </a:r>
            <a:r>
              <a:rPr lang="zh-CN" altLang="en-US">
                <a:solidFill>
                  <a:srgbClr val="FF0000"/>
                </a:solidFill>
              </a:rPr>
              <a:t>两个前缀和</a:t>
            </a:r>
            <a:r>
              <a:rPr lang="zh-CN" altLang="en-US"/>
              <a:t>问题。</a:t>
            </a:r>
            <a:endParaRPr lang="zh-CN" altLang="en-US"/>
          </a:p>
          <a:p>
            <a:r>
              <a:rPr lang="zh-CN" altLang="en-US"/>
              <a:t>如果一个时刻下较小的能量为</a:t>
            </a:r>
            <a:r>
              <a:rPr lang="en-US" altLang="zh-CN"/>
              <a:t>0</a:t>
            </a:r>
            <a:r>
              <a:rPr lang="zh-CN" altLang="en-US"/>
              <a:t>，则输出</a:t>
            </a:r>
            <a:r>
              <a:rPr lang="en-US" altLang="zh-CN"/>
              <a:t>Peace</a:t>
            </a:r>
            <a:r>
              <a:rPr lang="zh-CN" altLang="en-US"/>
              <a:t>。</a:t>
            </a:r>
            <a:endParaRPr lang="zh-CN" altLang="en-US"/>
          </a:p>
          <a:p>
            <a:endParaRPr lang="zh-CN" altLang="en-US"/>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a:t>
            </a:r>
            <a:r>
              <a:rPr lang="zh-CN" altLang="en-US"/>
              <a:t>题目分析</a:t>
            </a:r>
            <a:endParaRPr lang="zh-CN" altLang="en-US"/>
          </a:p>
        </p:txBody>
      </p:sp>
      <p:sp>
        <p:nvSpPr>
          <p:cNvPr id="3" name="内容占位符 2"/>
          <p:cNvSpPr>
            <a:spLocks noGrp="1"/>
          </p:cNvSpPr>
          <p:nvPr>
            <p:ph idx="1"/>
          </p:nvPr>
        </p:nvSpPr>
        <p:spPr/>
        <p:txBody>
          <a:bodyPr/>
          <a:p>
            <a:r>
              <a:rPr lang="zh-CN" altLang="en-US"/>
              <a:t>考虑到温度的数值很大，而我们又要基于温度来对战士的能量进行统计，所以我们需要将温度离散化，使用方法</a:t>
            </a:r>
            <a:r>
              <a:rPr lang="en-US" altLang="zh-CN"/>
              <a:t>1</a:t>
            </a:r>
            <a:r>
              <a:rPr lang="zh-CN" altLang="en-US"/>
              <a:t>或</a:t>
            </a:r>
            <a:r>
              <a:rPr lang="en-US" altLang="zh-CN"/>
              <a:t>2</a:t>
            </a:r>
            <a:r>
              <a:rPr lang="zh-CN" altLang="en-US"/>
              <a:t>均可。</a:t>
            </a:r>
            <a:endParaRPr lang="zh-CN" altLang="en-US"/>
          </a:p>
          <a:p>
            <a:r>
              <a:rPr lang="zh-CN" altLang="en-US"/>
              <a:t>然后是这个报名</a:t>
            </a:r>
            <a:r>
              <a:rPr lang="en-US" altLang="zh-CN"/>
              <a:t>/</a:t>
            </a:r>
            <a:r>
              <a:rPr lang="zh-CN" altLang="en-US"/>
              <a:t>撤销机制。</a:t>
            </a:r>
            <a:endParaRPr lang="zh-CN" altLang="en-US"/>
          </a:p>
          <a:p>
            <a:r>
              <a:rPr lang="zh-CN" altLang="en-US"/>
              <a:t>对于一条报名信息，我们可以在线把一个冰战士</a:t>
            </a:r>
            <a:r>
              <a:rPr lang="en-US" altLang="zh-CN"/>
              <a:t>/</a:t>
            </a:r>
            <a:r>
              <a:rPr lang="zh-CN" altLang="en-US"/>
              <a:t>火战士的能量加入到前面提到的两个树状数组中，（别忘了统计所有火战士的能量和）</a:t>
            </a:r>
            <a:endParaRPr lang="zh-CN" altLang="en-US"/>
          </a:p>
          <a:p>
            <a:r>
              <a:rPr lang="zh-CN" altLang="en-US"/>
              <a:t>对于一条撤回信息，我们可以</a:t>
            </a:r>
            <a:r>
              <a:rPr lang="zh-CN" altLang="en-US">
                <a:solidFill>
                  <a:srgbClr val="FF0000"/>
                </a:solidFill>
              </a:rPr>
              <a:t>直接将对应报名信息的战士的能量在树状数组中减去</a:t>
            </a:r>
            <a:r>
              <a:rPr lang="zh-CN" altLang="en-US"/>
              <a:t>，可以考虑使用</a:t>
            </a:r>
            <a:r>
              <a:rPr lang="en-US" altLang="zh-CN"/>
              <a:t>add(x,-k)</a:t>
            </a:r>
            <a:r>
              <a:rPr lang="zh-CN" altLang="en-US"/>
              <a:t>的方法进行模拟。而所有火战士的能量和也应该随之减去一定数值。</a:t>
            </a:r>
            <a:endParaRPr lang="zh-CN" altLang="en-US"/>
          </a:p>
          <a:p>
            <a:r>
              <a:rPr lang="zh-CN" altLang="en-US"/>
              <a:t>比如对应一条报名信息</a:t>
            </a:r>
            <a:r>
              <a:rPr lang="en-US" altLang="zh-CN"/>
              <a:t>1 0 100 150</a:t>
            </a:r>
            <a:r>
              <a:rPr lang="zh-CN" altLang="en-US"/>
              <a:t>，假设温度</a:t>
            </a:r>
            <a:r>
              <a:rPr lang="en-US" altLang="zh-CN"/>
              <a:t>100</a:t>
            </a:r>
            <a:r>
              <a:rPr lang="zh-CN" altLang="en-US"/>
              <a:t>对应的离散化值为</a:t>
            </a:r>
            <a:r>
              <a:rPr lang="en-US" altLang="zh-CN"/>
              <a:t>17</a:t>
            </a:r>
            <a:r>
              <a:rPr lang="zh-CN" altLang="en-US"/>
              <a:t>，我们需要执行操作</a:t>
            </a:r>
            <a:r>
              <a:rPr lang="en-US" altLang="zh-CN"/>
              <a:t>add(ti,17,150)</a:t>
            </a:r>
            <a:r>
              <a:rPr lang="zh-CN" altLang="en-US"/>
              <a:t>；撤回这条消息的时候，我们只需要执行操作</a:t>
            </a:r>
            <a:r>
              <a:rPr lang="en-US" altLang="zh-CN"/>
              <a:t>add(ti,17,-150)</a:t>
            </a:r>
            <a:r>
              <a:rPr lang="zh-CN" altLang="en-US"/>
              <a:t>即可。（记住这里的</a:t>
            </a:r>
            <a:r>
              <a:rPr lang="en-US" altLang="zh-CN"/>
              <a:t>17</a:t>
            </a:r>
            <a:r>
              <a:rPr lang="zh-CN" altLang="en-US"/>
              <a:t>是离散化之后的</a:t>
            </a:r>
            <a:r>
              <a:rPr lang="en-US" altLang="zh-CN"/>
              <a:t>100</a:t>
            </a:r>
            <a:r>
              <a:rPr lang="zh-CN" altLang="en-US"/>
              <a:t>！）</a:t>
            </a:r>
            <a:endParaRPr lang="zh-CN" altLang="en-US"/>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a:t>
            </a:r>
            <a:r>
              <a:rPr lang="zh-CN" altLang="en-US"/>
              <a:t>题目分析</a:t>
            </a:r>
            <a:endParaRPr lang="zh-CN" altLang="en-US"/>
          </a:p>
        </p:txBody>
      </p:sp>
      <p:sp>
        <p:nvSpPr>
          <p:cNvPr id="3" name="内容占位符 2"/>
          <p:cNvSpPr>
            <a:spLocks noGrp="1"/>
          </p:cNvSpPr>
          <p:nvPr>
            <p:ph idx="1"/>
          </p:nvPr>
        </p:nvSpPr>
        <p:spPr/>
        <p:txBody>
          <a:bodyPr/>
          <a:p>
            <a:r>
              <a:rPr lang="zh-CN" altLang="en-US"/>
              <a:t>那么我们有了这两个前缀和数组，怎么求出最佳场地温度呢？</a:t>
            </a:r>
            <a:endParaRPr lang="zh-CN" altLang="en-US"/>
          </a:p>
          <a:p>
            <a:r>
              <a:rPr lang="zh-CN" altLang="en-US"/>
              <a:t>首先，这个场地温度</a:t>
            </a:r>
            <a:r>
              <a:rPr lang="zh-CN" altLang="en-US">
                <a:solidFill>
                  <a:srgbClr val="FF0000"/>
                </a:solidFill>
              </a:rPr>
              <a:t>应当是某个战士的温度</a:t>
            </a:r>
            <a:r>
              <a:rPr lang="zh-CN" altLang="en-US"/>
              <a:t>。若不是，我们将这个温度上调到离它最近的某个战士的温度，比赛结果是不变的。</a:t>
            </a:r>
            <a:endParaRPr lang="zh-CN" altLang="en-US"/>
          </a:p>
          <a:p>
            <a:r>
              <a:rPr lang="zh-CN" altLang="en-US"/>
              <a:t>然后，我们的首要目标应该是找到最大的场地温度</a:t>
            </a:r>
            <a:r>
              <a:rPr lang="en-US" altLang="zh-CN"/>
              <a:t>k</a:t>
            </a:r>
            <a:r>
              <a:rPr lang="zh-CN" altLang="en-US"/>
              <a:t>使得冰战士能量和</a:t>
            </a:r>
            <a:r>
              <a:rPr lang="zh-CN" altLang="en-US">
                <a:solidFill>
                  <a:srgbClr val="FF0000"/>
                </a:solidFill>
              </a:rPr>
              <a:t>等于</a:t>
            </a:r>
            <a:r>
              <a:rPr lang="zh-CN" altLang="en-US"/>
              <a:t>火战士能量和，因为这样双方冗余的能量会尽量少。也就是说我们需要对这个</a:t>
            </a:r>
            <a:r>
              <a:rPr lang="en-US" altLang="zh-CN"/>
              <a:t>k</a:t>
            </a:r>
            <a:r>
              <a:rPr lang="zh-CN" altLang="en-US"/>
              <a:t>进行枚举，然后不断进行对</a:t>
            </a:r>
            <a:r>
              <a:rPr lang="en-US" altLang="zh-CN"/>
              <a:t>Si</a:t>
            </a:r>
            <a:r>
              <a:rPr lang="zh-CN" altLang="en-US"/>
              <a:t>和</a:t>
            </a:r>
            <a:r>
              <a:rPr lang="en-US" altLang="zh-CN"/>
              <a:t>Sf</a:t>
            </a:r>
            <a:r>
              <a:rPr lang="zh-CN" altLang="en-US"/>
              <a:t>的统计，直到找到这样一个点为止。考虑到</a:t>
            </a:r>
            <a:r>
              <a:rPr lang="en-US" altLang="zh-CN"/>
              <a:t>k</a:t>
            </a:r>
            <a:r>
              <a:rPr lang="zh-CN" altLang="en-US"/>
              <a:t>的枚举范围很大，但始终不会超过</a:t>
            </a:r>
            <a:r>
              <a:rPr lang="en-US" altLang="zh-CN"/>
              <a:t>int</a:t>
            </a:r>
            <a:r>
              <a:rPr lang="zh-CN" altLang="en-US"/>
              <a:t>，所以我们可以使用</a:t>
            </a:r>
            <a:r>
              <a:rPr lang="zh-CN" altLang="en-US">
                <a:solidFill>
                  <a:srgbClr val="FF0000"/>
                </a:solidFill>
              </a:rPr>
              <a:t>倍增枚举</a:t>
            </a:r>
            <a:r>
              <a:rPr lang="zh-CN" altLang="en-US"/>
              <a:t>的方法，也就是从</a:t>
            </a:r>
            <a:r>
              <a:rPr lang="en-US" altLang="zh-CN"/>
              <a:t>1&lt;&lt;20</a:t>
            </a:r>
            <a:r>
              <a:rPr lang="zh-CN" altLang="en-US"/>
              <a:t>开始累加，一直到</a:t>
            </a:r>
            <a:r>
              <a:rPr lang="en-US" altLang="zh-CN"/>
              <a:t>1&lt;&lt;0</a:t>
            </a:r>
            <a:r>
              <a:rPr lang="zh-CN" altLang="en-US"/>
              <a:t>，前面已经证明，这样的过程总能找到符合条件的数。</a:t>
            </a:r>
            <a:endParaRPr lang="zh-CN" altLang="en-US"/>
          </a:p>
          <a:p>
            <a:r>
              <a:rPr lang="zh-CN" altLang="en-US"/>
              <a:t>问题来了，如果不存在这样一个温度</a:t>
            </a:r>
            <a:r>
              <a:rPr lang="en-US" altLang="zh-CN"/>
              <a:t>k</a:t>
            </a:r>
            <a:r>
              <a:rPr lang="zh-CN" altLang="en-US"/>
              <a:t>使得冰战士前缀和和火战士后缀和相等，或者有若干个温度都可以使其相等呢？</a:t>
            </a:r>
            <a:endParaRPr lang="zh-CN" altLang="en-US"/>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a:t>
            </a:r>
            <a:r>
              <a:rPr lang="zh-CN" altLang="en-US"/>
              <a:t>题目分析</a:t>
            </a:r>
            <a:endParaRPr lang="zh-CN" altLang="en-US"/>
          </a:p>
        </p:txBody>
      </p:sp>
      <p:sp>
        <p:nvSpPr>
          <p:cNvPr id="3" name="内容占位符 2"/>
          <p:cNvSpPr>
            <a:spLocks noGrp="1"/>
          </p:cNvSpPr>
          <p:nvPr>
            <p:ph idx="1"/>
          </p:nvPr>
        </p:nvSpPr>
        <p:spPr/>
        <p:txBody>
          <a:bodyPr/>
          <a:p>
            <a:r>
              <a:rPr lang="zh-CN" altLang="en-US"/>
              <a:t>其实刚才这个问题是好解决的。我们总能找到最后一个冰战士能量和</a:t>
            </a:r>
            <a:r>
              <a:rPr lang="zh-CN" altLang="en-US">
                <a:solidFill>
                  <a:srgbClr val="FF0000"/>
                </a:solidFill>
              </a:rPr>
              <a:t>严格小于</a:t>
            </a:r>
            <a:r>
              <a:rPr lang="zh-CN" altLang="en-US"/>
              <a:t>火战士能量和的点</a:t>
            </a:r>
            <a:r>
              <a:rPr lang="en-US" altLang="zh-CN"/>
              <a:t>Ti</a:t>
            </a:r>
            <a:r>
              <a:rPr lang="zh-CN" altLang="en-US"/>
              <a:t>。在这个时候我们只需要先把这个温度下的答案记录下来，往后一点点继续枚举，无论是有很长的相等段或者是不存在相等段，答案总是</a:t>
            </a:r>
            <a:r>
              <a:rPr lang="en-US" altLang="zh-CN"/>
              <a:t>Ti</a:t>
            </a:r>
            <a:r>
              <a:rPr lang="zh-CN" altLang="en-US"/>
              <a:t>或者是后面的一些数值。同样地，这个枚举的优化是可以用倍增进行处理的，而且也是树状数组上的倍增。</a:t>
            </a:r>
            <a:endParaRPr lang="zh-CN" altLang="en-US"/>
          </a:p>
          <a:p>
            <a:r>
              <a:rPr lang="zh-CN" altLang="en-US"/>
              <a:t>（相当于求出前缀和最后一个小于后缀和的过程与求出后缀和最后一个大于等于前缀和的过程，这不就很像刚才讲过的倍增中的概念了嘛！）</a:t>
            </a:r>
            <a:endParaRPr lang="zh-CN" altLang="en-US"/>
          </a:p>
          <a:p>
            <a:r>
              <a:rPr lang="zh-CN" altLang="en-US"/>
              <a:t>形象（并不）地说：</a:t>
            </a:r>
            <a:r>
              <a:rPr lang="zh-CN"/>
              <a:t>我们令</a:t>
            </a:r>
            <a:r>
              <a:rPr lang="en-US" altLang="zh-CN">
                <a:solidFill>
                  <a:srgbClr val="FF0000"/>
                </a:solidFill>
              </a:rPr>
              <a:t>T(i)=I(i)-F(i)</a:t>
            </a:r>
            <a:r>
              <a:rPr lang="zh-CN" altLang="en-US"/>
              <a:t>；</a:t>
            </a:r>
            <a:endParaRPr lang="zh-CN" altLang="en-US"/>
          </a:p>
          <a:p>
            <a:r>
              <a:rPr lang="zh-CN" altLang="en-US"/>
              <a:t>设</a:t>
            </a:r>
            <a:r>
              <a:rPr lang="en-US" altLang="zh-CN"/>
              <a:t>T(Ti)&gt;0</a:t>
            </a:r>
            <a:r>
              <a:rPr lang="zh-CN" altLang="en-US"/>
              <a:t>而</a:t>
            </a:r>
            <a:r>
              <a:rPr lang="en-US" altLang="zh-CN"/>
              <a:t>T(Ti+1)&lt;0,</a:t>
            </a:r>
            <a:r>
              <a:rPr lang="zh-CN" altLang="en-US"/>
              <a:t>若</a:t>
            </a:r>
            <a:r>
              <a:rPr lang="en-US" altLang="zh-CN"/>
              <a:t>abs(T(Ti))&gt;abs(T(Ti+1))</a:t>
            </a:r>
            <a:r>
              <a:rPr lang="zh-CN" altLang="en-US"/>
              <a:t>则</a:t>
            </a:r>
            <a:r>
              <a:rPr lang="en-US" altLang="zh-CN">
                <a:solidFill>
                  <a:srgbClr val="FF0000"/>
                </a:solidFill>
              </a:rPr>
              <a:t>Ti</a:t>
            </a:r>
            <a:r>
              <a:rPr lang="zh-CN" altLang="en-US">
                <a:solidFill>
                  <a:srgbClr val="FF0000"/>
                </a:solidFill>
              </a:rPr>
              <a:t>为答案</a:t>
            </a:r>
            <a:r>
              <a:rPr lang="zh-CN" altLang="en-US"/>
              <a:t>；</a:t>
            </a:r>
            <a:endParaRPr lang="zh-CN" altLang="en-US"/>
          </a:p>
          <a:p>
            <a:r>
              <a:rPr lang="zh-CN" altLang="en-US"/>
              <a:t>若</a:t>
            </a:r>
            <a:r>
              <a:rPr lang="en-US" altLang="zh-CN">
                <a:sym typeface="+mn-ea"/>
              </a:rPr>
              <a:t>abs(T(Ti))&lt;=abs(T(Ti+1))</a:t>
            </a:r>
            <a:r>
              <a:rPr lang="zh-CN" altLang="en-US">
                <a:sym typeface="+mn-ea"/>
              </a:rPr>
              <a:t>，则我们从</a:t>
            </a:r>
            <a:r>
              <a:rPr lang="en-US" altLang="zh-CN">
                <a:sym typeface="+mn-ea"/>
              </a:rPr>
              <a:t>Ti+1</a:t>
            </a:r>
            <a:r>
              <a:rPr lang="zh-CN" altLang="en-US">
                <a:sym typeface="+mn-ea"/>
              </a:rPr>
              <a:t>开始，往后找到最后一个</a:t>
            </a:r>
            <a:r>
              <a:rPr lang="en-US" altLang="zh-CN">
                <a:sym typeface="+mn-ea"/>
              </a:rPr>
              <a:t>Tx</a:t>
            </a:r>
            <a:r>
              <a:rPr lang="zh-CN" altLang="en-US">
                <a:sym typeface="+mn-ea"/>
              </a:rPr>
              <a:t>使得</a:t>
            </a:r>
            <a:r>
              <a:rPr lang="en-US" altLang="zh-CN">
                <a:solidFill>
                  <a:srgbClr val="FF0000"/>
                </a:solidFill>
                <a:sym typeface="+mn-ea"/>
              </a:rPr>
              <a:t>T(Tx)=T(Ti+1)</a:t>
            </a:r>
            <a:r>
              <a:rPr lang="zh-CN" altLang="en-US">
                <a:sym typeface="+mn-ea"/>
              </a:rPr>
              <a:t>，也就是一个相等段的最后一个值，它便是答案。</a:t>
            </a:r>
            <a:endParaRPr lang="zh-CN" altLang="en-US">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a:t>
            </a:r>
            <a:r>
              <a:rPr lang="zh-CN" altLang="en-US"/>
              <a:t>实现的较重要部分（找出第一个极限）</a:t>
            </a:r>
            <a:endParaRPr lang="zh-CN" altLang="en-US"/>
          </a:p>
        </p:txBody>
      </p:sp>
      <p:sp>
        <p:nvSpPr>
          <p:cNvPr id="4" name="文本框 3"/>
          <p:cNvSpPr txBox="1"/>
          <p:nvPr/>
        </p:nvSpPr>
        <p:spPr>
          <a:xfrm>
            <a:off x="1616075" y="1998345"/>
            <a:ext cx="9108440" cy="3476625"/>
          </a:xfrm>
          <a:prstGeom prst="rect">
            <a:avLst/>
          </a:prstGeom>
          <a:noFill/>
        </p:spPr>
        <p:txBody>
          <a:bodyPr wrap="square" rtlCol="0">
            <a:spAutoFit/>
          </a:bodyPr>
          <a:p>
            <a:r>
              <a:rPr lang="zh-CN" altLang="en-US" sz="2000">
                <a:latin typeface="宋体" panose="02010600030101010101" pitchFamily="2" charset="-122"/>
                <a:ea typeface="宋体" panose="02010600030101010101" pitchFamily="2" charset="-122"/>
              </a:rPr>
              <a:t>for( int i = 20 ; i &gt;= 0 ; i --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第一个倍增</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int np = p1 + ( 1 &lt;&lt; i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能不能加上</a:t>
            </a:r>
            <a:r>
              <a:rPr lang="en-US" altLang="zh-CN" sz="2000">
                <a:latin typeface="宋体" panose="02010600030101010101" pitchFamily="2" charset="-122"/>
                <a:ea typeface="宋体" panose="02010600030101010101" pitchFamily="2" charset="-122"/>
              </a:rPr>
              <a:t>1&lt;&lt;i</a:t>
            </a:r>
            <a:r>
              <a:rPr lang="zh-CN" altLang="en-US" sz="2000">
                <a:latin typeface="宋体" panose="02010600030101010101" pitchFamily="2" charset="-122"/>
                <a:ea typeface="宋体" panose="02010600030101010101" pitchFamily="2" charset="-122"/>
              </a:rPr>
              <a:t>温度？</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if( np &gt; cnt ) continue;</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如果温度超过最高温度则跳过</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int temps0 = s0 + ti[np],temps1 = s1 - tf[np];</a:t>
            </a:r>
            <a:endParaRPr lang="zh-CN" altLang="en-US" sz="2000">
              <a:latin typeface="宋体" panose="02010600030101010101" pitchFamily="2" charset="-122"/>
              <a:ea typeface="宋体" panose="02010600030101010101" pitchFamily="2" charset="-122"/>
            </a:endParaRPr>
          </a:p>
          <a:p>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冰战士</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火战士加上</a:t>
            </a:r>
            <a:r>
              <a:rPr lang="en-US" altLang="zh-CN" sz="2000">
                <a:latin typeface="宋体" panose="02010600030101010101" pitchFamily="2" charset="-122"/>
                <a:ea typeface="宋体" panose="02010600030101010101" pitchFamily="2" charset="-122"/>
              </a:rPr>
              <a:t>np</a:t>
            </a:r>
            <a:r>
              <a:rPr lang="zh-CN" altLang="en-US" sz="2000">
                <a:latin typeface="宋体" panose="02010600030101010101" pitchFamily="2" charset="-122"/>
                <a:ea typeface="宋体" panose="02010600030101010101" pitchFamily="2" charset="-122"/>
              </a:rPr>
              <a:t>温度之后的前缀</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后缀和能量</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if( temps0 &lt; temps1 ){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满足第一个极限</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p1 = np;</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温度可以加</a:t>
            </a:r>
            <a:endParaRPr lang="en-US" altLang="zh-CN"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s0 = temps0;</a:t>
            </a:r>
            <a:r>
              <a:rPr lang="en-US" altLang="zh-CN" sz="2000">
                <a:latin typeface="宋体" panose="02010600030101010101" pitchFamily="2" charset="-122"/>
                <a:ea typeface="宋体" panose="02010600030101010101" pitchFamily="2" charset="-122"/>
              </a:rPr>
              <a:t>  </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s1 = temps1;</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更新两边战士能量</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a:t>
            </a:r>
            <a:endParaRPr lang="zh-CN" altLang="en-US" sz="2000">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a:t>
            </a:r>
            <a:r>
              <a:rPr lang="zh-CN" altLang="en-US"/>
              <a:t>实现的较重要部分（找出第二个极限）</a:t>
            </a:r>
            <a:endParaRPr lang="zh-CN" altLang="en-US"/>
          </a:p>
        </p:txBody>
      </p:sp>
      <p:sp>
        <p:nvSpPr>
          <p:cNvPr id="4" name="文本框 3"/>
          <p:cNvSpPr txBox="1"/>
          <p:nvPr/>
        </p:nvSpPr>
        <p:spPr>
          <a:xfrm>
            <a:off x="372745" y="2053590"/>
            <a:ext cx="11447145" cy="4092575"/>
          </a:xfrm>
          <a:prstGeom prst="rect">
            <a:avLst/>
          </a:prstGeom>
          <a:noFill/>
        </p:spPr>
        <p:txBody>
          <a:bodyPr wrap="square" rtlCol="0">
            <a:spAutoFit/>
          </a:bodyPr>
          <a:p>
            <a:r>
              <a:rPr lang="zh-CN" altLang="en-US" sz="2000">
                <a:latin typeface="宋体" panose="02010600030101010101" pitchFamily="2" charset="-122"/>
                <a:ea typeface="宋体" panose="02010600030101010101" pitchFamily="2" charset="-122"/>
              </a:rPr>
              <a:t>f2 = min(sum( ti , p1 + 1 ),sumfire - sum( tf , p1 + 1 ));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求出刚才极限的等价值</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for( int i = 20 ; i &gt;= 0 ; i --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第二个倍增</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int np = p2 + ( 1 &lt;&lt; i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能不能再加上</a:t>
            </a:r>
            <a:r>
              <a:rPr lang="en-US" altLang="zh-CN" sz="2000">
                <a:latin typeface="宋体" panose="02010600030101010101" pitchFamily="2" charset="-122"/>
                <a:ea typeface="宋体" panose="02010600030101010101" pitchFamily="2" charset="-122"/>
              </a:rPr>
              <a:t>1&lt;&lt;i</a:t>
            </a:r>
            <a:r>
              <a:rPr lang="zh-CN" altLang="en-US" sz="2000">
                <a:latin typeface="宋体" panose="02010600030101010101" pitchFamily="2" charset="-122"/>
                <a:ea typeface="宋体" panose="02010600030101010101" pitchFamily="2" charset="-122"/>
              </a:rPr>
              <a:t>温度？</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if( np &gt; cnt ) continue;</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超出最高温度则</a:t>
            </a:r>
            <a:r>
              <a:rPr lang="en-US" altLang="zh-CN" sz="2000">
                <a:latin typeface="宋体" panose="02010600030101010101" pitchFamily="2" charset="-122"/>
                <a:ea typeface="宋体" panose="02010600030101010101" pitchFamily="2" charset="-122"/>
              </a:rPr>
              <a:t>continue</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int temps0 = s0 + ti[np],temps1 = s1 - tf[np];</a:t>
            </a:r>
            <a:endParaRPr lang="zh-CN" altLang="en-US" sz="2000">
              <a:latin typeface="宋体" panose="02010600030101010101" pitchFamily="2" charset="-122"/>
              <a:ea typeface="宋体" panose="02010600030101010101" pitchFamily="2" charset="-122"/>
            </a:endParaRPr>
          </a:p>
          <a:p>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先计算加上</a:t>
            </a:r>
            <a:r>
              <a:rPr lang="en-US" altLang="zh-CN" sz="2000">
                <a:latin typeface="宋体" panose="02010600030101010101" pitchFamily="2" charset="-122"/>
                <a:ea typeface="宋体" panose="02010600030101010101" pitchFamily="2" charset="-122"/>
              </a:rPr>
              <a:t>1&lt;&lt;i</a:t>
            </a:r>
            <a:r>
              <a:rPr lang="zh-CN" altLang="en-US" sz="2000">
                <a:latin typeface="宋体" panose="02010600030101010101" pitchFamily="2" charset="-122"/>
                <a:ea typeface="宋体" panose="02010600030101010101" pitchFamily="2" charset="-122"/>
              </a:rPr>
              <a:t>温度后双方的能量</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if( temps0 &lt; temps1 || min( temps0 , temps1 ) == f2 ){</a:t>
            </a:r>
            <a:r>
              <a:rPr lang="en-US" altLang="zh-CN" sz="2000">
                <a:latin typeface="宋体" panose="02010600030101010101" pitchFamily="2" charset="-122"/>
                <a:ea typeface="宋体" panose="02010600030101010101" pitchFamily="2" charset="-122"/>
              </a:rPr>
              <a:t> </a:t>
            </a:r>
            <a:endParaRPr lang="en-US" altLang="zh-CN" sz="2000">
              <a:latin typeface="宋体" panose="02010600030101010101" pitchFamily="2" charset="-122"/>
              <a:ea typeface="宋体" panose="02010600030101010101" pitchFamily="2" charset="-122"/>
            </a:endParaRPr>
          </a:p>
          <a:p>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冰战士能量仍小于火战士能量或者两者较小值仍然等于刚才的等价极限</a:t>
            </a:r>
            <a:r>
              <a:rPr lang="en-US" altLang="zh-CN" sz="2000">
                <a:latin typeface="宋体" panose="02010600030101010101" pitchFamily="2" charset="-122"/>
                <a:ea typeface="宋体" panose="02010600030101010101" pitchFamily="2" charset="-122"/>
              </a:rPr>
              <a:t>f2</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p2 = np;</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可以更新温度</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s0 = temps0;</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s1 = temps1;</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更新两边战士能量</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a:t>
            </a:r>
            <a:endParaRPr lang="zh-CN" altLang="en-US" sz="2000">
              <a:latin typeface="宋体" panose="02010600030101010101" pitchFamily="2" charset="-122"/>
              <a:ea typeface="宋体" panose="02010600030101010101" pitchFamily="2" charset="-122"/>
            </a:endParaRPr>
          </a:p>
          <a:p>
            <a:r>
              <a:rPr lang="zh-CN" altLang="en-US" sz="2000">
                <a:latin typeface="宋体" panose="02010600030101010101" pitchFamily="2" charset="-122"/>
                <a:ea typeface="宋体" panose="02010600030101010101" pitchFamily="2" charset="-122"/>
              </a:rPr>
              <a:t>	}</a:t>
            </a:r>
            <a:endParaRPr lang="zh-CN" altLang="en-US" sz="2000">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a:t>
            </a:r>
            <a:r>
              <a:rPr lang="zh-CN" altLang="en-US"/>
              <a:t>实现的较重要部分（更新战士数据）</a:t>
            </a:r>
            <a:endParaRPr lang="zh-CN" altLang="en-US"/>
          </a:p>
        </p:txBody>
      </p:sp>
      <p:sp>
        <p:nvSpPr>
          <p:cNvPr id="4" name="文本框 3"/>
          <p:cNvSpPr txBox="1"/>
          <p:nvPr/>
        </p:nvSpPr>
        <p:spPr>
          <a:xfrm>
            <a:off x="1734820" y="1238250"/>
            <a:ext cx="9841865" cy="5354320"/>
          </a:xfrm>
          <a:prstGeom prst="rect">
            <a:avLst/>
          </a:prstGeom>
          <a:noFill/>
        </p:spPr>
        <p:txBody>
          <a:bodyPr wrap="square" rtlCol="0">
            <a:spAutoFit/>
          </a:bodyPr>
          <a:p>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if( a[i].ty == 1 ){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报名信息？</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if( !a[i].t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战士类型</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add( ti , a[i].x , a[i].y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冰战士则直接更新</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else{</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add( tf , a[i].x + 1 , a[i].y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火战士更新（为何</a:t>
            </a:r>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sumfire += a[i].y;</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火战士总能量和计数</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else{</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int k = a[i].k;</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撤回消息</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if( !a[k].t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战士类型</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add( ti , a[k].x , -a[k].y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冰战士重置</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else{</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add( tf , a[k].x + 1 , -a[k].y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火战士重置</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sumfire -= a[k].y;</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火战士总能量和重置</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a:t>
            </a:r>
            <a:r>
              <a:rPr lang="zh-CN" altLang="en-US"/>
              <a:t>快乐的细节时间</a:t>
            </a:r>
            <a:endParaRPr lang="zh-CN" altLang="en-US"/>
          </a:p>
        </p:txBody>
      </p:sp>
      <p:sp>
        <p:nvSpPr>
          <p:cNvPr id="3" name="内容占位符 2"/>
          <p:cNvSpPr>
            <a:spLocks noGrp="1"/>
          </p:cNvSpPr>
          <p:nvPr>
            <p:ph idx="1"/>
          </p:nvPr>
        </p:nvSpPr>
        <p:spPr/>
        <p:txBody>
          <a:bodyPr/>
          <a:p>
            <a:r>
              <a:rPr lang="en-US" altLang="zh-CN" b="1"/>
              <a:t>1.</a:t>
            </a:r>
            <a:r>
              <a:rPr lang="zh-CN" altLang="en-US" b="1"/>
              <a:t>为什么统计火战士能量的时候</a:t>
            </a:r>
            <a:r>
              <a:rPr lang="en-US" altLang="zh-CN" b="1"/>
              <a:t>“</a:t>
            </a:r>
            <a:r>
              <a:rPr lang="zh-CN" altLang="en-US" b="1"/>
              <a:t>温度要</a:t>
            </a:r>
            <a:r>
              <a:rPr lang="en-US" altLang="zh-CN" b="1"/>
              <a:t>+1”</a:t>
            </a:r>
            <a:r>
              <a:rPr lang="zh-CN" altLang="en-US" b="1"/>
              <a:t>？</a:t>
            </a:r>
            <a:endParaRPr lang="zh-CN" altLang="en-US" b="1"/>
          </a:p>
          <a:p>
            <a:r>
              <a:rPr lang="zh-CN" altLang="en-US" b="1"/>
              <a:t>我们要统计的是火战士在某一温度下</a:t>
            </a:r>
            <a:r>
              <a:rPr lang="zh-CN" altLang="en-US" b="1">
                <a:solidFill>
                  <a:srgbClr val="FF0000"/>
                </a:solidFill>
              </a:rPr>
              <a:t>无法参战</a:t>
            </a:r>
            <a:r>
              <a:rPr lang="zh-CN" altLang="en-US" b="1"/>
              <a:t>的总能量，无法参战的部分才是前缀和。我们将温度</a:t>
            </a:r>
            <a:r>
              <a:rPr lang="en-US" altLang="zh-CN" b="1"/>
              <a:t>102</a:t>
            </a:r>
            <a:r>
              <a:rPr lang="zh-CN" altLang="en-US" b="1"/>
              <a:t>的战士能量统计到</a:t>
            </a:r>
            <a:r>
              <a:rPr lang="en-US" altLang="zh-CN" b="1"/>
              <a:t>103</a:t>
            </a:r>
            <a:r>
              <a:rPr lang="zh-CN" altLang="en-US" b="1"/>
              <a:t>位置，那么我们想统计温度</a:t>
            </a:r>
            <a:r>
              <a:rPr lang="en-US" altLang="zh-CN" b="1"/>
              <a:t>102</a:t>
            </a:r>
            <a:r>
              <a:rPr lang="zh-CN" altLang="en-US" b="1"/>
              <a:t>时不能参加战斗的火战士能量的时候</a:t>
            </a:r>
            <a:r>
              <a:rPr lang="zh-CN" altLang="en-US" b="1">
                <a:solidFill>
                  <a:srgbClr val="FF0000"/>
                </a:solidFill>
              </a:rPr>
              <a:t>不会统计到它</a:t>
            </a:r>
            <a:r>
              <a:rPr lang="zh-CN" altLang="en-US" b="1"/>
              <a:t>。</a:t>
            </a:r>
            <a:endParaRPr lang="zh-CN" altLang="en-US" b="1"/>
          </a:p>
          <a:p>
            <a:endParaRPr lang="en-US" altLang="zh-CN" b="1"/>
          </a:p>
          <a:p>
            <a:r>
              <a:rPr lang="en-US" altLang="zh-CN" b="1"/>
              <a:t>2.</a:t>
            </a:r>
            <a:r>
              <a:rPr lang="zh-CN" altLang="en-US" b="1"/>
              <a:t>重温树状数组上倍增原理</a:t>
            </a:r>
            <a:endParaRPr lang="zh-CN" altLang="en-US" b="1"/>
          </a:p>
          <a:p>
            <a:r>
              <a:rPr lang="zh-CN" altLang="en-US" b="1"/>
              <a:t>我们倍增的是前缀和！我们把树状数组上的数据直接累加进来，是为了更方便地找出一段的和，这只不过恰好迎合了倍增的原理，其实略有违反除</a:t>
            </a:r>
            <a:r>
              <a:rPr lang="en-US" altLang="zh-CN" b="1"/>
              <a:t>add/sum</a:t>
            </a:r>
            <a:r>
              <a:rPr lang="zh-CN" altLang="en-US" b="1"/>
              <a:t>操作外不应动用</a:t>
            </a:r>
            <a:r>
              <a:rPr lang="en-US" altLang="zh-CN" b="1"/>
              <a:t>t</a:t>
            </a:r>
            <a:r>
              <a:rPr lang="zh-CN" altLang="en-US" b="1"/>
              <a:t>数组的原则，但考虑到我们在倍增过程中</a:t>
            </a:r>
            <a:r>
              <a:rPr lang="zh-CN" altLang="en-US" b="1">
                <a:solidFill>
                  <a:srgbClr val="FF0000"/>
                </a:solidFill>
              </a:rPr>
              <a:t>没有修改树状数组内部的值</a:t>
            </a:r>
            <a:r>
              <a:rPr lang="zh-CN" altLang="en-US" b="1"/>
              <a:t>，所以也就没有问题。</a:t>
            </a:r>
            <a:endParaRPr lang="zh-CN" altLang="en-US"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一些准（迷）备（惑）操作</a:t>
            </a:r>
            <a:endParaRPr lang="zh-CN" altLang="en-US"/>
          </a:p>
        </p:txBody>
      </p:sp>
      <p:sp>
        <p:nvSpPr>
          <p:cNvPr id="3" name="内容占位符 2"/>
          <p:cNvSpPr>
            <a:spLocks noGrp="1"/>
          </p:cNvSpPr>
          <p:nvPr>
            <p:ph idx="1"/>
          </p:nvPr>
        </p:nvSpPr>
        <p:spPr/>
        <p:txBody>
          <a:bodyPr/>
          <a:p>
            <a:r>
              <a:rPr lang="zh-CN" altLang="en-US" sz="2400"/>
              <a:t>对于数组</a:t>
            </a:r>
            <a:r>
              <a:rPr lang="en-US" altLang="zh-CN" sz="2400"/>
              <a:t>a[1...n]</a:t>
            </a:r>
            <a:r>
              <a:rPr lang="zh-CN" altLang="en-US" sz="2400"/>
              <a:t>，预处理一个数组</a:t>
            </a:r>
            <a:r>
              <a:rPr lang="en-US" altLang="zh-CN" sz="2400"/>
              <a:t>t.</a:t>
            </a:r>
            <a:endParaRPr lang="zh-CN" altLang="en-US" sz="2400"/>
          </a:p>
          <a:p>
            <a:r>
              <a:rPr lang="zh-CN" altLang="en-US" sz="2400"/>
              <a:t>若</a:t>
            </a:r>
            <a:r>
              <a:rPr lang="en-US" altLang="zh-CN" sz="2400"/>
              <a:t>i%2!=0</a:t>
            </a:r>
            <a:r>
              <a:rPr lang="zh-CN" altLang="en-US" sz="2400"/>
              <a:t>，</a:t>
            </a:r>
            <a:r>
              <a:rPr lang="en-US" altLang="zh-CN" sz="2400"/>
              <a:t>t[i] = a[i];</a:t>
            </a:r>
            <a:endParaRPr lang="en-US" altLang="zh-CN" sz="2400"/>
          </a:p>
          <a:p>
            <a:r>
              <a:rPr lang="zh-CN" altLang="en-US" sz="2400"/>
              <a:t>若</a:t>
            </a:r>
            <a:r>
              <a:rPr lang="en-US" altLang="zh-CN" sz="2400"/>
              <a:t>i%2==0</a:t>
            </a:r>
            <a:r>
              <a:rPr lang="zh-CN" altLang="en-US" sz="2400"/>
              <a:t>且</a:t>
            </a:r>
            <a:r>
              <a:rPr lang="en-US" altLang="zh-CN" sz="2400"/>
              <a:t>i%4!=0</a:t>
            </a:r>
            <a:r>
              <a:rPr lang="zh-CN" altLang="en-US" sz="2400"/>
              <a:t>，</a:t>
            </a:r>
            <a:r>
              <a:rPr lang="en-US" altLang="zh-CN" sz="2400"/>
              <a:t>t[i] = a[i] + a[i - 1];</a:t>
            </a:r>
            <a:endParaRPr lang="en-US" altLang="zh-CN" sz="2400"/>
          </a:p>
          <a:p>
            <a:r>
              <a:rPr lang="zh-CN" altLang="en-US" sz="2400"/>
              <a:t>若</a:t>
            </a:r>
            <a:r>
              <a:rPr lang="en-US" altLang="zh-CN" sz="2400"/>
              <a:t>i%4==0</a:t>
            </a:r>
            <a:r>
              <a:rPr lang="zh-CN" altLang="en-US" sz="2400"/>
              <a:t>且</a:t>
            </a:r>
            <a:r>
              <a:rPr lang="en-US" altLang="zh-CN" sz="2400"/>
              <a:t>i%8!=0</a:t>
            </a:r>
            <a:r>
              <a:rPr lang="zh-CN" altLang="en-US" sz="2400"/>
              <a:t>，</a:t>
            </a:r>
            <a:r>
              <a:rPr lang="en-US" altLang="zh-CN" sz="2400"/>
              <a:t>t[i] = a[i] + a[i - 1] + a[i - 2] + a[i - 3];</a:t>
            </a:r>
            <a:endParaRPr lang="en-US" altLang="zh-CN" sz="2400"/>
          </a:p>
          <a:p>
            <a:r>
              <a:rPr lang="zh-CN" altLang="en-US" sz="2400"/>
              <a:t>若</a:t>
            </a:r>
            <a:r>
              <a:rPr lang="en-US" altLang="zh-CN" sz="2400"/>
              <a:t>i % 2^k == 0</a:t>
            </a:r>
            <a:r>
              <a:rPr lang="zh-CN" altLang="en-US" sz="2400"/>
              <a:t>且</a:t>
            </a:r>
            <a:r>
              <a:rPr lang="en-US" altLang="zh-CN" sz="2400"/>
              <a:t>i % 2^(k + 1) != 0</a:t>
            </a:r>
            <a:r>
              <a:rPr lang="zh-CN" altLang="en-US" sz="2400"/>
              <a:t>，</a:t>
            </a:r>
            <a:endParaRPr lang="zh-CN" altLang="en-US" sz="2400"/>
          </a:p>
          <a:p>
            <a:r>
              <a:rPr lang="en-US" altLang="zh-CN" sz="2400"/>
              <a:t>t[i] = a[i] + a[i - 1] + ... + a[i - (2^k-1)];</a:t>
            </a:r>
            <a:endParaRPr lang="en-US" altLang="zh-CN" sz="2400"/>
          </a:p>
          <a:p>
            <a:pPr marL="0" indent="0">
              <a:buNone/>
            </a:pPr>
            <a:endParaRPr lang="en-US" altLang="zh-CN" sz="2400"/>
          </a:p>
        </p:txBody>
      </p:sp>
      <p:sp>
        <p:nvSpPr>
          <p:cNvPr id="4" name="矩形 3"/>
          <p:cNvSpPr/>
          <p:nvPr/>
        </p:nvSpPr>
        <p:spPr>
          <a:xfrm>
            <a:off x="9042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14662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202819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259016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31521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37141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427609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483806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9042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14662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矩形 13"/>
          <p:cNvSpPr/>
          <p:nvPr/>
        </p:nvSpPr>
        <p:spPr>
          <a:xfrm>
            <a:off x="202819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259016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矩形 15"/>
          <p:cNvSpPr/>
          <p:nvPr/>
        </p:nvSpPr>
        <p:spPr>
          <a:xfrm>
            <a:off x="31521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矩形 16"/>
          <p:cNvSpPr/>
          <p:nvPr/>
        </p:nvSpPr>
        <p:spPr>
          <a:xfrm>
            <a:off x="82099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矩形 17"/>
          <p:cNvSpPr/>
          <p:nvPr/>
        </p:nvSpPr>
        <p:spPr>
          <a:xfrm>
            <a:off x="877189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933386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矩形 19"/>
          <p:cNvSpPr/>
          <p:nvPr/>
        </p:nvSpPr>
        <p:spPr>
          <a:xfrm>
            <a:off x="54000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59620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652399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708596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矩形 23"/>
          <p:cNvSpPr/>
          <p:nvPr/>
        </p:nvSpPr>
        <p:spPr>
          <a:xfrm>
            <a:off x="76479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9895840"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矩形 25"/>
          <p:cNvSpPr/>
          <p:nvPr/>
        </p:nvSpPr>
        <p:spPr>
          <a:xfrm>
            <a:off x="10457815" y="5168265"/>
            <a:ext cx="56197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文本框 26"/>
          <p:cNvSpPr txBox="1"/>
          <p:nvPr/>
        </p:nvSpPr>
        <p:spPr>
          <a:xfrm>
            <a:off x="920750" y="6071235"/>
            <a:ext cx="10099040" cy="583565"/>
          </a:xfrm>
          <a:prstGeom prst="rect">
            <a:avLst/>
          </a:prstGeom>
          <a:noFill/>
        </p:spPr>
        <p:txBody>
          <a:bodyPr wrap="none" rtlCol="0">
            <a:spAutoFit/>
          </a:bodyPr>
          <a:p>
            <a:r>
              <a:rPr lang="en-US" altLang="zh-CN" sz="3200"/>
              <a:t>1   2   3   4   5   6   7   8   9  10 11 12 13 14 15 16 17 18</a:t>
            </a:r>
            <a:endParaRPr lang="en-US" altLang="zh-CN" sz="3200"/>
          </a:p>
        </p:txBody>
      </p:sp>
      <p:sp>
        <p:nvSpPr>
          <p:cNvPr id="28" name="矩形 27"/>
          <p:cNvSpPr/>
          <p:nvPr/>
        </p:nvSpPr>
        <p:spPr>
          <a:xfrm>
            <a:off x="892810" y="5135880"/>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29" name="矩形 28"/>
          <p:cNvSpPr/>
          <p:nvPr/>
        </p:nvSpPr>
        <p:spPr>
          <a:xfrm>
            <a:off x="2022475" y="5120640"/>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0" name="矩形 29"/>
          <p:cNvSpPr/>
          <p:nvPr/>
        </p:nvSpPr>
        <p:spPr>
          <a:xfrm>
            <a:off x="3128645" y="5120005"/>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1" name="矩形 30"/>
          <p:cNvSpPr/>
          <p:nvPr/>
        </p:nvSpPr>
        <p:spPr>
          <a:xfrm>
            <a:off x="4252595" y="5120005"/>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2" name="矩形 31"/>
          <p:cNvSpPr/>
          <p:nvPr/>
        </p:nvSpPr>
        <p:spPr>
          <a:xfrm>
            <a:off x="5382260" y="5135880"/>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3" name="矩形 32"/>
          <p:cNvSpPr/>
          <p:nvPr/>
        </p:nvSpPr>
        <p:spPr>
          <a:xfrm>
            <a:off x="6500495" y="5135880"/>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4" name="矩形 33"/>
          <p:cNvSpPr/>
          <p:nvPr/>
        </p:nvSpPr>
        <p:spPr>
          <a:xfrm>
            <a:off x="7630160" y="5120640"/>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5" name="矩形 34"/>
          <p:cNvSpPr/>
          <p:nvPr/>
        </p:nvSpPr>
        <p:spPr>
          <a:xfrm>
            <a:off x="8742045" y="5120005"/>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6" name="矩形 35"/>
          <p:cNvSpPr/>
          <p:nvPr/>
        </p:nvSpPr>
        <p:spPr>
          <a:xfrm>
            <a:off x="9890125" y="5120005"/>
            <a:ext cx="585470" cy="9258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7" name="矩形 46"/>
          <p:cNvSpPr/>
          <p:nvPr/>
        </p:nvSpPr>
        <p:spPr>
          <a:xfrm>
            <a:off x="885825" y="5125085"/>
            <a:ext cx="1127760" cy="9467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48" name="矩形 47"/>
          <p:cNvSpPr/>
          <p:nvPr/>
        </p:nvSpPr>
        <p:spPr>
          <a:xfrm>
            <a:off x="3128010" y="5114925"/>
            <a:ext cx="1127760" cy="9467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49" name="矩形 48"/>
          <p:cNvSpPr/>
          <p:nvPr/>
        </p:nvSpPr>
        <p:spPr>
          <a:xfrm>
            <a:off x="5387975" y="5135880"/>
            <a:ext cx="1127760" cy="9467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50" name="矩形 49"/>
          <p:cNvSpPr/>
          <p:nvPr/>
        </p:nvSpPr>
        <p:spPr>
          <a:xfrm>
            <a:off x="7624445" y="5099685"/>
            <a:ext cx="1127760" cy="9467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51" name="矩形 50"/>
          <p:cNvSpPr/>
          <p:nvPr/>
        </p:nvSpPr>
        <p:spPr>
          <a:xfrm>
            <a:off x="9902190" y="5109845"/>
            <a:ext cx="1127760" cy="9467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52" name="矩形 51"/>
          <p:cNvSpPr/>
          <p:nvPr/>
        </p:nvSpPr>
        <p:spPr>
          <a:xfrm>
            <a:off x="886460" y="5104130"/>
            <a:ext cx="2265680" cy="96837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53" name="矩形 52"/>
          <p:cNvSpPr/>
          <p:nvPr/>
        </p:nvSpPr>
        <p:spPr>
          <a:xfrm>
            <a:off x="5358765" y="5103495"/>
            <a:ext cx="2265680" cy="96837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55" name="矩形 54"/>
          <p:cNvSpPr/>
          <p:nvPr/>
        </p:nvSpPr>
        <p:spPr>
          <a:xfrm>
            <a:off x="847725" y="5083175"/>
            <a:ext cx="4552950" cy="989330"/>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sp>
        <p:nvSpPr>
          <p:cNvPr id="56" name="矩形 55"/>
          <p:cNvSpPr/>
          <p:nvPr/>
        </p:nvSpPr>
        <p:spPr>
          <a:xfrm>
            <a:off x="838200" y="5072380"/>
            <a:ext cx="9063990" cy="10210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wipe(down)">
                                      <p:cBhvr>
                                        <p:cTn id="10" dur="500"/>
                                        <p:tgtEl>
                                          <p:spTgt spid="29"/>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5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500"/>
                                        <p:tgtEl>
                                          <p:spTgt spid="31"/>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wipe(down)">
                                      <p:cBhvr>
                                        <p:cTn id="19" dur="500"/>
                                        <p:tgtEl>
                                          <p:spTgt spid="32"/>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wipe(down)">
                                      <p:cBhvr>
                                        <p:cTn id="25" dur="500"/>
                                        <p:tgtEl>
                                          <p:spTgt spid="34"/>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wipe(down)">
                                      <p:cBhvr>
                                        <p:cTn id="28" dur="500"/>
                                        <p:tgtEl>
                                          <p:spTgt spid="35"/>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down)">
                                      <p:cBhvr>
                                        <p:cTn id="31" dur="500"/>
                                        <p:tgtEl>
                                          <p:spTgt spid="36"/>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xit" presetSubtype="4" fill="hold" grpId="1" nodeType="clickEffect">
                                  <p:stCondLst>
                                    <p:cond delay="0"/>
                                  </p:stCondLst>
                                  <p:childTnLst>
                                    <p:animEffect transition="out" filter="wipe(down)">
                                      <p:cBhvr>
                                        <p:cTn id="35" dur="500"/>
                                        <p:tgtEl>
                                          <p:spTgt spid="28"/>
                                        </p:tgtEl>
                                      </p:cBhvr>
                                    </p:animEffect>
                                    <p:set>
                                      <p:cBhvr>
                                        <p:cTn id="36" dur="1" fill="hold">
                                          <p:stCondLst>
                                            <p:cond delay="499"/>
                                          </p:stCondLst>
                                        </p:cTn>
                                        <p:tgtEl>
                                          <p:spTgt spid="28"/>
                                        </p:tgtEl>
                                        <p:attrNameLst>
                                          <p:attrName>style.visibility</p:attrName>
                                        </p:attrNameLst>
                                      </p:cBhvr>
                                      <p:to>
                                        <p:strVal val="hidden"/>
                                      </p:to>
                                    </p:set>
                                  </p:childTnLst>
                                </p:cTn>
                              </p:par>
                              <p:par>
                                <p:cTn id="37" presetID="22" presetClass="exit" presetSubtype="4" fill="hold" grpId="1" nodeType="withEffect">
                                  <p:stCondLst>
                                    <p:cond delay="0"/>
                                  </p:stCondLst>
                                  <p:childTnLst>
                                    <p:animEffect transition="out" filter="wipe(down)">
                                      <p:cBhvr>
                                        <p:cTn id="38" dur="500"/>
                                        <p:tgtEl>
                                          <p:spTgt spid="29"/>
                                        </p:tgtEl>
                                      </p:cBhvr>
                                    </p:animEffect>
                                    <p:set>
                                      <p:cBhvr>
                                        <p:cTn id="39" dur="1" fill="hold">
                                          <p:stCondLst>
                                            <p:cond delay="499"/>
                                          </p:stCondLst>
                                        </p:cTn>
                                        <p:tgtEl>
                                          <p:spTgt spid="29"/>
                                        </p:tgtEl>
                                        <p:attrNameLst>
                                          <p:attrName>style.visibility</p:attrName>
                                        </p:attrNameLst>
                                      </p:cBhvr>
                                      <p:to>
                                        <p:strVal val="hidden"/>
                                      </p:to>
                                    </p:set>
                                  </p:childTnLst>
                                </p:cTn>
                              </p:par>
                              <p:par>
                                <p:cTn id="40" presetID="22" presetClass="exit" presetSubtype="4" fill="hold" grpId="1" nodeType="withEffect">
                                  <p:stCondLst>
                                    <p:cond delay="0"/>
                                  </p:stCondLst>
                                  <p:childTnLst>
                                    <p:animEffect transition="out" filter="wipe(down)">
                                      <p:cBhvr>
                                        <p:cTn id="41" dur="500"/>
                                        <p:tgtEl>
                                          <p:spTgt spid="30"/>
                                        </p:tgtEl>
                                      </p:cBhvr>
                                    </p:animEffect>
                                    <p:set>
                                      <p:cBhvr>
                                        <p:cTn id="42" dur="1" fill="hold">
                                          <p:stCondLst>
                                            <p:cond delay="499"/>
                                          </p:stCondLst>
                                        </p:cTn>
                                        <p:tgtEl>
                                          <p:spTgt spid="30"/>
                                        </p:tgtEl>
                                        <p:attrNameLst>
                                          <p:attrName>style.visibility</p:attrName>
                                        </p:attrNameLst>
                                      </p:cBhvr>
                                      <p:to>
                                        <p:strVal val="hidden"/>
                                      </p:to>
                                    </p:set>
                                  </p:childTnLst>
                                </p:cTn>
                              </p:par>
                              <p:par>
                                <p:cTn id="43" presetID="22" presetClass="exit" presetSubtype="4" fill="hold" grpId="1" nodeType="withEffect">
                                  <p:stCondLst>
                                    <p:cond delay="0"/>
                                  </p:stCondLst>
                                  <p:childTnLst>
                                    <p:animEffect transition="out" filter="wipe(down)">
                                      <p:cBhvr>
                                        <p:cTn id="44" dur="500"/>
                                        <p:tgtEl>
                                          <p:spTgt spid="31"/>
                                        </p:tgtEl>
                                      </p:cBhvr>
                                    </p:animEffect>
                                    <p:set>
                                      <p:cBhvr>
                                        <p:cTn id="45" dur="1" fill="hold">
                                          <p:stCondLst>
                                            <p:cond delay="499"/>
                                          </p:stCondLst>
                                        </p:cTn>
                                        <p:tgtEl>
                                          <p:spTgt spid="31"/>
                                        </p:tgtEl>
                                        <p:attrNameLst>
                                          <p:attrName>style.visibility</p:attrName>
                                        </p:attrNameLst>
                                      </p:cBhvr>
                                      <p:to>
                                        <p:strVal val="hidden"/>
                                      </p:to>
                                    </p:set>
                                  </p:childTnLst>
                                </p:cTn>
                              </p:par>
                              <p:par>
                                <p:cTn id="46" presetID="22" presetClass="exit" presetSubtype="4" fill="hold" grpId="1" nodeType="withEffect">
                                  <p:stCondLst>
                                    <p:cond delay="0"/>
                                  </p:stCondLst>
                                  <p:childTnLst>
                                    <p:animEffect transition="out" filter="wipe(down)">
                                      <p:cBhvr>
                                        <p:cTn id="47" dur="500"/>
                                        <p:tgtEl>
                                          <p:spTgt spid="32"/>
                                        </p:tgtEl>
                                      </p:cBhvr>
                                    </p:animEffect>
                                    <p:set>
                                      <p:cBhvr>
                                        <p:cTn id="48" dur="1" fill="hold">
                                          <p:stCondLst>
                                            <p:cond delay="499"/>
                                          </p:stCondLst>
                                        </p:cTn>
                                        <p:tgtEl>
                                          <p:spTgt spid="32"/>
                                        </p:tgtEl>
                                        <p:attrNameLst>
                                          <p:attrName>style.visibility</p:attrName>
                                        </p:attrNameLst>
                                      </p:cBhvr>
                                      <p:to>
                                        <p:strVal val="hidden"/>
                                      </p:to>
                                    </p:set>
                                  </p:childTnLst>
                                </p:cTn>
                              </p:par>
                              <p:par>
                                <p:cTn id="49" presetID="22" presetClass="exit" presetSubtype="4" fill="hold" grpId="1" nodeType="withEffect">
                                  <p:stCondLst>
                                    <p:cond delay="0"/>
                                  </p:stCondLst>
                                  <p:childTnLst>
                                    <p:animEffect transition="out" filter="wipe(down)">
                                      <p:cBhvr>
                                        <p:cTn id="50" dur="500"/>
                                        <p:tgtEl>
                                          <p:spTgt spid="33"/>
                                        </p:tgtEl>
                                      </p:cBhvr>
                                    </p:animEffect>
                                    <p:set>
                                      <p:cBhvr>
                                        <p:cTn id="51" dur="1" fill="hold">
                                          <p:stCondLst>
                                            <p:cond delay="499"/>
                                          </p:stCondLst>
                                        </p:cTn>
                                        <p:tgtEl>
                                          <p:spTgt spid="33"/>
                                        </p:tgtEl>
                                        <p:attrNameLst>
                                          <p:attrName>style.visibility</p:attrName>
                                        </p:attrNameLst>
                                      </p:cBhvr>
                                      <p:to>
                                        <p:strVal val="hidden"/>
                                      </p:to>
                                    </p:set>
                                  </p:childTnLst>
                                </p:cTn>
                              </p:par>
                              <p:par>
                                <p:cTn id="52" presetID="22" presetClass="exit" presetSubtype="4" fill="hold" grpId="1" nodeType="withEffect">
                                  <p:stCondLst>
                                    <p:cond delay="0"/>
                                  </p:stCondLst>
                                  <p:childTnLst>
                                    <p:animEffect transition="out" filter="wipe(down)">
                                      <p:cBhvr>
                                        <p:cTn id="53" dur="500"/>
                                        <p:tgtEl>
                                          <p:spTgt spid="34"/>
                                        </p:tgtEl>
                                      </p:cBhvr>
                                    </p:animEffect>
                                    <p:set>
                                      <p:cBhvr>
                                        <p:cTn id="54" dur="1" fill="hold">
                                          <p:stCondLst>
                                            <p:cond delay="499"/>
                                          </p:stCondLst>
                                        </p:cTn>
                                        <p:tgtEl>
                                          <p:spTgt spid="34"/>
                                        </p:tgtEl>
                                        <p:attrNameLst>
                                          <p:attrName>style.visibility</p:attrName>
                                        </p:attrNameLst>
                                      </p:cBhvr>
                                      <p:to>
                                        <p:strVal val="hidden"/>
                                      </p:to>
                                    </p:set>
                                  </p:childTnLst>
                                </p:cTn>
                              </p:par>
                              <p:par>
                                <p:cTn id="55" presetID="22" presetClass="exit" presetSubtype="4" fill="hold" grpId="1" nodeType="withEffect">
                                  <p:stCondLst>
                                    <p:cond delay="0"/>
                                  </p:stCondLst>
                                  <p:childTnLst>
                                    <p:animEffect transition="out" filter="wipe(down)">
                                      <p:cBhvr>
                                        <p:cTn id="56" dur="500"/>
                                        <p:tgtEl>
                                          <p:spTgt spid="35"/>
                                        </p:tgtEl>
                                      </p:cBhvr>
                                    </p:animEffect>
                                    <p:set>
                                      <p:cBhvr>
                                        <p:cTn id="57" dur="1" fill="hold">
                                          <p:stCondLst>
                                            <p:cond delay="499"/>
                                          </p:stCondLst>
                                        </p:cTn>
                                        <p:tgtEl>
                                          <p:spTgt spid="35"/>
                                        </p:tgtEl>
                                        <p:attrNameLst>
                                          <p:attrName>style.visibility</p:attrName>
                                        </p:attrNameLst>
                                      </p:cBhvr>
                                      <p:to>
                                        <p:strVal val="hidden"/>
                                      </p:to>
                                    </p:set>
                                  </p:childTnLst>
                                </p:cTn>
                              </p:par>
                              <p:par>
                                <p:cTn id="58" presetID="22" presetClass="exit" presetSubtype="4" fill="hold" grpId="1" nodeType="withEffect">
                                  <p:stCondLst>
                                    <p:cond delay="0"/>
                                  </p:stCondLst>
                                  <p:childTnLst>
                                    <p:animEffect transition="out" filter="wipe(down)">
                                      <p:cBhvr>
                                        <p:cTn id="59" dur="500"/>
                                        <p:tgtEl>
                                          <p:spTgt spid="36"/>
                                        </p:tgtEl>
                                      </p:cBhvr>
                                    </p:animEffect>
                                    <p:set>
                                      <p:cBhvr>
                                        <p:cTn id="60" dur="1" fill="hold">
                                          <p:stCondLst>
                                            <p:cond delay="499"/>
                                          </p:stCondLst>
                                        </p:cTn>
                                        <p:tgtEl>
                                          <p:spTgt spid="36"/>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wipe(down)">
                                      <p:cBhvr>
                                        <p:cTn id="65" dur="500"/>
                                        <p:tgtEl>
                                          <p:spTgt spid="47"/>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wipe(down)">
                                      <p:cBhvr>
                                        <p:cTn id="68" dur="500"/>
                                        <p:tgtEl>
                                          <p:spTgt spid="48"/>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49"/>
                                        </p:tgtEl>
                                        <p:attrNameLst>
                                          <p:attrName>style.visibility</p:attrName>
                                        </p:attrNameLst>
                                      </p:cBhvr>
                                      <p:to>
                                        <p:strVal val="visible"/>
                                      </p:to>
                                    </p:set>
                                    <p:animEffect transition="in" filter="wipe(down)">
                                      <p:cBhvr>
                                        <p:cTn id="71" dur="500"/>
                                        <p:tgtEl>
                                          <p:spTgt spid="49"/>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50"/>
                                        </p:tgtEl>
                                        <p:attrNameLst>
                                          <p:attrName>style.visibility</p:attrName>
                                        </p:attrNameLst>
                                      </p:cBhvr>
                                      <p:to>
                                        <p:strVal val="visible"/>
                                      </p:to>
                                    </p:set>
                                    <p:animEffect transition="in" filter="wipe(down)">
                                      <p:cBhvr>
                                        <p:cTn id="74" dur="500"/>
                                        <p:tgtEl>
                                          <p:spTgt spid="50"/>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51"/>
                                        </p:tgtEl>
                                        <p:attrNameLst>
                                          <p:attrName>style.visibility</p:attrName>
                                        </p:attrNameLst>
                                      </p:cBhvr>
                                      <p:to>
                                        <p:strVal val="visible"/>
                                      </p:to>
                                    </p:set>
                                    <p:animEffect transition="in" filter="wipe(down)">
                                      <p:cBhvr>
                                        <p:cTn id="77" dur="500"/>
                                        <p:tgtEl>
                                          <p:spTgt spid="51"/>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xit" presetSubtype="4" fill="hold" grpId="2" nodeType="clickEffect">
                                  <p:stCondLst>
                                    <p:cond delay="0"/>
                                  </p:stCondLst>
                                  <p:childTnLst>
                                    <p:animEffect transition="out" filter="wipe(down)">
                                      <p:cBhvr>
                                        <p:cTn id="81" dur="500"/>
                                        <p:tgtEl>
                                          <p:spTgt spid="47"/>
                                        </p:tgtEl>
                                      </p:cBhvr>
                                    </p:animEffect>
                                    <p:set>
                                      <p:cBhvr>
                                        <p:cTn id="82" dur="1" fill="hold">
                                          <p:stCondLst>
                                            <p:cond delay="499"/>
                                          </p:stCondLst>
                                        </p:cTn>
                                        <p:tgtEl>
                                          <p:spTgt spid="47"/>
                                        </p:tgtEl>
                                        <p:attrNameLst>
                                          <p:attrName>style.visibility</p:attrName>
                                        </p:attrNameLst>
                                      </p:cBhvr>
                                      <p:to>
                                        <p:strVal val="hidden"/>
                                      </p:to>
                                    </p:set>
                                  </p:childTnLst>
                                </p:cTn>
                              </p:par>
                              <p:par>
                                <p:cTn id="83" presetID="22" presetClass="exit" presetSubtype="4" fill="hold" grpId="2" nodeType="withEffect">
                                  <p:stCondLst>
                                    <p:cond delay="0"/>
                                  </p:stCondLst>
                                  <p:childTnLst>
                                    <p:animEffect transition="out" filter="wipe(down)">
                                      <p:cBhvr>
                                        <p:cTn id="84" dur="500"/>
                                        <p:tgtEl>
                                          <p:spTgt spid="48"/>
                                        </p:tgtEl>
                                      </p:cBhvr>
                                    </p:animEffect>
                                    <p:set>
                                      <p:cBhvr>
                                        <p:cTn id="85" dur="1" fill="hold">
                                          <p:stCondLst>
                                            <p:cond delay="499"/>
                                          </p:stCondLst>
                                        </p:cTn>
                                        <p:tgtEl>
                                          <p:spTgt spid="48"/>
                                        </p:tgtEl>
                                        <p:attrNameLst>
                                          <p:attrName>style.visibility</p:attrName>
                                        </p:attrNameLst>
                                      </p:cBhvr>
                                      <p:to>
                                        <p:strVal val="hidden"/>
                                      </p:to>
                                    </p:set>
                                  </p:childTnLst>
                                </p:cTn>
                              </p:par>
                              <p:par>
                                <p:cTn id="86" presetID="22" presetClass="exit" presetSubtype="4" fill="hold" grpId="2" nodeType="withEffect">
                                  <p:stCondLst>
                                    <p:cond delay="0"/>
                                  </p:stCondLst>
                                  <p:childTnLst>
                                    <p:animEffect transition="out" filter="wipe(down)">
                                      <p:cBhvr>
                                        <p:cTn id="87" dur="500"/>
                                        <p:tgtEl>
                                          <p:spTgt spid="49"/>
                                        </p:tgtEl>
                                      </p:cBhvr>
                                    </p:animEffect>
                                    <p:set>
                                      <p:cBhvr>
                                        <p:cTn id="88" dur="1" fill="hold">
                                          <p:stCondLst>
                                            <p:cond delay="499"/>
                                          </p:stCondLst>
                                        </p:cTn>
                                        <p:tgtEl>
                                          <p:spTgt spid="49"/>
                                        </p:tgtEl>
                                        <p:attrNameLst>
                                          <p:attrName>style.visibility</p:attrName>
                                        </p:attrNameLst>
                                      </p:cBhvr>
                                      <p:to>
                                        <p:strVal val="hidden"/>
                                      </p:to>
                                    </p:set>
                                  </p:childTnLst>
                                </p:cTn>
                              </p:par>
                              <p:par>
                                <p:cTn id="89" presetID="22" presetClass="exit" presetSubtype="4" fill="hold" grpId="2" nodeType="withEffect">
                                  <p:stCondLst>
                                    <p:cond delay="0"/>
                                  </p:stCondLst>
                                  <p:childTnLst>
                                    <p:animEffect transition="out" filter="wipe(down)">
                                      <p:cBhvr>
                                        <p:cTn id="90" dur="500"/>
                                        <p:tgtEl>
                                          <p:spTgt spid="50"/>
                                        </p:tgtEl>
                                      </p:cBhvr>
                                    </p:animEffect>
                                    <p:set>
                                      <p:cBhvr>
                                        <p:cTn id="91" dur="1" fill="hold">
                                          <p:stCondLst>
                                            <p:cond delay="499"/>
                                          </p:stCondLst>
                                        </p:cTn>
                                        <p:tgtEl>
                                          <p:spTgt spid="50"/>
                                        </p:tgtEl>
                                        <p:attrNameLst>
                                          <p:attrName>style.visibility</p:attrName>
                                        </p:attrNameLst>
                                      </p:cBhvr>
                                      <p:to>
                                        <p:strVal val="hidden"/>
                                      </p:to>
                                    </p:set>
                                  </p:childTnLst>
                                </p:cTn>
                              </p:par>
                              <p:par>
                                <p:cTn id="92" presetID="22" presetClass="exit" presetSubtype="4" fill="hold" grpId="2" nodeType="withEffect">
                                  <p:stCondLst>
                                    <p:cond delay="0"/>
                                  </p:stCondLst>
                                  <p:childTnLst>
                                    <p:animEffect transition="out" filter="wipe(down)">
                                      <p:cBhvr>
                                        <p:cTn id="93" dur="500"/>
                                        <p:tgtEl>
                                          <p:spTgt spid="51"/>
                                        </p:tgtEl>
                                      </p:cBhvr>
                                    </p:animEffect>
                                    <p:set>
                                      <p:cBhvr>
                                        <p:cTn id="94" dur="1" fill="hold">
                                          <p:stCondLst>
                                            <p:cond delay="499"/>
                                          </p:stCondLst>
                                        </p:cTn>
                                        <p:tgtEl>
                                          <p:spTgt spid="51"/>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grpId="0" nodeType="clickEffect">
                                  <p:stCondLst>
                                    <p:cond delay="0"/>
                                  </p:stCondLst>
                                  <p:childTnLst>
                                    <p:set>
                                      <p:cBhvr>
                                        <p:cTn id="98" dur="1" fill="hold">
                                          <p:stCondLst>
                                            <p:cond delay="0"/>
                                          </p:stCondLst>
                                        </p:cTn>
                                        <p:tgtEl>
                                          <p:spTgt spid="52"/>
                                        </p:tgtEl>
                                        <p:attrNameLst>
                                          <p:attrName>style.visibility</p:attrName>
                                        </p:attrNameLst>
                                      </p:cBhvr>
                                      <p:to>
                                        <p:strVal val="visible"/>
                                      </p:to>
                                    </p:set>
                                    <p:animEffect transition="in" filter="wipe(down)">
                                      <p:cBhvr>
                                        <p:cTn id="99" dur="500"/>
                                        <p:tgtEl>
                                          <p:spTgt spid="52"/>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53"/>
                                        </p:tgtEl>
                                        <p:attrNameLst>
                                          <p:attrName>style.visibility</p:attrName>
                                        </p:attrNameLst>
                                      </p:cBhvr>
                                      <p:to>
                                        <p:strVal val="visible"/>
                                      </p:to>
                                    </p:set>
                                    <p:animEffect transition="in" filter="wipe(down)">
                                      <p:cBhvr>
                                        <p:cTn id="102" dur="500"/>
                                        <p:tgtEl>
                                          <p:spTgt spid="53"/>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xit" presetSubtype="4" fill="hold" grpId="2" nodeType="clickEffect">
                                  <p:stCondLst>
                                    <p:cond delay="0"/>
                                  </p:stCondLst>
                                  <p:childTnLst>
                                    <p:animEffect transition="out" filter="wipe(down)">
                                      <p:cBhvr>
                                        <p:cTn id="106" dur="500"/>
                                        <p:tgtEl>
                                          <p:spTgt spid="52"/>
                                        </p:tgtEl>
                                      </p:cBhvr>
                                    </p:animEffect>
                                    <p:set>
                                      <p:cBhvr>
                                        <p:cTn id="107" dur="1" fill="hold">
                                          <p:stCondLst>
                                            <p:cond delay="499"/>
                                          </p:stCondLst>
                                        </p:cTn>
                                        <p:tgtEl>
                                          <p:spTgt spid="52"/>
                                        </p:tgtEl>
                                        <p:attrNameLst>
                                          <p:attrName>style.visibility</p:attrName>
                                        </p:attrNameLst>
                                      </p:cBhvr>
                                      <p:to>
                                        <p:strVal val="hidden"/>
                                      </p:to>
                                    </p:set>
                                  </p:childTnLst>
                                </p:cTn>
                              </p:par>
                              <p:par>
                                <p:cTn id="108" presetID="22" presetClass="exit" presetSubtype="4" fill="hold" grpId="2" nodeType="withEffect">
                                  <p:stCondLst>
                                    <p:cond delay="0"/>
                                  </p:stCondLst>
                                  <p:childTnLst>
                                    <p:animEffect transition="out" filter="wipe(down)">
                                      <p:cBhvr>
                                        <p:cTn id="109" dur="500"/>
                                        <p:tgtEl>
                                          <p:spTgt spid="53"/>
                                        </p:tgtEl>
                                      </p:cBhvr>
                                    </p:animEffect>
                                    <p:set>
                                      <p:cBhvr>
                                        <p:cTn id="110" dur="1" fill="hold">
                                          <p:stCondLst>
                                            <p:cond delay="499"/>
                                          </p:stCondLst>
                                        </p:cTn>
                                        <p:tgtEl>
                                          <p:spTgt spid="53"/>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55"/>
                                        </p:tgtEl>
                                        <p:attrNameLst>
                                          <p:attrName>style.visibility</p:attrName>
                                        </p:attrNameLst>
                                      </p:cBhvr>
                                      <p:to>
                                        <p:strVal val="visible"/>
                                      </p:to>
                                    </p:set>
                                    <p:animEffect transition="in" filter="wipe(down)">
                                      <p:cBhvr>
                                        <p:cTn id="115" dur="500"/>
                                        <p:tgtEl>
                                          <p:spTgt spid="55"/>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xit" presetSubtype="4" fill="hold" grpId="2" nodeType="clickEffect">
                                  <p:stCondLst>
                                    <p:cond delay="0"/>
                                  </p:stCondLst>
                                  <p:childTnLst>
                                    <p:animEffect transition="out" filter="wipe(down)">
                                      <p:cBhvr>
                                        <p:cTn id="119" dur="500"/>
                                        <p:tgtEl>
                                          <p:spTgt spid="55"/>
                                        </p:tgtEl>
                                      </p:cBhvr>
                                    </p:animEffect>
                                    <p:set>
                                      <p:cBhvr>
                                        <p:cTn id="120" dur="1" fill="hold">
                                          <p:stCondLst>
                                            <p:cond delay="499"/>
                                          </p:stCondLst>
                                        </p:cTn>
                                        <p:tgtEl>
                                          <p:spTgt spid="55"/>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22" presetClass="entr" presetSubtype="4" fill="hold" grpId="0" nodeType="clickEffect">
                                  <p:stCondLst>
                                    <p:cond delay="0"/>
                                  </p:stCondLst>
                                  <p:childTnLst>
                                    <p:set>
                                      <p:cBhvr>
                                        <p:cTn id="124" dur="1" fill="hold">
                                          <p:stCondLst>
                                            <p:cond delay="0"/>
                                          </p:stCondLst>
                                        </p:cTn>
                                        <p:tgtEl>
                                          <p:spTgt spid="56"/>
                                        </p:tgtEl>
                                        <p:attrNameLst>
                                          <p:attrName>style.visibility</p:attrName>
                                        </p:attrNameLst>
                                      </p:cBhvr>
                                      <p:to>
                                        <p:strVal val="visible"/>
                                      </p:to>
                                    </p:set>
                                    <p:animEffect transition="in" filter="wipe(down)">
                                      <p:cBhvr>
                                        <p:cTn id="125" dur="500"/>
                                        <p:tgtEl>
                                          <p:spTgt spid="56"/>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xit" presetSubtype="4" fill="hold" grpId="2" nodeType="clickEffect">
                                  <p:stCondLst>
                                    <p:cond delay="0"/>
                                  </p:stCondLst>
                                  <p:childTnLst>
                                    <p:animEffect transition="out" filter="wipe(down)">
                                      <p:cBhvr>
                                        <p:cTn id="129" dur="500"/>
                                        <p:tgtEl>
                                          <p:spTgt spid="56"/>
                                        </p:tgtEl>
                                      </p:cBhvr>
                                    </p:animEffect>
                                    <p:set>
                                      <p:cBhvr>
                                        <p:cTn id="130" dur="1" fill="hold">
                                          <p:stCondLst>
                                            <p:cond delay="499"/>
                                          </p:stCondLst>
                                        </p:cTn>
                                        <p:tgtEl>
                                          <p:spTgt spid="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32" grpId="0" animBg="1"/>
      <p:bldP spid="33" grpId="0" animBg="1"/>
      <p:bldP spid="34" grpId="0" animBg="1"/>
      <p:bldP spid="35" grpId="0" animBg="1"/>
      <p:bldP spid="36" grpId="0" animBg="1"/>
      <p:bldP spid="28" grpId="1" animBg="1"/>
      <p:bldP spid="29" grpId="1" animBg="1"/>
      <p:bldP spid="30" grpId="1" animBg="1"/>
      <p:bldP spid="31" grpId="1" animBg="1"/>
      <p:bldP spid="32" grpId="1" animBg="1"/>
      <p:bldP spid="33" grpId="1" animBg="1"/>
      <p:bldP spid="34" grpId="1" animBg="1"/>
      <p:bldP spid="35" grpId="1" animBg="1"/>
      <p:bldP spid="36" grpId="1" animBg="1"/>
      <p:bldP spid="47" grpId="0" bldLvl="0" animBg="1"/>
      <p:bldP spid="48" grpId="0" animBg="1"/>
      <p:bldP spid="49" grpId="0" animBg="1"/>
      <p:bldP spid="50" grpId="0" animBg="1"/>
      <p:bldP spid="51" grpId="0" animBg="1"/>
      <p:bldP spid="47" grpId="1" animBg="1"/>
      <p:bldP spid="48" grpId="1" animBg="1"/>
      <p:bldP spid="49" grpId="1" animBg="1"/>
      <p:bldP spid="50" grpId="1" animBg="1"/>
      <p:bldP spid="51" grpId="1" animBg="1"/>
      <p:bldP spid="47" grpId="2" animBg="1"/>
      <p:bldP spid="48" grpId="2" animBg="1"/>
      <p:bldP spid="49" grpId="2" animBg="1"/>
      <p:bldP spid="50" grpId="2" animBg="1"/>
      <p:bldP spid="51" grpId="2" animBg="1"/>
      <p:bldP spid="52" grpId="0" animBg="1"/>
      <p:bldP spid="53" grpId="0" animBg="1"/>
      <p:bldP spid="52" grpId="1" animBg="1"/>
      <p:bldP spid="53" grpId="1" animBg="1"/>
      <p:bldP spid="52" grpId="2" animBg="1"/>
      <p:bldP spid="53" grpId="2" animBg="1"/>
      <p:bldP spid="55" grpId="0" bldLvl="0" animBg="1"/>
      <p:bldP spid="55" grpId="1" animBg="1"/>
      <p:bldP spid="55" grpId="2" bldLvl="0" animBg="1"/>
      <p:bldP spid="56" grpId="0" bldLvl="0" animBg="1"/>
      <p:bldP spid="56" grpId="1" animBg="1"/>
      <p:bldP spid="56" grpId="2"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矩形 18"/>
          <p:cNvSpPr/>
          <p:nvPr/>
        </p:nvSpPr>
        <p:spPr>
          <a:xfrm>
            <a:off x="883729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矩形 19"/>
          <p:cNvSpPr/>
          <p:nvPr/>
        </p:nvSpPr>
        <p:spPr>
          <a:xfrm>
            <a:off x="933323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982916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 name="矩形 50"/>
          <p:cNvSpPr/>
          <p:nvPr/>
        </p:nvSpPr>
        <p:spPr>
          <a:xfrm>
            <a:off x="784542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2" name="矩形 51"/>
          <p:cNvSpPr/>
          <p:nvPr/>
        </p:nvSpPr>
        <p:spPr>
          <a:xfrm>
            <a:off x="834136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3" name="矩形 52"/>
          <p:cNvSpPr/>
          <p:nvPr/>
        </p:nvSpPr>
        <p:spPr>
          <a:xfrm>
            <a:off x="586168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4" name="矩形 53"/>
          <p:cNvSpPr/>
          <p:nvPr/>
        </p:nvSpPr>
        <p:spPr>
          <a:xfrm>
            <a:off x="635762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5" name="矩形 54"/>
          <p:cNvSpPr/>
          <p:nvPr/>
        </p:nvSpPr>
        <p:spPr>
          <a:xfrm>
            <a:off x="685355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6" name="矩形 55"/>
          <p:cNvSpPr/>
          <p:nvPr/>
        </p:nvSpPr>
        <p:spPr>
          <a:xfrm>
            <a:off x="734949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7" name="矩形 56"/>
          <p:cNvSpPr/>
          <p:nvPr/>
        </p:nvSpPr>
        <p:spPr>
          <a:xfrm>
            <a:off x="486981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8" name="矩形 57"/>
          <p:cNvSpPr/>
          <p:nvPr/>
        </p:nvSpPr>
        <p:spPr>
          <a:xfrm>
            <a:off x="536575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9" name="矩形 58"/>
          <p:cNvSpPr/>
          <p:nvPr/>
        </p:nvSpPr>
        <p:spPr>
          <a:xfrm>
            <a:off x="139827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0" name="矩形 59"/>
          <p:cNvSpPr/>
          <p:nvPr/>
        </p:nvSpPr>
        <p:spPr>
          <a:xfrm>
            <a:off x="189420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1" name="矩形 60"/>
          <p:cNvSpPr/>
          <p:nvPr/>
        </p:nvSpPr>
        <p:spPr>
          <a:xfrm>
            <a:off x="239014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2" name="矩形 61"/>
          <p:cNvSpPr/>
          <p:nvPr/>
        </p:nvSpPr>
        <p:spPr>
          <a:xfrm>
            <a:off x="288607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3" name="矩形 62"/>
          <p:cNvSpPr/>
          <p:nvPr/>
        </p:nvSpPr>
        <p:spPr>
          <a:xfrm>
            <a:off x="338201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4" name="矩形 63"/>
          <p:cNvSpPr/>
          <p:nvPr/>
        </p:nvSpPr>
        <p:spPr>
          <a:xfrm>
            <a:off x="3877945"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5" name="矩形 64"/>
          <p:cNvSpPr/>
          <p:nvPr/>
        </p:nvSpPr>
        <p:spPr>
          <a:xfrm>
            <a:off x="4373880" y="549402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0" name="文本框 79"/>
          <p:cNvSpPr txBox="1"/>
          <p:nvPr/>
        </p:nvSpPr>
        <p:spPr>
          <a:xfrm>
            <a:off x="1468755" y="6270625"/>
            <a:ext cx="8856345" cy="521970"/>
          </a:xfrm>
          <a:prstGeom prst="rect">
            <a:avLst/>
          </a:prstGeom>
          <a:noFill/>
        </p:spPr>
        <p:txBody>
          <a:bodyPr wrap="none" rtlCol="0">
            <a:spAutoFit/>
          </a:bodyPr>
          <a:p>
            <a:r>
              <a:rPr lang="en-US" altLang="zh-CN" sz="2800"/>
              <a:t>1  2   3   4   5   6   7   8   9  10  11 12 13 14 15 16 17 18</a:t>
            </a:r>
            <a:endParaRPr lang="en-US" altLang="zh-CN" sz="2800"/>
          </a:p>
        </p:txBody>
      </p:sp>
      <p:cxnSp>
        <p:nvCxnSpPr>
          <p:cNvPr id="82" name="直接箭头连接符 81"/>
          <p:cNvCxnSpPr>
            <a:stCxn id="59" idx="0"/>
          </p:cNvCxnSpPr>
          <p:nvPr/>
        </p:nvCxnSpPr>
        <p:spPr>
          <a:xfrm flipH="1" flipV="1">
            <a:off x="163766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直接箭头连接符 82"/>
          <p:cNvCxnSpPr/>
          <p:nvPr/>
        </p:nvCxnSpPr>
        <p:spPr>
          <a:xfrm flipH="1" flipV="1">
            <a:off x="363537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直接箭头连接符 83"/>
          <p:cNvCxnSpPr/>
          <p:nvPr/>
        </p:nvCxnSpPr>
        <p:spPr>
          <a:xfrm flipH="1" flipV="1">
            <a:off x="2649220"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直接箭头连接符 84"/>
          <p:cNvCxnSpPr/>
          <p:nvPr/>
        </p:nvCxnSpPr>
        <p:spPr>
          <a:xfrm flipH="1" flipV="1">
            <a:off x="4621530"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直接箭头连接符 85"/>
          <p:cNvCxnSpPr/>
          <p:nvPr/>
        </p:nvCxnSpPr>
        <p:spPr>
          <a:xfrm flipH="1" flipV="1">
            <a:off x="560768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直接箭头连接符 86"/>
          <p:cNvCxnSpPr/>
          <p:nvPr/>
        </p:nvCxnSpPr>
        <p:spPr>
          <a:xfrm flipH="1" flipV="1">
            <a:off x="658558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直接箭头连接符 87"/>
          <p:cNvCxnSpPr/>
          <p:nvPr/>
        </p:nvCxnSpPr>
        <p:spPr>
          <a:xfrm flipH="1" flipV="1">
            <a:off x="760539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直接箭头连接符 88"/>
          <p:cNvCxnSpPr/>
          <p:nvPr/>
        </p:nvCxnSpPr>
        <p:spPr>
          <a:xfrm flipH="1" flipV="1">
            <a:off x="8549640"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直接箭头连接符 89"/>
          <p:cNvCxnSpPr/>
          <p:nvPr/>
        </p:nvCxnSpPr>
        <p:spPr>
          <a:xfrm flipH="1" flipV="1">
            <a:off x="9535795" y="488886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矩形 90"/>
          <p:cNvSpPr/>
          <p:nvPr/>
        </p:nvSpPr>
        <p:spPr>
          <a:xfrm>
            <a:off x="1363345" y="411353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2" name="矩形 91"/>
          <p:cNvSpPr/>
          <p:nvPr/>
        </p:nvSpPr>
        <p:spPr>
          <a:xfrm>
            <a:off x="2388235"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3" name="矩形 92"/>
          <p:cNvSpPr/>
          <p:nvPr/>
        </p:nvSpPr>
        <p:spPr>
          <a:xfrm>
            <a:off x="3380740"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4" name="矩形 93"/>
          <p:cNvSpPr/>
          <p:nvPr/>
        </p:nvSpPr>
        <p:spPr>
          <a:xfrm>
            <a:off x="4363085"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5" name="矩形 94"/>
          <p:cNvSpPr/>
          <p:nvPr/>
        </p:nvSpPr>
        <p:spPr>
          <a:xfrm>
            <a:off x="5332095"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6" name="矩形 95"/>
          <p:cNvSpPr/>
          <p:nvPr/>
        </p:nvSpPr>
        <p:spPr>
          <a:xfrm>
            <a:off x="6354445"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7" name="矩形 96"/>
          <p:cNvSpPr/>
          <p:nvPr/>
        </p:nvSpPr>
        <p:spPr>
          <a:xfrm>
            <a:off x="7332980"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8" name="矩形 97"/>
          <p:cNvSpPr/>
          <p:nvPr/>
        </p:nvSpPr>
        <p:spPr>
          <a:xfrm>
            <a:off x="8311515"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50" name="矩形 149"/>
          <p:cNvSpPr/>
          <p:nvPr/>
        </p:nvSpPr>
        <p:spPr>
          <a:xfrm>
            <a:off x="9311640" y="411289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152" name="直接箭头连接符 151"/>
          <p:cNvCxnSpPr>
            <a:stCxn id="60" idx="0"/>
          </p:cNvCxnSpPr>
          <p:nvPr/>
        </p:nvCxnSpPr>
        <p:spPr>
          <a:xfrm flipV="1">
            <a:off x="2142490" y="390779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直接箭头连接符 153"/>
          <p:cNvCxnSpPr/>
          <p:nvPr/>
        </p:nvCxnSpPr>
        <p:spPr>
          <a:xfrm flipV="1">
            <a:off x="4124960" y="390779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直接箭头连接符 154"/>
          <p:cNvCxnSpPr/>
          <p:nvPr/>
        </p:nvCxnSpPr>
        <p:spPr>
          <a:xfrm flipV="1">
            <a:off x="6091555" y="390779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直接箭头连接符 155"/>
          <p:cNvCxnSpPr/>
          <p:nvPr/>
        </p:nvCxnSpPr>
        <p:spPr>
          <a:xfrm flipV="1">
            <a:off x="8092440" y="390779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7" name="直接箭头连接符 156"/>
          <p:cNvCxnSpPr/>
          <p:nvPr/>
        </p:nvCxnSpPr>
        <p:spPr>
          <a:xfrm flipV="1">
            <a:off x="10076180" y="390779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8" name="矩形 157"/>
          <p:cNvSpPr/>
          <p:nvPr/>
        </p:nvSpPr>
        <p:spPr>
          <a:xfrm>
            <a:off x="1368425" y="314261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59" name="矩形 158"/>
          <p:cNvSpPr/>
          <p:nvPr/>
        </p:nvSpPr>
        <p:spPr>
          <a:xfrm>
            <a:off x="3382010" y="314261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0" name="矩形 159"/>
          <p:cNvSpPr/>
          <p:nvPr/>
        </p:nvSpPr>
        <p:spPr>
          <a:xfrm>
            <a:off x="5330190" y="314261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1" name="矩形 160"/>
          <p:cNvSpPr/>
          <p:nvPr/>
        </p:nvSpPr>
        <p:spPr>
          <a:xfrm>
            <a:off x="7349490" y="313182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2" name="矩形 161"/>
          <p:cNvSpPr/>
          <p:nvPr/>
        </p:nvSpPr>
        <p:spPr>
          <a:xfrm>
            <a:off x="9300845" y="313182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cxnSp>
        <p:nvCxnSpPr>
          <p:cNvPr id="163" name="肘形连接符 162"/>
          <p:cNvCxnSpPr/>
          <p:nvPr/>
        </p:nvCxnSpPr>
        <p:spPr>
          <a:xfrm rot="16200000">
            <a:off x="3660775" y="389318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5" name="肘形连接符 164"/>
          <p:cNvCxnSpPr/>
          <p:nvPr/>
        </p:nvCxnSpPr>
        <p:spPr>
          <a:xfrm rot="16200000">
            <a:off x="1674495" y="389318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6" name="肘形连接符 165"/>
          <p:cNvCxnSpPr/>
          <p:nvPr/>
        </p:nvCxnSpPr>
        <p:spPr>
          <a:xfrm rot="16200000">
            <a:off x="5641975" y="389318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7" name="肘形连接符 166"/>
          <p:cNvCxnSpPr/>
          <p:nvPr/>
        </p:nvCxnSpPr>
        <p:spPr>
          <a:xfrm rot="16200000">
            <a:off x="9561195" y="388239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8" name="肘形连接符 167"/>
          <p:cNvCxnSpPr/>
          <p:nvPr/>
        </p:nvCxnSpPr>
        <p:spPr>
          <a:xfrm rot="16200000">
            <a:off x="7639685" y="389318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9" name="直接箭头连接符 168"/>
          <p:cNvCxnSpPr>
            <a:stCxn id="62" idx="0"/>
          </p:cNvCxnSpPr>
          <p:nvPr/>
        </p:nvCxnSpPr>
        <p:spPr>
          <a:xfrm flipV="1">
            <a:off x="3134360" y="2808605"/>
            <a:ext cx="1905" cy="26854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1" name="直接箭头连接符 170"/>
          <p:cNvCxnSpPr/>
          <p:nvPr/>
        </p:nvCxnSpPr>
        <p:spPr>
          <a:xfrm flipH="1" flipV="1">
            <a:off x="7092315" y="2830195"/>
            <a:ext cx="8255" cy="2769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3" name="矩形 172"/>
          <p:cNvSpPr/>
          <p:nvPr/>
        </p:nvSpPr>
        <p:spPr>
          <a:xfrm>
            <a:off x="1368425" y="2021205"/>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174" name="矩形 173"/>
          <p:cNvSpPr/>
          <p:nvPr/>
        </p:nvSpPr>
        <p:spPr>
          <a:xfrm>
            <a:off x="5330190" y="2021840"/>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175" name="肘形连接符 174"/>
          <p:cNvCxnSpPr>
            <a:stCxn id="158" idx="0"/>
          </p:cNvCxnSpPr>
          <p:nvPr/>
        </p:nvCxnSpPr>
        <p:spPr>
          <a:xfrm rot="16200000">
            <a:off x="1861820" y="2806065"/>
            <a:ext cx="355600" cy="317500"/>
          </a:xfrm>
          <a:prstGeom prst="bentConnector3">
            <a:avLst>
              <a:gd name="adj1" fmla="val 498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6" name="肘形连接符 175"/>
          <p:cNvCxnSpPr>
            <a:stCxn id="160" idx="0"/>
            <a:endCxn id="174" idx="2"/>
          </p:cNvCxnSpPr>
          <p:nvPr/>
        </p:nvCxnSpPr>
        <p:spPr>
          <a:xfrm rot="16200000">
            <a:off x="5918200" y="2733040"/>
            <a:ext cx="334010" cy="4851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7" name="肘形连接符 176"/>
          <p:cNvCxnSpPr>
            <a:stCxn id="92" idx="0"/>
          </p:cNvCxnSpPr>
          <p:nvPr/>
        </p:nvCxnSpPr>
        <p:spPr>
          <a:xfrm rot="16200000">
            <a:off x="2142490" y="333502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8" name="肘形连接符 177"/>
          <p:cNvCxnSpPr/>
          <p:nvPr/>
        </p:nvCxnSpPr>
        <p:spPr>
          <a:xfrm rot="16200000">
            <a:off x="6075045" y="332359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0" name="直接箭头连接符 179"/>
          <p:cNvCxnSpPr>
            <a:stCxn id="57" idx="0"/>
          </p:cNvCxnSpPr>
          <p:nvPr/>
        </p:nvCxnSpPr>
        <p:spPr>
          <a:xfrm flipV="1">
            <a:off x="5118100" y="1725295"/>
            <a:ext cx="1905" cy="3768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1" name="矩形 180"/>
          <p:cNvSpPr/>
          <p:nvPr/>
        </p:nvSpPr>
        <p:spPr>
          <a:xfrm>
            <a:off x="1368425" y="981710"/>
            <a:ext cx="3945255" cy="711835"/>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cxnSp>
        <p:nvCxnSpPr>
          <p:cNvPr id="185" name="肘形连接符 184"/>
          <p:cNvCxnSpPr>
            <a:stCxn id="173" idx="0"/>
            <a:endCxn id="181" idx="2"/>
          </p:cNvCxnSpPr>
          <p:nvPr/>
        </p:nvCxnSpPr>
        <p:spPr>
          <a:xfrm rot="16200000">
            <a:off x="2689860" y="1369695"/>
            <a:ext cx="327660" cy="97536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6" name="肘形连接符 185"/>
          <p:cNvCxnSpPr>
            <a:stCxn id="159" idx="0"/>
          </p:cNvCxnSpPr>
          <p:nvPr/>
        </p:nvCxnSpPr>
        <p:spPr>
          <a:xfrm rot="16200000">
            <a:off x="3431540" y="2188210"/>
            <a:ext cx="1417320" cy="492125"/>
          </a:xfrm>
          <a:prstGeom prst="bentConnector3">
            <a:avLst>
              <a:gd name="adj1" fmla="val 4997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7" name="肘形连接符 186"/>
          <p:cNvCxnSpPr>
            <a:stCxn id="94" idx="0"/>
          </p:cNvCxnSpPr>
          <p:nvPr/>
        </p:nvCxnSpPr>
        <p:spPr>
          <a:xfrm rot="16200000">
            <a:off x="3542030" y="2815590"/>
            <a:ext cx="2376805" cy="21717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8" name="直接箭头连接符 187"/>
          <p:cNvCxnSpPr>
            <a:stCxn id="19" idx="0"/>
          </p:cNvCxnSpPr>
          <p:nvPr/>
        </p:nvCxnSpPr>
        <p:spPr>
          <a:xfrm flipV="1">
            <a:off x="9085580" y="906145"/>
            <a:ext cx="12065" cy="4587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9" name="矩形 188"/>
          <p:cNvSpPr/>
          <p:nvPr/>
        </p:nvSpPr>
        <p:spPr>
          <a:xfrm>
            <a:off x="1336040" y="140335"/>
            <a:ext cx="7933690" cy="7658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cxnSp>
        <p:nvCxnSpPr>
          <p:cNvPr id="191" name="直接箭头连接符 190"/>
          <p:cNvCxnSpPr>
            <a:stCxn id="181" idx="3"/>
          </p:cNvCxnSpPr>
          <p:nvPr/>
        </p:nvCxnSpPr>
        <p:spPr>
          <a:xfrm flipV="1">
            <a:off x="5313680" y="927735"/>
            <a:ext cx="636270" cy="41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2" name="直接箭头连接符 191"/>
          <p:cNvCxnSpPr>
            <a:stCxn id="174" idx="0"/>
          </p:cNvCxnSpPr>
          <p:nvPr/>
        </p:nvCxnSpPr>
        <p:spPr>
          <a:xfrm flipV="1">
            <a:off x="6327775" y="932815"/>
            <a:ext cx="376555" cy="1089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3" name="直接箭头连接符 192"/>
          <p:cNvCxnSpPr>
            <a:stCxn id="161" idx="0"/>
          </p:cNvCxnSpPr>
          <p:nvPr/>
        </p:nvCxnSpPr>
        <p:spPr>
          <a:xfrm flipH="1" flipV="1">
            <a:off x="7858125" y="927735"/>
            <a:ext cx="3810" cy="220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4" name="直接箭头连接符 193"/>
          <p:cNvCxnSpPr>
            <a:stCxn id="98" idx="0"/>
          </p:cNvCxnSpPr>
          <p:nvPr/>
        </p:nvCxnSpPr>
        <p:spPr>
          <a:xfrm flipV="1">
            <a:off x="8570595" y="889635"/>
            <a:ext cx="9525" cy="32232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5" name="文本框 194"/>
          <p:cNvSpPr txBox="1"/>
          <p:nvPr/>
        </p:nvSpPr>
        <p:spPr>
          <a:xfrm>
            <a:off x="10801350" y="843280"/>
            <a:ext cx="798195" cy="5171440"/>
          </a:xfrm>
          <a:prstGeom prst="rect">
            <a:avLst/>
          </a:prstGeom>
          <a:noFill/>
        </p:spPr>
        <p:txBody>
          <a:bodyPr vert="eaVert" wrap="none" rtlCol="0">
            <a:spAutoFit/>
          </a:bodyPr>
          <a:p>
            <a:r>
              <a:rPr lang="zh-CN" altLang="en-US" sz="4000"/>
              <a:t>你们要的手画树状数组</a:t>
            </a:r>
            <a:endParaRPr lang="zh-CN" altLang="en-US" sz="4000"/>
          </a:p>
        </p:txBody>
      </p:sp>
      <p:sp>
        <p:nvSpPr>
          <p:cNvPr id="196" name="文本框 195"/>
          <p:cNvSpPr txBox="1"/>
          <p:nvPr/>
        </p:nvSpPr>
        <p:spPr>
          <a:xfrm>
            <a:off x="2390140" y="4316730"/>
            <a:ext cx="500380" cy="368300"/>
          </a:xfrm>
          <a:prstGeom prst="rect">
            <a:avLst/>
          </a:prstGeom>
          <a:noFill/>
        </p:spPr>
        <p:txBody>
          <a:bodyPr wrap="none" rtlCol="0">
            <a:spAutoFit/>
          </a:bodyPr>
          <a:p>
            <a:r>
              <a:rPr lang="en-US" altLang="zh-CN"/>
              <a:t>t[3]</a:t>
            </a:r>
            <a:endParaRPr lang="en-US" altLang="zh-CN"/>
          </a:p>
        </p:txBody>
      </p:sp>
      <p:sp>
        <p:nvSpPr>
          <p:cNvPr id="197" name="文本框 196"/>
          <p:cNvSpPr txBox="1"/>
          <p:nvPr/>
        </p:nvSpPr>
        <p:spPr>
          <a:xfrm>
            <a:off x="1380490" y="4316730"/>
            <a:ext cx="500380" cy="368300"/>
          </a:xfrm>
          <a:prstGeom prst="rect">
            <a:avLst/>
          </a:prstGeom>
          <a:noFill/>
        </p:spPr>
        <p:txBody>
          <a:bodyPr wrap="none" rtlCol="0">
            <a:spAutoFit/>
          </a:bodyPr>
          <a:p>
            <a:r>
              <a:rPr lang="en-US" altLang="zh-CN"/>
              <a:t>t[1]</a:t>
            </a:r>
            <a:endParaRPr lang="en-US" altLang="zh-CN"/>
          </a:p>
        </p:txBody>
      </p:sp>
      <p:sp>
        <p:nvSpPr>
          <p:cNvPr id="198" name="文本框 197"/>
          <p:cNvSpPr txBox="1"/>
          <p:nvPr/>
        </p:nvSpPr>
        <p:spPr>
          <a:xfrm>
            <a:off x="3397885" y="4316730"/>
            <a:ext cx="500380" cy="368300"/>
          </a:xfrm>
          <a:prstGeom prst="rect">
            <a:avLst/>
          </a:prstGeom>
          <a:noFill/>
        </p:spPr>
        <p:txBody>
          <a:bodyPr wrap="none" rtlCol="0">
            <a:spAutoFit/>
          </a:bodyPr>
          <a:p>
            <a:r>
              <a:rPr lang="en-US" altLang="zh-CN"/>
              <a:t>t[5]</a:t>
            </a:r>
            <a:endParaRPr lang="en-US" altLang="zh-CN"/>
          </a:p>
        </p:txBody>
      </p:sp>
      <p:sp>
        <p:nvSpPr>
          <p:cNvPr id="199" name="文本框 198"/>
          <p:cNvSpPr txBox="1"/>
          <p:nvPr/>
        </p:nvSpPr>
        <p:spPr>
          <a:xfrm>
            <a:off x="5342255" y="4316730"/>
            <a:ext cx="500380" cy="368300"/>
          </a:xfrm>
          <a:prstGeom prst="rect">
            <a:avLst/>
          </a:prstGeom>
          <a:noFill/>
        </p:spPr>
        <p:txBody>
          <a:bodyPr wrap="none" rtlCol="0">
            <a:spAutoFit/>
          </a:bodyPr>
          <a:p>
            <a:r>
              <a:rPr lang="en-US" altLang="zh-CN"/>
              <a:t>t[9]</a:t>
            </a:r>
            <a:endParaRPr lang="en-US" altLang="zh-CN"/>
          </a:p>
        </p:txBody>
      </p:sp>
      <p:sp>
        <p:nvSpPr>
          <p:cNvPr id="200" name="文本框 199"/>
          <p:cNvSpPr txBox="1"/>
          <p:nvPr/>
        </p:nvSpPr>
        <p:spPr>
          <a:xfrm>
            <a:off x="4371340" y="4317365"/>
            <a:ext cx="500380" cy="368300"/>
          </a:xfrm>
          <a:prstGeom prst="rect">
            <a:avLst/>
          </a:prstGeom>
          <a:noFill/>
        </p:spPr>
        <p:txBody>
          <a:bodyPr wrap="none" rtlCol="0">
            <a:spAutoFit/>
          </a:bodyPr>
          <a:p>
            <a:r>
              <a:rPr lang="en-US" altLang="zh-CN"/>
              <a:t>t[7]</a:t>
            </a:r>
            <a:endParaRPr lang="en-US" altLang="zh-CN"/>
          </a:p>
        </p:txBody>
      </p:sp>
      <p:sp>
        <p:nvSpPr>
          <p:cNvPr id="201" name="文本框 200"/>
          <p:cNvSpPr txBox="1"/>
          <p:nvPr/>
        </p:nvSpPr>
        <p:spPr>
          <a:xfrm>
            <a:off x="6327775" y="4317365"/>
            <a:ext cx="610235" cy="368300"/>
          </a:xfrm>
          <a:prstGeom prst="rect">
            <a:avLst/>
          </a:prstGeom>
          <a:noFill/>
        </p:spPr>
        <p:txBody>
          <a:bodyPr wrap="none" rtlCol="0">
            <a:spAutoFit/>
          </a:bodyPr>
          <a:p>
            <a:r>
              <a:rPr lang="en-US" altLang="zh-CN"/>
              <a:t>t[11]</a:t>
            </a:r>
            <a:endParaRPr lang="en-US" altLang="zh-CN"/>
          </a:p>
        </p:txBody>
      </p:sp>
      <p:sp>
        <p:nvSpPr>
          <p:cNvPr id="202" name="文本框 201"/>
          <p:cNvSpPr txBox="1"/>
          <p:nvPr/>
        </p:nvSpPr>
        <p:spPr>
          <a:xfrm>
            <a:off x="7286625" y="4316730"/>
            <a:ext cx="627380" cy="368300"/>
          </a:xfrm>
          <a:prstGeom prst="rect">
            <a:avLst/>
          </a:prstGeom>
          <a:noFill/>
        </p:spPr>
        <p:txBody>
          <a:bodyPr wrap="none" rtlCol="0">
            <a:spAutoFit/>
          </a:bodyPr>
          <a:p>
            <a:r>
              <a:rPr lang="en-US" altLang="zh-CN"/>
              <a:t>t[13]</a:t>
            </a:r>
            <a:endParaRPr lang="en-US" altLang="zh-CN"/>
          </a:p>
        </p:txBody>
      </p:sp>
      <p:sp>
        <p:nvSpPr>
          <p:cNvPr id="203" name="文本框 202"/>
          <p:cNvSpPr txBox="1"/>
          <p:nvPr/>
        </p:nvSpPr>
        <p:spPr>
          <a:xfrm>
            <a:off x="8284210" y="4317365"/>
            <a:ext cx="627380" cy="368300"/>
          </a:xfrm>
          <a:prstGeom prst="rect">
            <a:avLst/>
          </a:prstGeom>
          <a:noFill/>
        </p:spPr>
        <p:txBody>
          <a:bodyPr wrap="none" rtlCol="0">
            <a:spAutoFit/>
          </a:bodyPr>
          <a:p>
            <a:r>
              <a:rPr lang="en-US" altLang="zh-CN"/>
              <a:t>t[15]</a:t>
            </a:r>
            <a:endParaRPr lang="en-US" altLang="zh-CN"/>
          </a:p>
        </p:txBody>
      </p:sp>
      <p:sp>
        <p:nvSpPr>
          <p:cNvPr id="204" name="文本框 203"/>
          <p:cNvSpPr txBox="1"/>
          <p:nvPr/>
        </p:nvSpPr>
        <p:spPr>
          <a:xfrm>
            <a:off x="9269730" y="4316730"/>
            <a:ext cx="627380" cy="368300"/>
          </a:xfrm>
          <a:prstGeom prst="rect">
            <a:avLst/>
          </a:prstGeom>
          <a:noFill/>
        </p:spPr>
        <p:txBody>
          <a:bodyPr wrap="none" rtlCol="0">
            <a:spAutoFit/>
          </a:bodyPr>
          <a:p>
            <a:r>
              <a:rPr lang="en-US" altLang="zh-CN"/>
              <a:t>t[17]</a:t>
            </a:r>
            <a:endParaRPr lang="en-US" altLang="zh-CN"/>
          </a:p>
        </p:txBody>
      </p:sp>
      <p:sp>
        <p:nvSpPr>
          <p:cNvPr id="205" name="文本框 204"/>
          <p:cNvSpPr txBox="1"/>
          <p:nvPr/>
        </p:nvSpPr>
        <p:spPr>
          <a:xfrm>
            <a:off x="1630045" y="3335655"/>
            <a:ext cx="500380" cy="368300"/>
          </a:xfrm>
          <a:prstGeom prst="rect">
            <a:avLst/>
          </a:prstGeom>
          <a:noFill/>
        </p:spPr>
        <p:txBody>
          <a:bodyPr wrap="none" rtlCol="0">
            <a:spAutoFit/>
          </a:bodyPr>
          <a:p>
            <a:r>
              <a:rPr lang="en-US" altLang="zh-CN"/>
              <a:t>t[2]</a:t>
            </a:r>
            <a:endParaRPr lang="en-US" altLang="zh-CN"/>
          </a:p>
        </p:txBody>
      </p:sp>
      <p:sp>
        <p:nvSpPr>
          <p:cNvPr id="206" name="文本框 205"/>
          <p:cNvSpPr txBox="1"/>
          <p:nvPr/>
        </p:nvSpPr>
        <p:spPr>
          <a:xfrm>
            <a:off x="3644265" y="3346450"/>
            <a:ext cx="500380" cy="368300"/>
          </a:xfrm>
          <a:prstGeom prst="rect">
            <a:avLst/>
          </a:prstGeom>
          <a:noFill/>
        </p:spPr>
        <p:txBody>
          <a:bodyPr wrap="none" rtlCol="0">
            <a:spAutoFit/>
          </a:bodyPr>
          <a:p>
            <a:r>
              <a:rPr lang="en-US" altLang="zh-CN"/>
              <a:t>t[6]</a:t>
            </a:r>
            <a:endParaRPr lang="en-US" altLang="zh-CN"/>
          </a:p>
        </p:txBody>
      </p:sp>
      <p:sp>
        <p:nvSpPr>
          <p:cNvPr id="207" name="文本框 206"/>
          <p:cNvSpPr txBox="1"/>
          <p:nvPr/>
        </p:nvSpPr>
        <p:spPr>
          <a:xfrm>
            <a:off x="5528310" y="3335655"/>
            <a:ext cx="627380" cy="368300"/>
          </a:xfrm>
          <a:prstGeom prst="rect">
            <a:avLst/>
          </a:prstGeom>
          <a:noFill/>
        </p:spPr>
        <p:txBody>
          <a:bodyPr wrap="none" rtlCol="0">
            <a:spAutoFit/>
          </a:bodyPr>
          <a:p>
            <a:r>
              <a:rPr lang="en-US" altLang="zh-CN"/>
              <a:t>t[10]</a:t>
            </a:r>
            <a:endParaRPr lang="en-US" altLang="zh-CN"/>
          </a:p>
        </p:txBody>
      </p:sp>
      <p:sp>
        <p:nvSpPr>
          <p:cNvPr id="208" name="文本框 207"/>
          <p:cNvSpPr txBox="1"/>
          <p:nvPr/>
        </p:nvSpPr>
        <p:spPr>
          <a:xfrm>
            <a:off x="7548245" y="3335655"/>
            <a:ext cx="627380" cy="368300"/>
          </a:xfrm>
          <a:prstGeom prst="rect">
            <a:avLst/>
          </a:prstGeom>
          <a:noFill/>
        </p:spPr>
        <p:txBody>
          <a:bodyPr wrap="none" rtlCol="0">
            <a:spAutoFit/>
          </a:bodyPr>
          <a:p>
            <a:r>
              <a:rPr lang="en-US" altLang="zh-CN"/>
              <a:t>t[14]</a:t>
            </a:r>
            <a:endParaRPr lang="en-US" altLang="zh-CN"/>
          </a:p>
        </p:txBody>
      </p:sp>
      <p:sp>
        <p:nvSpPr>
          <p:cNvPr id="209" name="文本框 208"/>
          <p:cNvSpPr txBox="1"/>
          <p:nvPr/>
        </p:nvSpPr>
        <p:spPr>
          <a:xfrm>
            <a:off x="9498965" y="3335655"/>
            <a:ext cx="627380" cy="368300"/>
          </a:xfrm>
          <a:prstGeom prst="rect">
            <a:avLst/>
          </a:prstGeom>
          <a:noFill/>
        </p:spPr>
        <p:txBody>
          <a:bodyPr wrap="none" rtlCol="0">
            <a:spAutoFit/>
          </a:bodyPr>
          <a:p>
            <a:r>
              <a:rPr lang="en-US" altLang="zh-CN"/>
              <a:t>t[18]</a:t>
            </a:r>
            <a:endParaRPr lang="en-US" altLang="zh-CN"/>
          </a:p>
        </p:txBody>
      </p:sp>
      <p:sp>
        <p:nvSpPr>
          <p:cNvPr id="210" name="文本框 209"/>
          <p:cNvSpPr txBox="1"/>
          <p:nvPr/>
        </p:nvSpPr>
        <p:spPr>
          <a:xfrm>
            <a:off x="2115185" y="2230120"/>
            <a:ext cx="500380" cy="368300"/>
          </a:xfrm>
          <a:prstGeom prst="rect">
            <a:avLst/>
          </a:prstGeom>
          <a:noFill/>
        </p:spPr>
        <p:txBody>
          <a:bodyPr wrap="none" rtlCol="0">
            <a:spAutoFit/>
          </a:bodyPr>
          <a:p>
            <a:r>
              <a:rPr lang="en-US" altLang="zh-CN"/>
              <a:t>t[4]</a:t>
            </a:r>
            <a:endParaRPr lang="en-US" altLang="zh-CN"/>
          </a:p>
        </p:txBody>
      </p:sp>
      <p:sp>
        <p:nvSpPr>
          <p:cNvPr id="211" name="文本框 210"/>
          <p:cNvSpPr txBox="1"/>
          <p:nvPr/>
        </p:nvSpPr>
        <p:spPr>
          <a:xfrm>
            <a:off x="3091180" y="1153795"/>
            <a:ext cx="500380" cy="368300"/>
          </a:xfrm>
          <a:prstGeom prst="rect">
            <a:avLst/>
          </a:prstGeom>
          <a:noFill/>
        </p:spPr>
        <p:txBody>
          <a:bodyPr wrap="none" rtlCol="0">
            <a:spAutoFit/>
          </a:bodyPr>
          <a:p>
            <a:r>
              <a:rPr lang="en-US" altLang="zh-CN"/>
              <a:t>t[8]</a:t>
            </a:r>
            <a:endParaRPr lang="en-US" altLang="zh-CN"/>
          </a:p>
        </p:txBody>
      </p:sp>
      <p:sp>
        <p:nvSpPr>
          <p:cNvPr id="212" name="文本框 211"/>
          <p:cNvSpPr txBox="1"/>
          <p:nvPr/>
        </p:nvSpPr>
        <p:spPr>
          <a:xfrm>
            <a:off x="6014085" y="2230120"/>
            <a:ext cx="627380" cy="368300"/>
          </a:xfrm>
          <a:prstGeom prst="rect">
            <a:avLst/>
          </a:prstGeom>
          <a:noFill/>
        </p:spPr>
        <p:txBody>
          <a:bodyPr wrap="none" rtlCol="0">
            <a:spAutoFit/>
          </a:bodyPr>
          <a:p>
            <a:r>
              <a:rPr lang="en-US" altLang="zh-CN"/>
              <a:t>t[12]</a:t>
            </a:r>
            <a:endParaRPr lang="en-US" altLang="zh-CN"/>
          </a:p>
        </p:txBody>
      </p:sp>
      <p:sp>
        <p:nvSpPr>
          <p:cNvPr id="213" name="文本框 212"/>
          <p:cNvSpPr txBox="1"/>
          <p:nvPr/>
        </p:nvSpPr>
        <p:spPr>
          <a:xfrm>
            <a:off x="4989195" y="339090"/>
            <a:ext cx="627380" cy="368300"/>
          </a:xfrm>
          <a:prstGeom prst="rect">
            <a:avLst/>
          </a:prstGeom>
          <a:noFill/>
        </p:spPr>
        <p:txBody>
          <a:bodyPr wrap="none" rtlCol="0">
            <a:spAutoFit/>
          </a:bodyPr>
          <a:p>
            <a:r>
              <a:rPr lang="en-US" altLang="zh-CN">
                <a:solidFill>
                  <a:schemeClr val="bg1"/>
                </a:solidFill>
              </a:rPr>
              <a:t>t[16]</a:t>
            </a:r>
            <a:endParaRPr lang="en-US" altLang="zh-CN">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down)">
                                      <p:cBhvr>
                                        <p:cTn id="10" dur="500"/>
                                        <p:tgtEl>
                                          <p:spTgt spid="2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down)">
                                      <p:cBhvr>
                                        <p:cTn id="13" dur="500"/>
                                        <p:tgtEl>
                                          <p:spTgt spid="21"/>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51"/>
                                        </p:tgtEl>
                                        <p:attrNameLst>
                                          <p:attrName>style.visibility</p:attrName>
                                        </p:attrNameLst>
                                      </p:cBhvr>
                                      <p:to>
                                        <p:strVal val="visible"/>
                                      </p:to>
                                    </p:set>
                                    <p:animEffect transition="in" filter="wipe(down)">
                                      <p:cBhvr>
                                        <p:cTn id="16" dur="500"/>
                                        <p:tgtEl>
                                          <p:spTgt spid="51"/>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wipe(down)">
                                      <p:cBhvr>
                                        <p:cTn id="19" dur="500"/>
                                        <p:tgtEl>
                                          <p:spTgt spid="52"/>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wipe(down)">
                                      <p:cBhvr>
                                        <p:cTn id="22" dur="500"/>
                                        <p:tgtEl>
                                          <p:spTgt spid="53"/>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wipe(down)">
                                      <p:cBhvr>
                                        <p:cTn id="25" dur="500"/>
                                        <p:tgtEl>
                                          <p:spTgt spid="54"/>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55"/>
                                        </p:tgtEl>
                                        <p:attrNameLst>
                                          <p:attrName>style.visibility</p:attrName>
                                        </p:attrNameLst>
                                      </p:cBhvr>
                                      <p:to>
                                        <p:strVal val="visible"/>
                                      </p:to>
                                    </p:set>
                                    <p:animEffect transition="in" filter="wipe(down)">
                                      <p:cBhvr>
                                        <p:cTn id="28" dur="500"/>
                                        <p:tgtEl>
                                          <p:spTgt spid="55"/>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Effect transition="in" filter="wipe(down)">
                                      <p:cBhvr>
                                        <p:cTn id="31" dur="500"/>
                                        <p:tgtEl>
                                          <p:spTgt spid="56"/>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wipe(down)">
                                      <p:cBhvr>
                                        <p:cTn id="34" dur="500"/>
                                        <p:tgtEl>
                                          <p:spTgt spid="57"/>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58"/>
                                        </p:tgtEl>
                                        <p:attrNameLst>
                                          <p:attrName>style.visibility</p:attrName>
                                        </p:attrNameLst>
                                      </p:cBhvr>
                                      <p:to>
                                        <p:strVal val="visible"/>
                                      </p:to>
                                    </p:set>
                                    <p:animEffect transition="in" filter="wipe(down)">
                                      <p:cBhvr>
                                        <p:cTn id="37" dur="500"/>
                                        <p:tgtEl>
                                          <p:spTgt spid="58"/>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9"/>
                                        </p:tgtEl>
                                        <p:attrNameLst>
                                          <p:attrName>style.visibility</p:attrName>
                                        </p:attrNameLst>
                                      </p:cBhvr>
                                      <p:to>
                                        <p:strVal val="visible"/>
                                      </p:to>
                                    </p:set>
                                    <p:animEffect transition="in" filter="wipe(down)">
                                      <p:cBhvr>
                                        <p:cTn id="40" dur="500"/>
                                        <p:tgtEl>
                                          <p:spTgt spid="59"/>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Effect transition="in" filter="wipe(down)">
                                      <p:cBhvr>
                                        <p:cTn id="43" dur="500"/>
                                        <p:tgtEl>
                                          <p:spTgt spid="60"/>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wipe(down)">
                                      <p:cBhvr>
                                        <p:cTn id="46" dur="500"/>
                                        <p:tgtEl>
                                          <p:spTgt spid="61"/>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62"/>
                                        </p:tgtEl>
                                        <p:attrNameLst>
                                          <p:attrName>style.visibility</p:attrName>
                                        </p:attrNameLst>
                                      </p:cBhvr>
                                      <p:to>
                                        <p:strVal val="visible"/>
                                      </p:to>
                                    </p:set>
                                    <p:animEffect transition="in" filter="wipe(down)">
                                      <p:cBhvr>
                                        <p:cTn id="49" dur="500"/>
                                        <p:tgtEl>
                                          <p:spTgt spid="62"/>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wipe(down)">
                                      <p:cBhvr>
                                        <p:cTn id="52" dur="500"/>
                                        <p:tgtEl>
                                          <p:spTgt spid="63"/>
                                        </p:tgtEl>
                                      </p:cBhvr>
                                    </p:animEffect>
                                  </p:childTnLst>
                                </p:cTn>
                              </p:par>
                              <p:par>
                                <p:cTn id="53" presetID="22" presetClass="entr" presetSubtype="4" fill="hold" grpId="0" nodeType="withEffect">
                                  <p:stCondLst>
                                    <p:cond delay="0"/>
                                  </p:stCondLst>
                                  <p:childTnLst>
                                    <p:set>
                                      <p:cBhvr>
                                        <p:cTn id="54" dur="1" fill="hold">
                                          <p:stCondLst>
                                            <p:cond delay="0"/>
                                          </p:stCondLst>
                                        </p:cTn>
                                        <p:tgtEl>
                                          <p:spTgt spid="64"/>
                                        </p:tgtEl>
                                        <p:attrNameLst>
                                          <p:attrName>style.visibility</p:attrName>
                                        </p:attrNameLst>
                                      </p:cBhvr>
                                      <p:to>
                                        <p:strVal val="visible"/>
                                      </p:to>
                                    </p:set>
                                    <p:animEffect transition="in" filter="wipe(down)">
                                      <p:cBhvr>
                                        <p:cTn id="55" dur="500"/>
                                        <p:tgtEl>
                                          <p:spTgt spid="64"/>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65"/>
                                        </p:tgtEl>
                                        <p:attrNameLst>
                                          <p:attrName>style.visibility</p:attrName>
                                        </p:attrNameLst>
                                      </p:cBhvr>
                                      <p:to>
                                        <p:strVal val="visible"/>
                                      </p:to>
                                    </p:set>
                                    <p:animEffect transition="in" filter="wipe(down)">
                                      <p:cBhvr>
                                        <p:cTn id="58" dur="500"/>
                                        <p:tgtEl>
                                          <p:spTgt spid="65"/>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80"/>
                                        </p:tgtEl>
                                        <p:attrNameLst>
                                          <p:attrName>style.visibility</p:attrName>
                                        </p:attrNameLst>
                                      </p:cBhvr>
                                      <p:to>
                                        <p:strVal val="visible"/>
                                      </p:to>
                                    </p:set>
                                    <p:animEffect transition="in" filter="wipe(down)">
                                      <p:cBhvr>
                                        <p:cTn id="61" dur="500"/>
                                        <p:tgtEl>
                                          <p:spTgt spid="80"/>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82"/>
                                        </p:tgtEl>
                                        <p:attrNameLst>
                                          <p:attrName>style.visibility</p:attrName>
                                        </p:attrNameLst>
                                      </p:cBhvr>
                                      <p:to>
                                        <p:strVal val="visible"/>
                                      </p:to>
                                    </p:set>
                                    <p:animEffect transition="in" filter="wipe(down)">
                                      <p:cBhvr>
                                        <p:cTn id="66" dur="500"/>
                                        <p:tgtEl>
                                          <p:spTgt spid="82"/>
                                        </p:tgtEl>
                                      </p:cBhvr>
                                    </p:animEffect>
                                  </p:childTnLst>
                                </p:cTn>
                              </p:par>
                              <p:par>
                                <p:cTn id="67" presetID="22" presetClass="entr" presetSubtype="4" fill="hold" nodeType="withEffect">
                                  <p:stCondLst>
                                    <p:cond delay="0"/>
                                  </p:stCondLst>
                                  <p:childTnLst>
                                    <p:set>
                                      <p:cBhvr>
                                        <p:cTn id="68" dur="1" fill="hold">
                                          <p:stCondLst>
                                            <p:cond delay="0"/>
                                          </p:stCondLst>
                                        </p:cTn>
                                        <p:tgtEl>
                                          <p:spTgt spid="83"/>
                                        </p:tgtEl>
                                        <p:attrNameLst>
                                          <p:attrName>style.visibility</p:attrName>
                                        </p:attrNameLst>
                                      </p:cBhvr>
                                      <p:to>
                                        <p:strVal val="visible"/>
                                      </p:to>
                                    </p:set>
                                    <p:animEffect transition="in" filter="wipe(down)">
                                      <p:cBhvr>
                                        <p:cTn id="69" dur="500"/>
                                        <p:tgtEl>
                                          <p:spTgt spid="83"/>
                                        </p:tgtEl>
                                      </p:cBhvr>
                                    </p:animEffect>
                                  </p:childTnLst>
                                </p:cTn>
                              </p:par>
                              <p:par>
                                <p:cTn id="70" presetID="22" presetClass="entr" presetSubtype="4" fill="hold" nodeType="withEffect">
                                  <p:stCondLst>
                                    <p:cond delay="0"/>
                                  </p:stCondLst>
                                  <p:childTnLst>
                                    <p:set>
                                      <p:cBhvr>
                                        <p:cTn id="71" dur="1" fill="hold">
                                          <p:stCondLst>
                                            <p:cond delay="0"/>
                                          </p:stCondLst>
                                        </p:cTn>
                                        <p:tgtEl>
                                          <p:spTgt spid="84"/>
                                        </p:tgtEl>
                                        <p:attrNameLst>
                                          <p:attrName>style.visibility</p:attrName>
                                        </p:attrNameLst>
                                      </p:cBhvr>
                                      <p:to>
                                        <p:strVal val="visible"/>
                                      </p:to>
                                    </p:set>
                                    <p:animEffect transition="in" filter="wipe(down)">
                                      <p:cBhvr>
                                        <p:cTn id="72" dur="500"/>
                                        <p:tgtEl>
                                          <p:spTgt spid="84"/>
                                        </p:tgtEl>
                                      </p:cBhvr>
                                    </p:animEffect>
                                  </p:childTnLst>
                                </p:cTn>
                              </p:par>
                              <p:par>
                                <p:cTn id="73" presetID="22" presetClass="entr" presetSubtype="4" fill="hold" nodeType="withEffect">
                                  <p:stCondLst>
                                    <p:cond delay="0"/>
                                  </p:stCondLst>
                                  <p:childTnLst>
                                    <p:set>
                                      <p:cBhvr>
                                        <p:cTn id="74" dur="1" fill="hold">
                                          <p:stCondLst>
                                            <p:cond delay="0"/>
                                          </p:stCondLst>
                                        </p:cTn>
                                        <p:tgtEl>
                                          <p:spTgt spid="85"/>
                                        </p:tgtEl>
                                        <p:attrNameLst>
                                          <p:attrName>style.visibility</p:attrName>
                                        </p:attrNameLst>
                                      </p:cBhvr>
                                      <p:to>
                                        <p:strVal val="visible"/>
                                      </p:to>
                                    </p:set>
                                    <p:animEffect transition="in" filter="wipe(down)">
                                      <p:cBhvr>
                                        <p:cTn id="75" dur="500"/>
                                        <p:tgtEl>
                                          <p:spTgt spid="85"/>
                                        </p:tgtEl>
                                      </p:cBhvr>
                                    </p:animEffect>
                                  </p:childTnLst>
                                </p:cTn>
                              </p:par>
                              <p:par>
                                <p:cTn id="76" presetID="22" presetClass="entr" presetSubtype="4" fill="hold" nodeType="withEffect">
                                  <p:stCondLst>
                                    <p:cond delay="0"/>
                                  </p:stCondLst>
                                  <p:childTnLst>
                                    <p:set>
                                      <p:cBhvr>
                                        <p:cTn id="77" dur="1" fill="hold">
                                          <p:stCondLst>
                                            <p:cond delay="0"/>
                                          </p:stCondLst>
                                        </p:cTn>
                                        <p:tgtEl>
                                          <p:spTgt spid="86"/>
                                        </p:tgtEl>
                                        <p:attrNameLst>
                                          <p:attrName>style.visibility</p:attrName>
                                        </p:attrNameLst>
                                      </p:cBhvr>
                                      <p:to>
                                        <p:strVal val="visible"/>
                                      </p:to>
                                    </p:set>
                                    <p:animEffect transition="in" filter="wipe(down)">
                                      <p:cBhvr>
                                        <p:cTn id="78" dur="500"/>
                                        <p:tgtEl>
                                          <p:spTgt spid="86"/>
                                        </p:tgtEl>
                                      </p:cBhvr>
                                    </p:animEffect>
                                  </p:childTnLst>
                                </p:cTn>
                              </p:par>
                              <p:par>
                                <p:cTn id="79" presetID="22" presetClass="entr" presetSubtype="4" fill="hold" nodeType="withEffect">
                                  <p:stCondLst>
                                    <p:cond delay="0"/>
                                  </p:stCondLst>
                                  <p:childTnLst>
                                    <p:set>
                                      <p:cBhvr>
                                        <p:cTn id="80" dur="1" fill="hold">
                                          <p:stCondLst>
                                            <p:cond delay="0"/>
                                          </p:stCondLst>
                                        </p:cTn>
                                        <p:tgtEl>
                                          <p:spTgt spid="87"/>
                                        </p:tgtEl>
                                        <p:attrNameLst>
                                          <p:attrName>style.visibility</p:attrName>
                                        </p:attrNameLst>
                                      </p:cBhvr>
                                      <p:to>
                                        <p:strVal val="visible"/>
                                      </p:to>
                                    </p:set>
                                    <p:animEffect transition="in" filter="wipe(down)">
                                      <p:cBhvr>
                                        <p:cTn id="81" dur="500"/>
                                        <p:tgtEl>
                                          <p:spTgt spid="87"/>
                                        </p:tgtEl>
                                      </p:cBhvr>
                                    </p:animEffect>
                                  </p:childTnLst>
                                </p:cTn>
                              </p:par>
                              <p:par>
                                <p:cTn id="82" presetID="22" presetClass="entr" presetSubtype="4" fill="hold" nodeType="withEffect">
                                  <p:stCondLst>
                                    <p:cond delay="0"/>
                                  </p:stCondLst>
                                  <p:childTnLst>
                                    <p:set>
                                      <p:cBhvr>
                                        <p:cTn id="83" dur="1" fill="hold">
                                          <p:stCondLst>
                                            <p:cond delay="0"/>
                                          </p:stCondLst>
                                        </p:cTn>
                                        <p:tgtEl>
                                          <p:spTgt spid="88"/>
                                        </p:tgtEl>
                                        <p:attrNameLst>
                                          <p:attrName>style.visibility</p:attrName>
                                        </p:attrNameLst>
                                      </p:cBhvr>
                                      <p:to>
                                        <p:strVal val="visible"/>
                                      </p:to>
                                    </p:set>
                                    <p:animEffect transition="in" filter="wipe(down)">
                                      <p:cBhvr>
                                        <p:cTn id="84" dur="500"/>
                                        <p:tgtEl>
                                          <p:spTgt spid="88"/>
                                        </p:tgtEl>
                                      </p:cBhvr>
                                    </p:animEffect>
                                  </p:childTnLst>
                                </p:cTn>
                              </p:par>
                              <p:par>
                                <p:cTn id="85" presetID="22" presetClass="entr" presetSubtype="4" fill="hold" nodeType="withEffect">
                                  <p:stCondLst>
                                    <p:cond delay="0"/>
                                  </p:stCondLst>
                                  <p:childTnLst>
                                    <p:set>
                                      <p:cBhvr>
                                        <p:cTn id="86" dur="1" fill="hold">
                                          <p:stCondLst>
                                            <p:cond delay="0"/>
                                          </p:stCondLst>
                                        </p:cTn>
                                        <p:tgtEl>
                                          <p:spTgt spid="89"/>
                                        </p:tgtEl>
                                        <p:attrNameLst>
                                          <p:attrName>style.visibility</p:attrName>
                                        </p:attrNameLst>
                                      </p:cBhvr>
                                      <p:to>
                                        <p:strVal val="visible"/>
                                      </p:to>
                                    </p:set>
                                    <p:animEffect transition="in" filter="wipe(down)">
                                      <p:cBhvr>
                                        <p:cTn id="87" dur="500"/>
                                        <p:tgtEl>
                                          <p:spTgt spid="89"/>
                                        </p:tgtEl>
                                      </p:cBhvr>
                                    </p:animEffect>
                                  </p:childTnLst>
                                </p:cTn>
                              </p:par>
                              <p:par>
                                <p:cTn id="88" presetID="22" presetClass="entr" presetSubtype="4" fill="hold" nodeType="withEffect">
                                  <p:stCondLst>
                                    <p:cond delay="0"/>
                                  </p:stCondLst>
                                  <p:childTnLst>
                                    <p:set>
                                      <p:cBhvr>
                                        <p:cTn id="89" dur="1" fill="hold">
                                          <p:stCondLst>
                                            <p:cond delay="0"/>
                                          </p:stCondLst>
                                        </p:cTn>
                                        <p:tgtEl>
                                          <p:spTgt spid="90"/>
                                        </p:tgtEl>
                                        <p:attrNameLst>
                                          <p:attrName>style.visibility</p:attrName>
                                        </p:attrNameLst>
                                      </p:cBhvr>
                                      <p:to>
                                        <p:strVal val="visible"/>
                                      </p:to>
                                    </p:set>
                                    <p:animEffect transition="in" filter="wipe(down)">
                                      <p:cBhvr>
                                        <p:cTn id="90" dur="500"/>
                                        <p:tgtEl>
                                          <p:spTgt spid="90"/>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91"/>
                                        </p:tgtEl>
                                        <p:attrNameLst>
                                          <p:attrName>style.visibility</p:attrName>
                                        </p:attrNameLst>
                                      </p:cBhvr>
                                      <p:to>
                                        <p:strVal val="visible"/>
                                      </p:to>
                                    </p:set>
                                    <p:animEffect transition="in" filter="wipe(down)">
                                      <p:cBhvr>
                                        <p:cTn id="95" dur="500"/>
                                        <p:tgtEl>
                                          <p:spTgt spid="91"/>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92"/>
                                        </p:tgtEl>
                                        <p:attrNameLst>
                                          <p:attrName>style.visibility</p:attrName>
                                        </p:attrNameLst>
                                      </p:cBhvr>
                                      <p:to>
                                        <p:strVal val="visible"/>
                                      </p:to>
                                    </p:set>
                                    <p:animEffect transition="in" filter="wipe(down)">
                                      <p:cBhvr>
                                        <p:cTn id="98" dur="500"/>
                                        <p:tgtEl>
                                          <p:spTgt spid="92"/>
                                        </p:tgtEl>
                                      </p:cBhvr>
                                    </p:animEffect>
                                  </p:childTnLst>
                                </p:cTn>
                              </p:par>
                              <p:par>
                                <p:cTn id="99" presetID="22" presetClass="entr" presetSubtype="4" fill="hold" grpId="0" nodeType="withEffect">
                                  <p:stCondLst>
                                    <p:cond delay="0"/>
                                  </p:stCondLst>
                                  <p:childTnLst>
                                    <p:set>
                                      <p:cBhvr>
                                        <p:cTn id="100" dur="1" fill="hold">
                                          <p:stCondLst>
                                            <p:cond delay="0"/>
                                          </p:stCondLst>
                                        </p:cTn>
                                        <p:tgtEl>
                                          <p:spTgt spid="93"/>
                                        </p:tgtEl>
                                        <p:attrNameLst>
                                          <p:attrName>style.visibility</p:attrName>
                                        </p:attrNameLst>
                                      </p:cBhvr>
                                      <p:to>
                                        <p:strVal val="visible"/>
                                      </p:to>
                                    </p:set>
                                    <p:animEffect transition="in" filter="wipe(down)">
                                      <p:cBhvr>
                                        <p:cTn id="101" dur="500"/>
                                        <p:tgtEl>
                                          <p:spTgt spid="93"/>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94"/>
                                        </p:tgtEl>
                                        <p:attrNameLst>
                                          <p:attrName>style.visibility</p:attrName>
                                        </p:attrNameLst>
                                      </p:cBhvr>
                                      <p:to>
                                        <p:strVal val="visible"/>
                                      </p:to>
                                    </p:set>
                                    <p:animEffect transition="in" filter="wipe(down)">
                                      <p:cBhvr>
                                        <p:cTn id="104" dur="500"/>
                                        <p:tgtEl>
                                          <p:spTgt spid="94"/>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95"/>
                                        </p:tgtEl>
                                        <p:attrNameLst>
                                          <p:attrName>style.visibility</p:attrName>
                                        </p:attrNameLst>
                                      </p:cBhvr>
                                      <p:to>
                                        <p:strVal val="visible"/>
                                      </p:to>
                                    </p:set>
                                    <p:animEffect transition="in" filter="wipe(down)">
                                      <p:cBhvr>
                                        <p:cTn id="107" dur="500"/>
                                        <p:tgtEl>
                                          <p:spTgt spid="95"/>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96"/>
                                        </p:tgtEl>
                                        <p:attrNameLst>
                                          <p:attrName>style.visibility</p:attrName>
                                        </p:attrNameLst>
                                      </p:cBhvr>
                                      <p:to>
                                        <p:strVal val="visible"/>
                                      </p:to>
                                    </p:set>
                                    <p:animEffect transition="in" filter="wipe(down)">
                                      <p:cBhvr>
                                        <p:cTn id="110" dur="500"/>
                                        <p:tgtEl>
                                          <p:spTgt spid="96"/>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97"/>
                                        </p:tgtEl>
                                        <p:attrNameLst>
                                          <p:attrName>style.visibility</p:attrName>
                                        </p:attrNameLst>
                                      </p:cBhvr>
                                      <p:to>
                                        <p:strVal val="visible"/>
                                      </p:to>
                                    </p:set>
                                    <p:animEffect transition="in" filter="wipe(down)">
                                      <p:cBhvr>
                                        <p:cTn id="113" dur="500"/>
                                        <p:tgtEl>
                                          <p:spTgt spid="97"/>
                                        </p:tgtEl>
                                      </p:cBhvr>
                                    </p:animEffect>
                                  </p:childTnLst>
                                </p:cTn>
                              </p:par>
                              <p:par>
                                <p:cTn id="114" presetID="22" presetClass="entr" presetSubtype="4" fill="hold" grpId="0" nodeType="withEffect">
                                  <p:stCondLst>
                                    <p:cond delay="0"/>
                                  </p:stCondLst>
                                  <p:childTnLst>
                                    <p:set>
                                      <p:cBhvr>
                                        <p:cTn id="115" dur="1" fill="hold">
                                          <p:stCondLst>
                                            <p:cond delay="0"/>
                                          </p:stCondLst>
                                        </p:cTn>
                                        <p:tgtEl>
                                          <p:spTgt spid="98"/>
                                        </p:tgtEl>
                                        <p:attrNameLst>
                                          <p:attrName>style.visibility</p:attrName>
                                        </p:attrNameLst>
                                      </p:cBhvr>
                                      <p:to>
                                        <p:strVal val="visible"/>
                                      </p:to>
                                    </p:set>
                                    <p:animEffect transition="in" filter="wipe(down)">
                                      <p:cBhvr>
                                        <p:cTn id="116" dur="500"/>
                                        <p:tgtEl>
                                          <p:spTgt spid="98"/>
                                        </p:tgtEl>
                                      </p:cBhvr>
                                    </p:animEffect>
                                  </p:childTnLst>
                                </p:cTn>
                              </p:par>
                              <p:par>
                                <p:cTn id="117" presetID="22" presetClass="entr" presetSubtype="4" fill="hold" grpId="0" nodeType="withEffect">
                                  <p:stCondLst>
                                    <p:cond delay="0"/>
                                  </p:stCondLst>
                                  <p:childTnLst>
                                    <p:set>
                                      <p:cBhvr>
                                        <p:cTn id="118" dur="1" fill="hold">
                                          <p:stCondLst>
                                            <p:cond delay="0"/>
                                          </p:stCondLst>
                                        </p:cTn>
                                        <p:tgtEl>
                                          <p:spTgt spid="150"/>
                                        </p:tgtEl>
                                        <p:attrNameLst>
                                          <p:attrName>style.visibility</p:attrName>
                                        </p:attrNameLst>
                                      </p:cBhvr>
                                      <p:to>
                                        <p:strVal val="visible"/>
                                      </p:to>
                                    </p:set>
                                    <p:animEffect transition="in" filter="wipe(down)">
                                      <p:cBhvr>
                                        <p:cTn id="119" dur="500"/>
                                        <p:tgtEl>
                                          <p:spTgt spid="150"/>
                                        </p:tgtEl>
                                      </p:cBhvr>
                                    </p:animEffect>
                                  </p:childTnLst>
                                </p:cTn>
                              </p:par>
                              <p:par>
                                <p:cTn id="120" presetID="22" presetClass="entr" presetSubtype="4" fill="hold" nodeType="withEffect">
                                  <p:stCondLst>
                                    <p:cond delay="0"/>
                                  </p:stCondLst>
                                  <p:childTnLst>
                                    <p:set>
                                      <p:cBhvr>
                                        <p:cTn id="121" dur="1" fill="hold">
                                          <p:stCondLst>
                                            <p:cond delay="0"/>
                                          </p:stCondLst>
                                        </p:cTn>
                                        <p:tgtEl>
                                          <p:spTgt spid="163"/>
                                        </p:tgtEl>
                                        <p:attrNameLst>
                                          <p:attrName>style.visibility</p:attrName>
                                        </p:attrNameLst>
                                      </p:cBhvr>
                                      <p:to>
                                        <p:strVal val="visible"/>
                                      </p:to>
                                    </p:set>
                                    <p:animEffect transition="in" filter="wipe(down)">
                                      <p:cBhvr>
                                        <p:cTn id="122" dur="500"/>
                                        <p:tgtEl>
                                          <p:spTgt spid="163"/>
                                        </p:tgtEl>
                                      </p:cBhvr>
                                    </p:animEffect>
                                  </p:childTnLst>
                                </p:cTn>
                              </p:par>
                              <p:par>
                                <p:cTn id="123" presetID="22" presetClass="entr" presetSubtype="4" fill="hold" nodeType="withEffect">
                                  <p:stCondLst>
                                    <p:cond delay="0"/>
                                  </p:stCondLst>
                                  <p:childTnLst>
                                    <p:set>
                                      <p:cBhvr>
                                        <p:cTn id="124" dur="1" fill="hold">
                                          <p:stCondLst>
                                            <p:cond delay="0"/>
                                          </p:stCondLst>
                                        </p:cTn>
                                        <p:tgtEl>
                                          <p:spTgt spid="165"/>
                                        </p:tgtEl>
                                        <p:attrNameLst>
                                          <p:attrName>style.visibility</p:attrName>
                                        </p:attrNameLst>
                                      </p:cBhvr>
                                      <p:to>
                                        <p:strVal val="visible"/>
                                      </p:to>
                                    </p:set>
                                    <p:animEffect transition="in" filter="wipe(down)">
                                      <p:cBhvr>
                                        <p:cTn id="125" dur="500"/>
                                        <p:tgtEl>
                                          <p:spTgt spid="165"/>
                                        </p:tgtEl>
                                      </p:cBhvr>
                                    </p:animEffect>
                                  </p:childTnLst>
                                </p:cTn>
                              </p:par>
                              <p:par>
                                <p:cTn id="126" presetID="22" presetClass="entr" presetSubtype="4" fill="hold" nodeType="withEffect">
                                  <p:stCondLst>
                                    <p:cond delay="0"/>
                                  </p:stCondLst>
                                  <p:childTnLst>
                                    <p:set>
                                      <p:cBhvr>
                                        <p:cTn id="127" dur="1" fill="hold">
                                          <p:stCondLst>
                                            <p:cond delay="0"/>
                                          </p:stCondLst>
                                        </p:cTn>
                                        <p:tgtEl>
                                          <p:spTgt spid="166"/>
                                        </p:tgtEl>
                                        <p:attrNameLst>
                                          <p:attrName>style.visibility</p:attrName>
                                        </p:attrNameLst>
                                      </p:cBhvr>
                                      <p:to>
                                        <p:strVal val="visible"/>
                                      </p:to>
                                    </p:set>
                                    <p:animEffect transition="in" filter="wipe(down)">
                                      <p:cBhvr>
                                        <p:cTn id="128" dur="500"/>
                                        <p:tgtEl>
                                          <p:spTgt spid="166"/>
                                        </p:tgtEl>
                                      </p:cBhvr>
                                    </p:animEffect>
                                  </p:childTnLst>
                                </p:cTn>
                              </p:par>
                              <p:par>
                                <p:cTn id="129" presetID="22" presetClass="entr" presetSubtype="4" fill="hold" nodeType="withEffect">
                                  <p:stCondLst>
                                    <p:cond delay="0"/>
                                  </p:stCondLst>
                                  <p:childTnLst>
                                    <p:set>
                                      <p:cBhvr>
                                        <p:cTn id="130" dur="1" fill="hold">
                                          <p:stCondLst>
                                            <p:cond delay="0"/>
                                          </p:stCondLst>
                                        </p:cTn>
                                        <p:tgtEl>
                                          <p:spTgt spid="167"/>
                                        </p:tgtEl>
                                        <p:attrNameLst>
                                          <p:attrName>style.visibility</p:attrName>
                                        </p:attrNameLst>
                                      </p:cBhvr>
                                      <p:to>
                                        <p:strVal val="visible"/>
                                      </p:to>
                                    </p:set>
                                    <p:animEffect transition="in" filter="wipe(down)">
                                      <p:cBhvr>
                                        <p:cTn id="131" dur="500"/>
                                        <p:tgtEl>
                                          <p:spTgt spid="167"/>
                                        </p:tgtEl>
                                      </p:cBhvr>
                                    </p:animEffect>
                                  </p:childTnLst>
                                </p:cTn>
                              </p:par>
                              <p:par>
                                <p:cTn id="132" presetID="22" presetClass="entr" presetSubtype="4" fill="hold" nodeType="withEffect">
                                  <p:stCondLst>
                                    <p:cond delay="0"/>
                                  </p:stCondLst>
                                  <p:childTnLst>
                                    <p:set>
                                      <p:cBhvr>
                                        <p:cTn id="133" dur="1" fill="hold">
                                          <p:stCondLst>
                                            <p:cond delay="0"/>
                                          </p:stCondLst>
                                        </p:cTn>
                                        <p:tgtEl>
                                          <p:spTgt spid="168"/>
                                        </p:tgtEl>
                                        <p:attrNameLst>
                                          <p:attrName>style.visibility</p:attrName>
                                        </p:attrNameLst>
                                      </p:cBhvr>
                                      <p:to>
                                        <p:strVal val="visible"/>
                                      </p:to>
                                    </p:set>
                                    <p:animEffect transition="in" filter="wipe(down)">
                                      <p:cBhvr>
                                        <p:cTn id="134" dur="500"/>
                                        <p:tgtEl>
                                          <p:spTgt spid="168"/>
                                        </p:tgtEl>
                                      </p:cBhvr>
                                    </p:animEffect>
                                  </p:childTnLst>
                                </p:cTn>
                              </p:par>
                              <p:par>
                                <p:cTn id="135" presetID="22" presetClass="entr" presetSubtype="4" fill="hold" grpId="0" nodeType="withEffect">
                                  <p:stCondLst>
                                    <p:cond delay="0"/>
                                  </p:stCondLst>
                                  <p:childTnLst>
                                    <p:set>
                                      <p:cBhvr>
                                        <p:cTn id="136" dur="1" fill="hold">
                                          <p:stCondLst>
                                            <p:cond delay="0"/>
                                          </p:stCondLst>
                                        </p:cTn>
                                        <p:tgtEl>
                                          <p:spTgt spid="196"/>
                                        </p:tgtEl>
                                        <p:attrNameLst>
                                          <p:attrName>style.visibility</p:attrName>
                                        </p:attrNameLst>
                                      </p:cBhvr>
                                      <p:to>
                                        <p:strVal val="visible"/>
                                      </p:to>
                                    </p:set>
                                    <p:animEffect transition="in" filter="wipe(down)">
                                      <p:cBhvr>
                                        <p:cTn id="137" dur="500"/>
                                        <p:tgtEl>
                                          <p:spTgt spid="196"/>
                                        </p:tgtEl>
                                      </p:cBhvr>
                                    </p:animEffect>
                                  </p:childTnLst>
                                </p:cTn>
                              </p:par>
                              <p:par>
                                <p:cTn id="138" presetID="22" presetClass="entr" presetSubtype="4" fill="hold" grpId="0" nodeType="withEffect">
                                  <p:stCondLst>
                                    <p:cond delay="0"/>
                                  </p:stCondLst>
                                  <p:childTnLst>
                                    <p:set>
                                      <p:cBhvr>
                                        <p:cTn id="139" dur="1" fill="hold">
                                          <p:stCondLst>
                                            <p:cond delay="0"/>
                                          </p:stCondLst>
                                        </p:cTn>
                                        <p:tgtEl>
                                          <p:spTgt spid="197"/>
                                        </p:tgtEl>
                                        <p:attrNameLst>
                                          <p:attrName>style.visibility</p:attrName>
                                        </p:attrNameLst>
                                      </p:cBhvr>
                                      <p:to>
                                        <p:strVal val="visible"/>
                                      </p:to>
                                    </p:set>
                                    <p:animEffect transition="in" filter="wipe(down)">
                                      <p:cBhvr>
                                        <p:cTn id="140" dur="500"/>
                                        <p:tgtEl>
                                          <p:spTgt spid="197"/>
                                        </p:tgtEl>
                                      </p:cBhvr>
                                    </p:animEffect>
                                  </p:childTnLst>
                                </p:cTn>
                              </p:par>
                              <p:par>
                                <p:cTn id="141" presetID="22" presetClass="entr" presetSubtype="4" fill="hold" grpId="0" nodeType="withEffect">
                                  <p:stCondLst>
                                    <p:cond delay="0"/>
                                  </p:stCondLst>
                                  <p:childTnLst>
                                    <p:set>
                                      <p:cBhvr>
                                        <p:cTn id="142" dur="1" fill="hold">
                                          <p:stCondLst>
                                            <p:cond delay="0"/>
                                          </p:stCondLst>
                                        </p:cTn>
                                        <p:tgtEl>
                                          <p:spTgt spid="198"/>
                                        </p:tgtEl>
                                        <p:attrNameLst>
                                          <p:attrName>style.visibility</p:attrName>
                                        </p:attrNameLst>
                                      </p:cBhvr>
                                      <p:to>
                                        <p:strVal val="visible"/>
                                      </p:to>
                                    </p:set>
                                    <p:animEffect transition="in" filter="wipe(down)">
                                      <p:cBhvr>
                                        <p:cTn id="143" dur="500"/>
                                        <p:tgtEl>
                                          <p:spTgt spid="198"/>
                                        </p:tgtEl>
                                      </p:cBhvr>
                                    </p:animEffect>
                                  </p:childTnLst>
                                </p:cTn>
                              </p:par>
                              <p:par>
                                <p:cTn id="144" presetID="22" presetClass="entr" presetSubtype="4" fill="hold" grpId="0" nodeType="withEffect">
                                  <p:stCondLst>
                                    <p:cond delay="0"/>
                                  </p:stCondLst>
                                  <p:childTnLst>
                                    <p:set>
                                      <p:cBhvr>
                                        <p:cTn id="145" dur="1" fill="hold">
                                          <p:stCondLst>
                                            <p:cond delay="0"/>
                                          </p:stCondLst>
                                        </p:cTn>
                                        <p:tgtEl>
                                          <p:spTgt spid="199"/>
                                        </p:tgtEl>
                                        <p:attrNameLst>
                                          <p:attrName>style.visibility</p:attrName>
                                        </p:attrNameLst>
                                      </p:cBhvr>
                                      <p:to>
                                        <p:strVal val="visible"/>
                                      </p:to>
                                    </p:set>
                                    <p:animEffect transition="in" filter="wipe(down)">
                                      <p:cBhvr>
                                        <p:cTn id="146" dur="500"/>
                                        <p:tgtEl>
                                          <p:spTgt spid="199"/>
                                        </p:tgtEl>
                                      </p:cBhvr>
                                    </p:animEffect>
                                  </p:childTnLst>
                                </p:cTn>
                              </p:par>
                              <p:par>
                                <p:cTn id="147" presetID="22" presetClass="entr" presetSubtype="4" fill="hold" grpId="0" nodeType="withEffect">
                                  <p:stCondLst>
                                    <p:cond delay="0"/>
                                  </p:stCondLst>
                                  <p:childTnLst>
                                    <p:set>
                                      <p:cBhvr>
                                        <p:cTn id="148" dur="1" fill="hold">
                                          <p:stCondLst>
                                            <p:cond delay="0"/>
                                          </p:stCondLst>
                                        </p:cTn>
                                        <p:tgtEl>
                                          <p:spTgt spid="200"/>
                                        </p:tgtEl>
                                        <p:attrNameLst>
                                          <p:attrName>style.visibility</p:attrName>
                                        </p:attrNameLst>
                                      </p:cBhvr>
                                      <p:to>
                                        <p:strVal val="visible"/>
                                      </p:to>
                                    </p:set>
                                    <p:animEffect transition="in" filter="wipe(down)">
                                      <p:cBhvr>
                                        <p:cTn id="149" dur="500"/>
                                        <p:tgtEl>
                                          <p:spTgt spid="200"/>
                                        </p:tgtEl>
                                      </p:cBhvr>
                                    </p:animEffect>
                                  </p:childTnLst>
                                </p:cTn>
                              </p:par>
                              <p:par>
                                <p:cTn id="150" presetID="22" presetClass="entr" presetSubtype="4" fill="hold" grpId="0" nodeType="withEffect">
                                  <p:stCondLst>
                                    <p:cond delay="0"/>
                                  </p:stCondLst>
                                  <p:childTnLst>
                                    <p:set>
                                      <p:cBhvr>
                                        <p:cTn id="151" dur="1" fill="hold">
                                          <p:stCondLst>
                                            <p:cond delay="0"/>
                                          </p:stCondLst>
                                        </p:cTn>
                                        <p:tgtEl>
                                          <p:spTgt spid="201"/>
                                        </p:tgtEl>
                                        <p:attrNameLst>
                                          <p:attrName>style.visibility</p:attrName>
                                        </p:attrNameLst>
                                      </p:cBhvr>
                                      <p:to>
                                        <p:strVal val="visible"/>
                                      </p:to>
                                    </p:set>
                                    <p:animEffect transition="in" filter="wipe(down)">
                                      <p:cBhvr>
                                        <p:cTn id="152" dur="500"/>
                                        <p:tgtEl>
                                          <p:spTgt spid="201"/>
                                        </p:tgtEl>
                                      </p:cBhvr>
                                    </p:animEffect>
                                  </p:childTnLst>
                                </p:cTn>
                              </p:par>
                              <p:par>
                                <p:cTn id="153" presetID="22" presetClass="entr" presetSubtype="4" fill="hold" grpId="0" nodeType="withEffect">
                                  <p:stCondLst>
                                    <p:cond delay="0"/>
                                  </p:stCondLst>
                                  <p:childTnLst>
                                    <p:set>
                                      <p:cBhvr>
                                        <p:cTn id="154" dur="1" fill="hold">
                                          <p:stCondLst>
                                            <p:cond delay="0"/>
                                          </p:stCondLst>
                                        </p:cTn>
                                        <p:tgtEl>
                                          <p:spTgt spid="202"/>
                                        </p:tgtEl>
                                        <p:attrNameLst>
                                          <p:attrName>style.visibility</p:attrName>
                                        </p:attrNameLst>
                                      </p:cBhvr>
                                      <p:to>
                                        <p:strVal val="visible"/>
                                      </p:to>
                                    </p:set>
                                    <p:animEffect transition="in" filter="wipe(down)">
                                      <p:cBhvr>
                                        <p:cTn id="155" dur="500"/>
                                        <p:tgtEl>
                                          <p:spTgt spid="202"/>
                                        </p:tgtEl>
                                      </p:cBhvr>
                                    </p:animEffect>
                                  </p:childTnLst>
                                </p:cTn>
                              </p:par>
                              <p:par>
                                <p:cTn id="156" presetID="22" presetClass="entr" presetSubtype="4" fill="hold" grpId="0" nodeType="withEffect">
                                  <p:stCondLst>
                                    <p:cond delay="0"/>
                                  </p:stCondLst>
                                  <p:childTnLst>
                                    <p:set>
                                      <p:cBhvr>
                                        <p:cTn id="157" dur="1" fill="hold">
                                          <p:stCondLst>
                                            <p:cond delay="0"/>
                                          </p:stCondLst>
                                        </p:cTn>
                                        <p:tgtEl>
                                          <p:spTgt spid="203"/>
                                        </p:tgtEl>
                                        <p:attrNameLst>
                                          <p:attrName>style.visibility</p:attrName>
                                        </p:attrNameLst>
                                      </p:cBhvr>
                                      <p:to>
                                        <p:strVal val="visible"/>
                                      </p:to>
                                    </p:set>
                                    <p:animEffect transition="in" filter="wipe(down)">
                                      <p:cBhvr>
                                        <p:cTn id="158" dur="500"/>
                                        <p:tgtEl>
                                          <p:spTgt spid="203"/>
                                        </p:tgtEl>
                                      </p:cBhvr>
                                    </p:animEffect>
                                  </p:childTnLst>
                                </p:cTn>
                              </p:par>
                              <p:par>
                                <p:cTn id="159" presetID="22" presetClass="entr" presetSubtype="4" fill="hold" grpId="0" nodeType="withEffect">
                                  <p:stCondLst>
                                    <p:cond delay="0"/>
                                  </p:stCondLst>
                                  <p:childTnLst>
                                    <p:set>
                                      <p:cBhvr>
                                        <p:cTn id="160" dur="1" fill="hold">
                                          <p:stCondLst>
                                            <p:cond delay="0"/>
                                          </p:stCondLst>
                                        </p:cTn>
                                        <p:tgtEl>
                                          <p:spTgt spid="204"/>
                                        </p:tgtEl>
                                        <p:attrNameLst>
                                          <p:attrName>style.visibility</p:attrName>
                                        </p:attrNameLst>
                                      </p:cBhvr>
                                      <p:to>
                                        <p:strVal val="visible"/>
                                      </p:to>
                                    </p:set>
                                    <p:animEffect transition="in" filter="wipe(down)">
                                      <p:cBhvr>
                                        <p:cTn id="161" dur="500"/>
                                        <p:tgtEl>
                                          <p:spTgt spid="204"/>
                                        </p:tgtEl>
                                      </p:cBhvr>
                                    </p:animEffect>
                                  </p:childTnLst>
                                </p:cTn>
                              </p:par>
                            </p:childTnLst>
                          </p:cTn>
                        </p:par>
                      </p:childTnLst>
                    </p:cTn>
                  </p:par>
                  <p:par>
                    <p:cTn id="162" fill="hold">
                      <p:stCondLst>
                        <p:cond delay="indefinite"/>
                      </p:stCondLst>
                      <p:childTnLst>
                        <p:par>
                          <p:cTn id="163" fill="hold">
                            <p:stCondLst>
                              <p:cond delay="0"/>
                            </p:stCondLst>
                            <p:childTnLst>
                              <p:par>
                                <p:cTn id="164" presetID="22" presetClass="entr" presetSubtype="4" fill="hold" grpId="0" nodeType="clickEffect">
                                  <p:stCondLst>
                                    <p:cond delay="0"/>
                                  </p:stCondLst>
                                  <p:childTnLst>
                                    <p:set>
                                      <p:cBhvr>
                                        <p:cTn id="165" dur="1" fill="hold">
                                          <p:stCondLst>
                                            <p:cond delay="0"/>
                                          </p:stCondLst>
                                        </p:cTn>
                                        <p:tgtEl>
                                          <p:spTgt spid="158"/>
                                        </p:tgtEl>
                                        <p:attrNameLst>
                                          <p:attrName>style.visibility</p:attrName>
                                        </p:attrNameLst>
                                      </p:cBhvr>
                                      <p:to>
                                        <p:strVal val="visible"/>
                                      </p:to>
                                    </p:set>
                                    <p:animEffect transition="in" filter="wipe(down)">
                                      <p:cBhvr>
                                        <p:cTn id="166" dur="500"/>
                                        <p:tgtEl>
                                          <p:spTgt spid="158"/>
                                        </p:tgtEl>
                                      </p:cBhvr>
                                    </p:animEffect>
                                  </p:childTnLst>
                                </p:cTn>
                              </p:par>
                              <p:par>
                                <p:cTn id="167" presetID="22" presetClass="entr" presetSubtype="4" fill="hold" grpId="0" nodeType="withEffect">
                                  <p:stCondLst>
                                    <p:cond delay="0"/>
                                  </p:stCondLst>
                                  <p:childTnLst>
                                    <p:set>
                                      <p:cBhvr>
                                        <p:cTn id="168" dur="1" fill="hold">
                                          <p:stCondLst>
                                            <p:cond delay="0"/>
                                          </p:stCondLst>
                                        </p:cTn>
                                        <p:tgtEl>
                                          <p:spTgt spid="159"/>
                                        </p:tgtEl>
                                        <p:attrNameLst>
                                          <p:attrName>style.visibility</p:attrName>
                                        </p:attrNameLst>
                                      </p:cBhvr>
                                      <p:to>
                                        <p:strVal val="visible"/>
                                      </p:to>
                                    </p:set>
                                    <p:animEffect transition="in" filter="wipe(down)">
                                      <p:cBhvr>
                                        <p:cTn id="169" dur="500"/>
                                        <p:tgtEl>
                                          <p:spTgt spid="159"/>
                                        </p:tgtEl>
                                      </p:cBhvr>
                                    </p:animEffect>
                                  </p:childTnLst>
                                </p:cTn>
                              </p:par>
                              <p:par>
                                <p:cTn id="170" presetID="22" presetClass="entr" presetSubtype="4" fill="hold" grpId="0" nodeType="withEffect">
                                  <p:stCondLst>
                                    <p:cond delay="0"/>
                                  </p:stCondLst>
                                  <p:childTnLst>
                                    <p:set>
                                      <p:cBhvr>
                                        <p:cTn id="171" dur="1" fill="hold">
                                          <p:stCondLst>
                                            <p:cond delay="0"/>
                                          </p:stCondLst>
                                        </p:cTn>
                                        <p:tgtEl>
                                          <p:spTgt spid="160"/>
                                        </p:tgtEl>
                                        <p:attrNameLst>
                                          <p:attrName>style.visibility</p:attrName>
                                        </p:attrNameLst>
                                      </p:cBhvr>
                                      <p:to>
                                        <p:strVal val="visible"/>
                                      </p:to>
                                    </p:set>
                                    <p:animEffect transition="in" filter="wipe(down)">
                                      <p:cBhvr>
                                        <p:cTn id="172" dur="500"/>
                                        <p:tgtEl>
                                          <p:spTgt spid="160"/>
                                        </p:tgtEl>
                                      </p:cBhvr>
                                    </p:animEffect>
                                  </p:childTnLst>
                                </p:cTn>
                              </p:par>
                              <p:par>
                                <p:cTn id="173" presetID="22" presetClass="entr" presetSubtype="4" fill="hold" grpId="0" nodeType="withEffect">
                                  <p:stCondLst>
                                    <p:cond delay="0"/>
                                  </p:stCondLst>
                                  <p:childTnLst>
                                    <p:set>
                                      <p:cBhvr>
                                        <p:cTn id="174" dur="1" fill="hold">
                                          <p:stCondLst>
                                            <p:cond delay="0"/>
                                          </p:stCondLst>
                                        </p:cTn>
                                        <p:tgtEl>
                                          <p:spTgt spid="161"/>
                                        </p:tgtEl>
                                        <p:attrNameLst>
                                          <p:attrName>style.visibility</p:attrName>
                                        </p:attrNameLst>
                                      </p:cBhvr>
                                      <p:to>
                                        <p:strVal val="visible"/>
                                      </p:to>
                                    </p:set>
                                    <p:animEffect transition="in" filter="wipe(down)">
                                      <p:cBhvr>
                                        <p:cTn id="175" dur="500"/>
                                        <p:tgtEl>
                                          <p:spTgt spid="161"/>
                                        </p:tgtEl>
                                      </p:cBhvr>
                                    </p:animEffect>
                                  </p:childTnLst>
                                </p:cTn>
                              </p:par>
                              <p:par>
                                <p:cTn id="176" presetID="22" presetClass="entr" presetSubtype="4" fill="hold" grpId="0" nodeType="withEffect">
                                  <p:stCondLst>
                                    <p:cond delay="0"/>
                                  </p:stCondLst>
                                  <p:childTnLst>
                                    <p:set>
                                      <p:cBhvr>
                                        <p:cTn id="177" dur="1" fill="hold">
                                          <p:stCondLst>
                                            <p:cond delay="0"/>
                                          </p:stCondLst>
                                        </p:cTn>
                                        <p:tgtEl>
                                          <p:spTgt spid="162"/>
                                        </p:tgtEl>
                                        <p:attrNameLst>
                                          <p:attrName>style.visibility</p:attrName>
                                        </p:attrNameLst>
                                      </p:cBhvr>
                                      <p:to>
                                        <p:strVal val="visible"/>
                                      </p:to>
                                    </p:set>
                                    <p:animEffect transition="in" filter="wipe(down)">
                                      <p:cBhvr>
                                        <p:cTn id="178" dur="500"/>
                                        <p:tgtEl>
                                          <p:spTgt spid="162"/>
                                        </p:tgtEl>
                                      </p:cBhvr>
                                    </p:animEffect>
                                  </p:childTnLst>
                                </p:cTn>
                              </p:par>
                              <p:par>
                                <p:cTn id="179" presetID="22" presetClass="entr" presetSubtype="4" fill="hold" grpId="0" nodeType="withEffect">
                                  <p:stCondLst>
                                    <p:cond delay="0"/>
                                  </p:stCondLst>
                                  <p:childTnLst>
                                    <p:set>
                                      <p:cBhvr>
                                        <p:cTn id="180" dur="1" fill="hold">
                                          <p:stCondLst>
                                            <p:cond delay="0"/>
                                          </p:stCondLst>
                                        </p:cTn>
                                        <p:tgtEl>
                                          <p:spTgt spid="205"/>
                                        </p:tgtEl>
                                        <p:attrNameLst>
                                          <p:attrName>style.visibility</p:attrName>
                                        </p:attrNameLst>
                                      </p:cBhvr>
                                      <p:to>
                                        <p:strVal val="visible"/>
                                      </p:to>
                                    </p:set>
                                    <p:animEffect transition="in" filter="wipe(down)">
                                      <p:cBhvr>
                                        <p:cTn id="181" dur="500"/>
                                        <p:tgtEl>
                                          <p:spTgt spid="205"/>
                                        </p:tgtEl>
                                      </p:cBhvr>
                                    </p:animEffect>
                                  </p:childTnLst>
                                </p:cTn>
                              </p:par>
                              <p:par>
                                <p:cTn id="182" presetID="22" presetClass="entr" presetSubtype="4" fill="hold" grpId="0" nodeType="withEffect">
                                  <p:stCondLst>
                                    <p:cond delay="0"/>
                                  </p:stCondLst>
                                  <p:childTnLst>
                                    <p:set>
                                      <p:cBhvr>
                                        <p:cTn id="183" dur="1" fill="hold">
                                          <p:stCondLst>
                                            <p:cond delay="0"/>
                                          </p:stCondLst>
                                        </p:cTn>
                                        <p:tgtEl>
                                          <p:spTgt spid="206"/>
                                        </p:tgtEl>
                                        <p:attrNameLst>
                                          <p:attrName>style.visibility</p:attrName>
                                        </p:attrNameLst>
                                      </p:cBhvr>
                                      <p:to>
                                        <p:strVal val="visible"/>
                                      </p:to>
                                    </p:set>
                                    <p:animEffect transition="in" filter="wipe(down)">
                                      <p:cBhvr>
                                        <p:cTn id="184" dur="500"/>
                                        <p:tgtEl>
                                          <p:spTgt spid="206"/>
                                        </p:tgtEl>
                                      </p:cBhvr>
                                    </p:animEffect>
                                  </p:childTnLst>
                                </p:cTn>
                              </p:par>
                              <p:par>
                                <p:cTn id="185" presetID="22" presetClass="entr" presetSubtype="4" fill="hold" grpId="0" nodeType="withEffect">
                                  <p:stCondLst>
                                    <p:cond delay="0"/>
                                  </p:stCondLst>
                                  <p:childTnLst>
                                    <p:set>
                                      <p:cBhvr>
                                        <p:cTn id="186" dur="1" fill="hold">
                                          <p:stCondLst>
                                            <p:cond delay="0"/>
                                          </p:stCondLst>
                                        </p:cTn>
                                        <p:tgtEl>
                                          <p:spTgt spid="207"/>
                                        </p:tgtEl>
                                        <p:attrNameLst>
                                          <p:attrName>style.visibility</p:attrName>
                                        </p:attrNameLst>
                                      </p:cBhvr>
                                      <p:to>
                                        <p:strVal val="visible"/>
                                      </p:to>
                                    </p:set>
                                    <p:animEffect transition="in" filter="wipe(down)">
                                      <p:cBhvr>
                                        <p:cTn id="187" dur="500"/>
                                        <p:tgtEl>
                                          <p:spTgt spid="207"/>
                                        </p:tgtEl>
                                      </p:cBhvr>
                                    </p:animEffect>
                                  </p:childTnLst>
                                </p:cTn>
                              </p:par>
                              <p:par>
                                <p:cTn id="188" presetID="22" presetClass="entr" presetSubtype="4" fill="hold" grpId="0" nodeType="withEffect">
                                  <p:stCondLst>
                                    <p:cond delay="0"/>
                                  </p:stCondLst>
                                  <p:childTnLst>
                                    <p:set>
                                      <p:cBhvr>
                                        <p:cTn id="189" dur="1" fill="hold">
                                          <p:stCondLst>
                                            <p:cond delay="0"/>
                                          </p:stCondLst>
                                        </p:cTn>
                                        <p:tgtEl>
                                          <p:spTgt spid="208"/>
                                        </p:tgtEl>
                                        <p:attrNameLst>
                                          <p:attrName>style.visibility</p:attrName>
                                        </p:attrNameLst>
                                      </p:cBhvr>
                                      <p:to>
                                        <p:strVal val="visible"/>
                                      </p:to>
                                    </p:set>
                                    <p:animEffect transition="in" filter="wipe(down)">
                                      <p:cBhvr>
                                        <p:cTn id="190" dur="500"/>
                                        <p:tgtEl>
                                          <p:spTgt spid="208"/>
                                        </p:tgtEl>
                                      </p:cBhvr>
                                    </p:animEffect>
                                  </p:childTnLst>
                                </p:cTn>
                              </p:par>
                              <p:par>
                                <p:cTn id="191" presetID="22" presetClass="entr" presetSubtype="4" fill="hold" grpId="0" nodeType="withEffect">
                                  <p:stCondLst>
                                    <p:cond delay="0"/>
                                  </p:stCondLst>
                                  <p:childTnLst>
                                    <p:set>
                                      <p:cBhvr>
                                        <p:cTn id="192" dur="1" fill="hold">
                                          <p:stCondLst>
                                            <p:cond delay="0"/>
                                          </p:stCondLst>
                                        </p:cTn>
                                        <p:tgtEl>
                                          <p:spTgt spid="209"/>
                                        </p:tgtEl>
                                        <p:attrNameLst>
                                          <p:attrName>style.visibility</p:attrName>
                                        </p:attrNameLst>
                                      </p:cBhvr>
                                      <p:to>
                                        <p:strVal val="visible"/>
                                      </p:to>
                                    </p:set>
                                    <p:animEffect transition="in" filter="wipe(down)">
                                      <p:cBhvr>
                                        <p:cTn id="193" dur="500"/>
                                        <p:tgtEl>
                                          <p:spTgt spid="209"/>
                                        </p:tgtEl>
                                      </p:cBhvr>
                                    </p:animEffect>
                                  </p:childTnLst>
                                </p:cTn>
                              </p:par>
                              <p:par>
                                <p:cTn id="194" presetID="22" presetClass="entr" presetSubtype="4" fill="hold" nodeType="withEffect">
                                  <p:stCondLst>
                                    <p:cond delay="0"/>
                                  </p:stCondLst>
                                  <p:childTnLst>
                                    <p:set>
                                      <p:cBhvr>
                                        <p:cTn id="195" dur="1" fill="hold">
                                          <p:stCondLst>
                                            <p:cond delay="0"/>
                                          </p:stCondLst>
                                        </p:cTn>
                                        <p:tgtEl>
                                          <p:spTgt spid="152"/>
                                        </p:tgtEl>
                                        <p:attrNameLst>
                                          <p:attrName>style.visibility</p:attrName>
                                        </p:attrNameLst>
                                      </p:cBhvr>
                                      <p:to>
                                        <p:strVal val="visible"/>
                                      </p:to>
                                    </p:set>
                                    <p:animEffect transition="in" filter="wipe(down)">
                                      <p:cBhvr>
                                        <p:cTn id="196" dur="500"/>
                                        <p:tgtEl>
                                          <p:spTgt spid="152"/>
                                        </p:tgtEl>
                                      </p:cBhvr>
                                    </p:animEffect>
                                  </p:childTnLst>
                                </p:cTn>
                              </p:par>
                              <p:par>
                                <p:cTn id="197" presetID="22" presetClass="entr" presetSubtype="4" fill="hold" nodeType="withEffect">
                                  <p:stCondLst>
                                    <p:cond delay="0"/>
                                  </p:stCondLst>
                                  <p:childTnLst>
                                    <p:set>
                                      <p:cBhvr>
                                        <p:cTn id="198" dur="1" fill="hold">
                                          <p:stCondLst>
                                            <p:cond delay="0"/>
                                          </p:stCondLst>
                                        </p:cTn>
                                        <p:tgtEl>
                                          <p:spTgt spid="154"/>
                                        </p:tgtEl>
                                        <p:attrNameLst>
                                          <p:attrName>style.visibility</p:attrName>
                                        </p:attrNameLst>
                                      </p:cBhvr>
                                      <p:to>
                                        <p:strVal val="visible"/>
                                      </p:to>
                                    </p:set>
                                    <p:animEffect transition="in" filter="wipe(down)">
                                      <p:cBhvr>
                                        <p:cTn id="199" dur="500"/>
                                        <p:tgtEl>
                                          <p:spTgt spid="154"/>
                                        </p:tgtEl>
                                      </p:cBhvr>
                                    </p:animEffect>
                                  </p:childTnLst>
                                </p:cTn>
                              </p:par>
                              <p:par>
                                <p:cTn id="200" presetID="22" presetClass="entr" presetSubtype="4" fill="hold" nodeType="withEffect">
                                  <p:stCondLst>
                                    <p:cond delay="0"/>
                                  </p:stCondLst>
                                  <p:childTnLst>
                                    <p:set>
                                      <p:cBhvr>
                                        <p:cTn id="201" dur="1" fill="hold">
                                          <p:stCondLst>
                                            <p:cond delay="0"/>
                                          </p:stCondLst>
                                        </p:cTn>
                                        <p:tgtEl>
                                          <p:spTgt spid="155"/>
                                        </p:tgtEl>
                                        <p:attrNameLst>
                                          <p:attrName>style.visibility</p:attrName>
                                        </p:attrNameLst>
                                      </p:cBhvr>
                                      <p:to>
                                        <p:strVal val="visible"/>
                                      </p:to>
                                    </p:set>
                                    <p:animEffect transition="in" filter="wipe(down)">
                                      <p:cBhvr>
                                        <p:cTn id="202" dur="500"/>
                                        <p:tgtEl>
                                          <p:spTgt spid="155"/>
                                        </p:tgtEl>
                                      </p:cBhvr>
                                    </p:animEffect>
                                  </p:childTnLst>
                                </p:cTn>
                              </p:par>
                              <p:par>
                                <p:cTn id="203" presetID="22" presetClass="entr" presetSubtype="4" fill="hold" nodeType="withEffect">
                                  <p:stCondLst>
                                    <p:cond delay="0"/>
                                  </p:stCondLst>
                                  <p:childTnLst>
                                    <p:set>
                                      <p:cBhvr>
                                        <p:cTn id="204" dur="1" fill="hold">
                                          <p:stCondLst>
                                            <p:cond delay="0"/>
                                          </p:stCondLst>
                                        </p:cTn>
                                        <p:tgtEl>
                                          <p:spTgt spid="156"/>
                                        </p:tgtEl>
                                        <p:attrNameLst>
                                          <p:attrName>style.visibility</p:attrName>
                                        </p:attrNameLst>
                                      </p:cBhvr>
                                      <p:to>
                                        <p:strVal val="visible"/>
                                      </p:to>
                                    </p:set>
                                    <p:animEffect transition="in" filter="wipe(down)">
                                      <p:cBhvr>
                                        <p:cTn id="205" dur="500"/>
                                        <p:tgtEl>
                                          <p:spTgt spid="156"/>
                                        </p:tgtEl>
                                      </p:cBhvr>
                                    </p:animEffect>
                                  </p:childTnLst>
                                </p:cTn>
                              </p:par>
                              <p:par>
                                <p:cTn id="206" presetID="22" presetClass="entr" presetSubtype="4" fill="hold" nodeType="withEffect">
                                  <p:stCondLst>
                                    <p:cond delay="0"/>
                                  </p:stCondLst>
                                  <p:childTnLst>
                                    <p:set>
                                      <p:cBhvr>
                                        <p:cTn id="207" dur="1" fill="hold">
                                          <p:stCondLst>
                                            <p:cond delay="0"/>
                                          </p:stCondLst>
                                        </p:cTn>
                                        <p:tgtEl>
                                          <p:spTgt spid="157"/>
                                        </p:tgtEl>
                                        <p:attrNameLst>
                                          <p:attrName>style.visibility</p:attrName>
                                        </p:attrNameLst>
                                      </p:cBhvr>
                                      <p:to>
                                        <p:strVal val="visible"/>
                                      </p:to>
                                    </p:set>
                                    <p:animEffect transition="in" filter="wipe(down)">
                                      <p:cBhvr>
                                        <p:cTn id="208" dur="500"/>
                                        <p:tgtEl>
                                          <p:spTgt spid="157"/>
                                        </p:tgtEl>
                                      </p:cBhvr>
                                    </p:animEffect>
                                  </p:childTnLst>
                                </p:cTn>
                              </p:par>
                            </p:childTnLst>
                          </p:cTn>
                        </p:par>
                      </p:childTnLst>
                    </p:cTn>
                  </p:par>
                  <p:par>
                    <p:cTn id="209" fill="hold">
                      <p:stCondLst>
                        <p:cond delay="indefinite"/>
                      </p:stCondLst>
                      <p:childTnLst>
                        <p:par>
                          <p:cTn id="210" fill="hold">
                            <p:stCondLst>
                              <p:cond delay="0"/>
                            </p:stCondLst>
                            <p:childTnLst>
                              <p:par>
                                <p:cTn id="211" presetID="22" presetClass="entr" presetSubtype="4" fill="hold" grpId="0" nodeType="clickEffect">
                                  <p:stCondLst>
                                    <p:cond delay="0"/>
                                  </p:stCondLst>
                                  <p:childTnLst>
                                    <p:set>
                                      <p:cBhvr>
                                        <p:cTn id="212" dur="1" fill="hold">
                                          <p:stCondLst>
                                            <p:cond delay="0"/>
                                          </p:stCondLst>
                                        </p:cTn>
                                        <p:tgtEl>
                                          <p:spTgt spid="173"/>
                                        </p:tgtEl>
                                        <p:attrNameLst>
                                          <p:attrName>style.visibility</p:attrName>
                                        </p:attrNameLst>
                                      </p:cBhvr>
                                      <p:to>
                                        <p:strVal val="visible"/>
                                      </p:to>
                                    </p:set>
                                    <p:animEffect transition="in" filter="wipe(down)">
                                      <p:cBhvr>
                                        <p:cTn id="213" dur="500"/>
                                        <p:tgtEl>
                                          <p:spTgt spid="173"/>
                                        </p:tgtEl>
                                      </p:cBhvr>
                                    </p:animEffect>
                                  </p:childTnLst>
                                </p:cTn>
                              </p:par>
                              <p:par>
                                <p:cTn id="214" presetID="22" presetClass="entr" presetSubtype="4" fill="hold" grpId="0" nodeType="withEffect">
                                  <p:stCondLst>
                                    <p:cond delay="0"/>
                                  </p:stCondLst>
                                  <p:childTnLst>
                                    <p:set>
                                      <p:cBhvr>
                                        <p:cTn id="215" dur="1" fill="hold">
                                          <p:stCondLst>
                                            <p:cond delay="0"/>
                                          </p:stCondLst>
                                        </p:cTn>
                                        <p:tgtEl>
                                          <p:spTgt spid="174"/>
                                        </p:tgtEl>
                                        <p:attrNameLst>
                                          <p:attrName>style.visibility</p:attrName>
                                        </p:attrNameLst>
                                      </p:cBhvr>
                                      <p:to>
                                        <p:strVal val="visible"/>
                                      </p:to>
                                    </p:set>
                                    <p:animEffect transition="in" filter="wipe(down)">
                                      <p:cBhvr>
                                        <p:cTn id="216" dur="500"/>
                                        <p:tgtEl>
                                          <p:spTgt spid="174"/>
                                        </p:tgtEl>
                                      </p:cBhvr>
                                    </p:animEffect>
                                  </p:childTnLst>
                                </p:cTn>
                              </p:par>
                              <p:par>
                                <p:cTn id="217" presetID="22" presetClass="entr" presetSubtype="4" fill="hold" grpId="0" nodeType="withEffect">
                                  <p:stCondLst>
                                    <p:cond delay="0"/>
                                  </p:stCondLst>
                                  <p:childTnLst>
                                    <p:set>
                                      <p:cBhvr>
                                        <p:cTn id="218" dur="1" fill="hold">
                                          <p:stCondLst>
                                            <p:cond delay="0"/>
                                          </p:stCondLst>
                                        </p:cTn>
                                        <p:tgtEl>
                                          <p:spTgt spid="210"/>
                                        </p:tgtEl>
                                        <p:attrNameLst>
                                          <p:attrName>style.visibility</p:attrName>
                                        </p:attrNameLst>
                                      </p:cBhvr>
                                      <p:to>
                                        <p:strVal val="visible"/>
                                      </p:to>
                                    </p:set>
                                    <p:animEffect transition="in" filter="wipe(down)">
                                      <p:cBhvr>
                                        <p:cTn id="219" dur="500"/>
                                        <p:tgtEl>
                                          <p:spTgt spid="210"/>
                                        </p:tgtEl>
                                      </p:cBhvr>
                                    </p:animEffect>
                                  </p:childTnLst>
                                </p:cTn>
                              </p:par>
                              <p:par>
                                <p:cTn id="220" presetID="22" presetClass="entr" presetSubtype="4" fill="hold" grpId="0" nodeType="withEffect">
                                  <p:stCondLst>
                                    <p:cond delay="0"/>
                                  </p:stCondLst>
                                  <p:childTnLst>
                                    <p:set>
                                      <p:cBhvr>
                                        <p:cTn id="221" dur="1" fill="hold">
                                          <p:stCondLst>
                                            <p:cond delay="0"/>
                                          </p:stCondLst>
                                        </p:cTn>
                                        <p:tgtEl>
                                          <p:spTgt spid="212"/>
                                        </p:tgtEl>
                                        <p:attrNameLst>
                                          <p:attrName>style.visibility</p:attrName>
                                        </p:attrNameLst>
                                      </p:cBhvr>
                                      <p:to>
                                        <p:strVal val="visible"/>
                                      </p:to>
                                    </p:set>
                                    <p:animEffect transition="in" filter="wipe(down)">
                                      <p:cBhvr>
                                        <p:cTn id="222" dur="500"/>
                                        <p:tgtEl>
                                          <p:spTgt spid="212"/>
                                        </p:tgtEl>
                                      </p:cBhvr>
                                    </p:animEffect>
                                  </p:childTnLst>
                                </p:cTn>
                              </p:par>
                              <p:par>
                                <p:cTn id="223" presetID="22" presetClass="entr" presetSubtype="4" fill="hold" nodeType="withEffect">
                                  <p:stCondLst>
                                    <p:cond delay="0"/>
                                  </p:stCondLst>
                                  <p:childTnLst>
                                    <p:set>
                                      <p:cBhvr>
                                        <p:cTn id="224" dur="1" fill="hold">
                                          <p:stCondLst>
                                            <p:cond delay="0"/>
                                          </p:stCondLst>
                                        </p:cTn>
                                        <p:tgtEl>
                                          <p:spTgt spid="175"/>
                                        </p:tgtEl>
                                        <p:attrNameLst>
                                          <p:attrName>style.visibility</p:attrName>
                                        </p:attrNameLst>
                                      </p:cBhvr>
                                      <p:to>
                                        <p:strVal val="visible"/>
                                      </p:to>
                                    </p:set>
                                    <p:animEffect transition="in" filter="wipe(down)">
                                      <p:cBhvr>
                                        <p:cTn id="225" dur="500"/>
                                        <p:tgtEl>
                                          <p:spTgt spid="175"/>
                                        </p:tgtEl>
                                      </p:cBhvr>
                                    </p:animEffect>
                                  </p:childTnLst>
                                </p:cTn>
                              </p:par>
                              <p:par>
                                <p:cTn id="226" presetID="22" presetClass="entr" presetSubtype="4" fill="hold" nodeType="withEffect">
                                  <p:stCondLst>
                                    <p:cond delay="0"/>
                                  </p:stCondLst>
                                  <p:childTnLst>
                                    <p:set>
                                      <p:cBhvr>
                                        <p:cTn id="227" dur="1" fill="hold">
                                          <p:stCondLst>
                                            <p:cond delay="0"/>
                                          </p:stCondLst>
                                        </p:cTn>
                                        <p:tgtEl>
                                          <p:spTgt spid="177"/>
                                        </p:tgtEl>
                                        <p:attrNameLst>
                                          <p:attrName>style.visibility</p:attrName>
                                        </p:attrNameLst>
                                      </p:cBhvr>
                                      <p:to>
                                        <p:strVal val="visible"/>
                                      </p:to>
                                    </p:set>
                                    <p:animEffect transition="in" filter="wipe(down)">
                                      <p:cBhvr>
                                        <p:cTn id="228" dur="500"/>
                                        <p:tgtEl>
                                          <p:spTgt spid="177"/>
                                        </p:tgtEl>
                                      </p:cBhvr>
                                    </p:animEffect>
                                  </p:childTnLst>
                                </p:cTn>
                              </p:par>
                              <p:par>
                                <p:cTn id="229" presetID="22" presetClass="entr" presetSubtype="4" fill="hold" nodeType="withEffect">
                                  <p:stCondLst>
                                    <p:cond delay="0"/>
                                  </p:stCondLst>
                                  <p:childTnLst>
                                    <p:set>
                                      <p:cBhvr>
                                        <p:cTn id="230" dur="1" fill="hold">
                                          <p:stCondLst>
                                            <p:cond delay="0"/>
                                          </p:stCondLst>
                                        </p:cTn>
                                        <p:tgtEl>
                                          <p:spTgt spid="169"/>
                                        </p:tgtEl>
                                        <p:attrNameLst>
                                          <p:attrName>style.visibility</p:attrName>
                                        </p:attrNameLst>
                                      </p:cBhvr>
                                      <p:to>
                                        <p:strVal val="visible"/>
                                      </p:to>
                                    </p:set>
                                    <p:animEffect transition="in" filter="wipe(down)">
                                      <p:cBhvr>
                                        <p:cTn id="231" dur="500"/>
                                        <p:tgtEl>
                                          <p:spTgt spid="169"/>
                                        </p:tgtEl>
                                      </p:cBhvr>
                                    </p:animEffect>
                                  </p:childTnLst>
                                </p:cTn>
                              </p:par>
                              <p:par>
                                <p:cTn id="232" presetID="22" presetClass="entr" presetSubtype="4" fill="hold" nodeType="withEffect">
                                  <p:stCondLst>
                                    <p:cond delay="0"/>
                                  </p:stCondLst>
                                  <p:childTnLst>
                                    <p:set>
                                      <p:cBhvr>
                                        <p:cTn id="233" dur="1" fill="hold">
                                          <p:stCondLst>
                                            <p:cond delay="0"/>
                                          </p:stCondLst>
                                        </p:cTn>
                                        <p:tgtEl>
                                          <p:spTgt spid="176"/>
                                        </p:tgtEl>
                                        <p:attrNameLst>
                                          <p:attrName>style.visibility</p:attrName>
                                        </p:attrNameLst>
                                      </p:cBhvr>
                                      <p:to>
                                        <p:strVal val="visible"/>
                                      </p:to>
                                    </p:set>
                                    <p:animEffect transition="in" filter="wipe(down)">
                                      <p:cBhvr>
                                        <p:cTn id="234" dur="500"/>
                                        <p:tgtEl>
                                          <p:spTgt spid="176"/>
                                        </p:tgtEl>
                                      </p:cBhvr>
                                    </p:animEffect>
                                  </p:childTnLst>
                                </p:cTn>
                              </p:par>
                              <p:par>
                                <p:cTn id="235" presetID="22" presetClass="entr" presetSubtype="4" fill="hold" nodeType="withEffect">
                                  <p:stCondLst>
                                    <p:cond delay="0"/>
                                  </p:stCondLst>
                                  <p:childTnLst>
                                    <p:set>
                                      <p:cBhvr>
                                        <p:cTn id="236" dur="1" fill="hold">
                                          <p:stCondLst>
                                            <p:cond delay="0"/>
                                          </p:stCondLst>
                                        </p:cTn>
                                        <p:tgtEl>
                                          <p:spTgt spid="178"/>
                                        </p:tgtEl>
                                        <p:attrNameLst>
                                          <p:attrName>style.visibility</p:attrName>
                                        </p:attrNameLst>
                                      </p:cBhvr>
                                      <p:to>
                                        <p:strVal val="visible"/>
                                      </p:to>
                                    </p:set>
                                    <p:animEffect transition="in" filter="wipe(down)">
                                      <p:cBhvr>
                                        <p:cTn id="237" dur="500"/>
                                        <p:tgtEl>
                                          <p:spTgt spid="178"/>
                                        </p:tgtEl>
                                      </p:cBhvr>
                                    </p:animEffect>
                                  </p:childTnLst>
                                </p:cTn>
                              </p:par>
                              <p:par>
                                <p:cTn id="238" presetID="22" presetClass="entr" presetSubtype="4" fill="hold" nodeType="withEffect">
                                  <p:stCondLst>
                                    <p:cond delay="0"/>
                                  </p:stCondLst>
                                  <p:childTnLst>
                                    <p:set>
                                      <p:cBhvr>
                                        <p:cTn id="239" dur="1" fill="hold">
                                          <p:stCondLst>
                                            <p:cond delay="0"/>
                                          </p:stCondLst>
                                        </p:cTn>
                                        <p:tgtEl>
                                          <p:spTgt spid="171"/>
                                        </p:tgtEl>
                                        <p:attrNameLst>
                                          <p:attrName>style.visibility</p:attrName>
                                        </p:attrNameLst>
                                      </p:cBhvr>
                                      <p:to>
                                        <p:strVal val="visible"/>
                                      </p:to>
                                    </p:set>
                                    <p:animEffect transition="in" filter="wipe(down)">
                                      <p:cBhvr>
                                        <p:cTn id="240" dur="500"/>
                                        <p:tgtEl>
                                          <p:spTgt spid="171"/>
                                        </p:tgtEl>
                                      </p:cBhvr>
                                    </p:animEffect>
                                  </p:childTnLst>
                                </p:cTn>
                              </p:par>
                            </p:childTnLst>
                          </p:cTn>
                        </p:par>
                      </p:childTnLst>
                    </p:cTn>
                  </p:par>
                  <p:par>
                    <p:cTn id="241" fill="hold">
                      <p:stCondLst>
                        <p:cond delay="indefinite"/>
                      </p:stCondLst>
                      <p:childTnLst>
                        <p:par>
                          <p:cTn id="242" fill="hold">
                            <p:stCondLst>
                              <p:cond delay="0"/>
                            </p:stCondLst>
                            <p:childTnLst>
                              <p:par>
                                <p:cTn id="243" presetID="22" presetClass="entr" presetSubtype="4" fill="hold" grpId="0" nodeType="clickEffect">
                                  <p:stCondLst>
                                    <p:cond delay="0"/>
                                  </p:stCondLst>
                                  <p:childTnLst>
                                    <p:set>
                                      <p:cBhvr>
                                        <p:cTn id="244" dur="1" fill="hold">
                                          <p:stCondLst>
                                            <p:cond delay="0"/>
                                          </p:stCondLst>
                                        </p:cTn>
                                        <p:tgtEl>
                                          <p:spTgt spid="181"/>
                                        </p:tgtEl>
                                        <p:attrNameLst>
                                          <p:attrName>style.visibility</p:attrName>
                                        </p:attrNameLst>
                                      </p:cBhvr>
                                      <p:to>
                                        <p:strVal val="visible"/>
                                      </p:to>
                                    </p:set>
                                    <p:animEffect transition="in" filter="wipe(down)">
                                      <p:cBhvr>
                                        <p:cTn id="245" dur="500"/>
                                        <p:tgtEl>
                                          <p:spTgt spid="181"/>
                                        </p:tgtEl>
                                      </p:cBhvr>
                                    </p:animEffect>
                                  </p:childTnLst>
                                </p:cTn>
                              </p:par>
                              <p:par>
                                <p:cTn id="246" presetID="22" presetClass="entr" presetSubtype="4" fill="hold" grpId="0" nodeType="withEffect">
                                  <p:stCondLst>
                                    <p:cond delay="0"/>
                                  </p:stCondLst>
                                  <p:childTnLst>
                                    <p:set>
                                      <p:cBhvr>
                                        <p:cTn id="247" dur="1" fill="hold">
                                          <p:stCondLst>
                                            <p:cond delay="0"/>
                                          </p:stCondLst>
                                        </p:cTn>
                                        <p:tgtEl>
                                          <p:spTgt spid="211"/>
                                        </p:tgtEl>
                                        <p:attrNameLst>
                                          <p:attrName>style.visibility</p:attrName>
                                        </p:attrNameLst>
                                      </p:cBhvr>
                                      <p:to>
                                        <p:strVal val="visible"/>
                                      </p:to>
                                    </p:set>
                                    <p:animEffect transition="in" filter="wipe(down)">
                                      <p:cBhvr>
                                        <p:cTn id="248" dur="500"/>
                                        <p:tgtEl>
                                          <p:spTgt spid="211"/>
                                        </p:tgtEl>
                                      </p:cBhvr>
                                    </p:animEffect>
                                  </p:childTnLst>
                                </p:cTn>
                              </p:par>
                              <p:par>
                                <p:cTn id="249" presetID="22" presetClass="entr" presetSubtype="4" fill="hold" nodeType="withEffect">
                                  <p:stCondLst>
                                    <p:cond delay="0"/>
                                  </p:stCondLst>
                                  <p:childTnLst>
                                    <p:set>
                                      <p:cBhvr>
                                        <p:cTn id="250" dur="1" fill="hold">
                                          <p:stCondLst>
                                            <p:cond delay="0"/>
                                          </p:stCondLst>
                                        </p:cTn>
                                        <p:tgtEl>
                                          <p:spTgt spid="185"/>
                                        </p:tgtEl>
                                        <p:attrNameLst>
                                          <p:attrName>style.visibility</p:attrName>
                                        </p:attrNameLst>
                                      </p:cBhvr>
                                      <p:to>
                                        <p:strVal val="visible"/>
                                      </p:to>
                                    </p:set>
                                    <p:animEffect transition="in" filter="wipe(down)">
                                      <p:cBhvr>
                                        <p:cTn id="251" dur="500"/>
                                        <p:tgtEl>
                                          <p:spTgt spid="185"/>
                                        </p:tgtEl>
                                      </p:cBhvr>
                                    </p:animEffect>
                                  </p:childTnLst>
                                </p:cTn>
                              </p:par>
                              <p:par>
                                <p:cTn id="252" presetID="22" presetClass="entr" presetSubtype="4" fill="hold" nodeType="withEffect">
                                  <p:stCondLst>
                                    <p:cond delay="0"/>
                                  </p:stCondLst>
                                  <p:childTnLst>
                                    <p:set>
                                      <p:cBhvr>
                                        <p:cTn id="253" dur="1" fill="hold">
                                          <p:stCondLst>
                                            <p:cond delay="0"/>
                                          </p:stCondLst>
                                        </p:cTn>
                                        <p:tgtEl>
                                          <p:spTgt spid="186"/>
                                        </p:tgtEl>
                                        <p:attrNameLst>
                                          <p:attrName>style.visibility</p:attrName>
                                        </p:attrNameLst>
                                      </p:cBhvr>
                                      <p:to>
                                        <p:strVal val="visible"/>
                                      </p:to>
                                    </p:set>
                                    <p:animEffect transition="in" filter="wipe(down)">
                                      <p:cBhvr>
                                        <p:cTn id="254" dur="500"/>
                                        <p:tgtEl>
                                          <p:spTgt spid="186"/>
                                        </p:tgtEl>
                                      </p:cBhvr>
                                    </p:animEffect>
                                  </p:childTnLst>
                                </p:cTn>
                              </p:par>
                              <p:par>
                                <p:cTn id="255" presetID="22" presetClass="entr" presetSubtype="4" fill="hold" nodeType="withEffect">
                                  <p:stCondLst>
                                    <p:cond delay="0"/>
                                  </p:stCondLst>
                                  <p:childTnLst>
                                    <p:set>
                                      <p:cBhvr>
                                        <p:cTn id="256" dur="1" fill="hold">
                                          <p:stCondLst>
                                            <p:cond delay="0"/>
                                          </p:stCondLst>
                                        </p:cTn>
                                        <p:tgtEl>
                                          <p:spTgt spid="187"/>
                                        </p:tgtEl>
                                        <p:attrNameLst>
                                          <p:attrName>style.visibility</p:attrName>
                                        </p:attrNameLst>
                                      </p:cBhvr>
                                      <p:to>
                                        <p:strVal val="visible"/>
                                      </p:to>
                                    </p:set>
                                    <p:animEffect transition="in" filter="wipe(down)">
                                      <p:cBhvr>
                                        <p:cTn id="257" dur="500"/>
                                        <p:tgtEl>
                                          <p:spTgt spid="187"/>
                                        </p:tgtEl>
                                      </p:cBhvr>
                                    </p:animEffect>
                                  </p:childTnLst>
                                </p:cTn>
                              </p:par>
                              <p:par>
                                <p:cTn id="258" presetID="22" presetClass="entr" presetSubtype="4" fill="hold" nodeType="withEffect">
                                  <p:stCondLst>
                                    <p:cond delay="0"/>
                                  </p:stCondLst>
                                  <p:childTnLst>
                                    <p:set>
                                      <p:cBhvr>
                                        <p:cTn id="259" dur="1" fill="hold">
                                          <p:stCondLst>
                                            <p:cond delay="0"/>
                                          </p:stCondLst>
                                        </p:cTn>
                                        <p:tgtEl>
                                          <p:spTgt spid="180"/>
                                        </p:tgtEl>
                                        <p:attrNameLst>
                                          <p:attrName>style.visibility</p:attrName>
                                        </p:attrNameLst>
                                      </p:cBhvr>
                                      <p:to>
                                        <p:strVal val="visible"/>
                                      </p:to>
                                    </p:set>
                                    <p:animEffect transition="in" filter="wipe(down)">
                                      <p:cBhvr>
                                        <p:cTn id="260" dur="500"/>
                                        <p:tgtEl>
                                          <p:spTgt spid="180"/>
                                        </p:tgtEl>
                                      </p:cBhvr>
                                    </p:animEffect>
                                  </p:childTnLst>
                                </p:cTn>
                              </p:par>
                            </p:childTnLst>
                          </p:cTn>
                        </p:par>
                      </p:childTnLst>
                    </p:cTn>
                  </p:par>
                  <p:par>
                    <p:cTn id="261" fill="hold">
                      <p:stCondLst>
                        <p:cond delay="indefinite"/>
                      </p:stCondLst>
                      <p:childTnLst>
                        <p:par>
                          <p:cTn id="262" fill="hold">
                            <p:stCondLst>
                              <p:cond delay="0"/>
                            </p:stCondLst>
                            <p:childTnLst>
                              <p:par>
                                <p:cTn id="263" presetID="22" presetClass="entr" presetSubtype="4" fill="hold" nodeType="clickEffect">
                                  <p:stCondLst>
                                    <p:cond delay="0"/>
                                  </p:stCondLst>
                                  <p:childTnLst>
                                    <p:set>
                                      <p:cBhvr>
                                        <p:cTn id="264" dur="1" fill="hold">
                                          <p:stCondLst>
                                            <p:cond delay="0"/>
                                          </p:stCondLst>
                                        </p:cTn>
                                        <p:tgtEl>
                                          <p:spTgt spid="191"/>
                                        </p:tgtEl>
                                        <p:attrNameLst>
                                          <p:attrName>style.visibility</p:attrName>
                                        </p:attrNameLst>
                                      </p:cBhvr>
                                      <p:to>
                                        <p:strVal val="visible"/>
                                      </p:to>
                                    </p:set>
                                    <p:animEffect transition="in" filter="wipe(down)">
                                      <p:cBhvr>
                                        <p:cTn id="265" dur="500"/>
                                        <p:tgtEl>
                                          <p:spTgt spid="191"/>
                                        </p:tgtEl>
                                      </p:cBhvr>
                                    </p:animEffect>
                                  </p:childTnLst>
                                </p:cTn>
                              </p:par>
                              <p:par>
                                <p:cTn id="266" presetID="22" presetClass="entr" presetSubtype="4" fill="hold" nodeType="withEffect">
                                  <p:stCondLst>
                                    <p:cond delay="0"/>
                                  </p:stCondLst>
                                  <p:childTnLst>
                                    <p:set>
                                      <p:cBhvr>
                                        <p:cTn id="267" dur="1" fill="hold">
                                          <p:stCondLst>
                                            <p:cond delay="0"/>
                                          </p:stCondLst>
                                        </p:cTn>
                                        <p:tgtEl>
                                          <p:spTgt spid="192"/>
                                        </p:tgtEl>
                                        <p:attrNameLst>
                                          <p:attrName>style.visibility</p:attrName>
                                        </p:attrNameLst>
                                      </p:cBhvr>
                                      <p:to>
                                        <p:strVal val="visible"/>
                                      </p:to>
                                    </p:set>
                                    <p:animEffect transition="in" filter="wipe(down)">
                                      <p:cBhvr>
                                        <p:cTn id="268" dur="500"/>
                                        <p:tgtEl>
                                          <p:spTgt spid="192"/>
                                        </p:tgtEl>
                                      </p:cBhvr>
                                    </p:animEffect>
                                  </p:childTnLst>
                                </p:cTn>
                              </p:par>
                              <p:par>
                                <p:cTn id="269" presetID="22" presetClass="entr" presetSubtype="4" fill="hold" nodeType="withEffect">
                                  <p:stCondLst>
                                    <p:cond delay="0"/>
                                  </p:stCondLst>
                                  <p:childTnLst>
                                    <p:set>
                                      <p:cBhvr>
                                        <p:cTn id="270" dur="1" fill="hold">
                                          <p:stCondLst>
                                            <p:cond delay="0"/>
                                          </p:stCondLst>
                                        </p:cTn>
                                        <p:tgtEl>
                                          <p:spTgt spid="193"/>
                                        </p:tgtEl>
                                        <p:attrNameLst>
                                          <p:attrName>style.visibility</p:attrName>
                                        </p:attrNameLst>
                                      </p:cBhvr>
                                      <p:to>
                                        <p:strVal val="visible"/>
                                      </p:to>
                                    </p:set>
                                    <p:animEffect transition="in" filter="wipe(down)">
                                      <p:cBhvr>
                                        <p:cTn id="271" dur="500"/>
                                        <p:tgtEl>
                                          <p:spTgt spid="193"/>
                                        </p:tgtEl>
                                      </p:cBhvr>
                                    </p:animEffect>
                                  </p:childTnLst>
                                </p:cTn>
                              </p:par>
                              <p:par>
                                <p:cTn id="272" presetID="22" presetClass="entr" presetSubtype="4" fill="hold" nodeType="withEffect">
                                  <p:stCondLst>
                                    <p:cond delay="0"/>
                                  </p:stCondLst>
                                  <p:childTnLst>
                                    <p:set>
                                      <p:cBhvr>
                                        <p:cTn id="273" dur="1" fill="hold">
                                          <p:stCondLst>
                                            <p:cond delay="0"/>
                                          </p:stCondLst>
                                        </p:cTn>
                                        <p:tgtEl>
                                          <p:spTgt spid="194"/>
                                        </p:tgtEl>
                                        <p:attrNameLst>
                                          <p:attrName>style.visibility</p:attrName>
                                        </p:attrNameLst>
                                      </p:cBhvr>
                                      <p:to>
                                        <p:strVal val="visible"/>
                                      </p:to>
                                    </p:set>
                                    <p:animEffect transition="in" filter="wipe(down)">
                                      <p:cBhvr>
                                        <p:cTn id="274" dur="500"/>
                                        <p:tgtEl>
                                          <p:spTgt spid="194"/>
                                        </p:tgtEl>
                                      </p:cBhvr>
                                    </p:animEffect>
                                  </p:childTnLst>
                                </p:cTn>
                              </p:par>
                              <p:par>
                                <p:cTn id="275" presetID="22" presetClass="entr" presetSubtype="4" fill="hold" nodeType="withEffect">
                                  <p:stCondLst>
                                    <p:cond delay="0"/>
                                  </p:stCondLst>
                                  <p:childTnLst>
                                    <p:set>
                                      <p:cBhvr>
                                        <p:cTn id="276" dur="1" fill="hold">
                                          <p:stCondLst>
                                            <p:cond delay="0"/>
                                          </p:stCondLst>
                                        </p:cTn>
                                        <p:tgtEl>
                                          <p:spTgt spid="188"/>
                                        </p:tgtEl>
                                        <p:attrNameLst>
                                          <p:attrName>style.visibility</p:attrName>
                                        </p:attrNameLst>
                                      </p:cBhvr>
                                      <p:to>
                                        <p:strVal val="visible"/>
                                      </p:to>
                                    </p:set>
                                    <p:animEffect transition="in" filter="wipe(down)">
                                      <p:cBhvr>
                                        <p:cTn id="277" dur="500"/>
                                        <p:tgtEl>
                                          <p:spTgt spid="188"/>
                                        </p:tgtEl>
                                      </p:cBhvr>
                                    </p:animEffect>
                                  </p:childTnLst>
                                </p:cTn>
                              </p:par>
                              <p:par>
                                <p:cTn id="278" presetID="22" presetClass="entr" presetSubtype="4" fill="hold" grpId="0" nodeType="withEffect">
                                  <p:stCondLst>
                                    <p:cond delay="0"/>
                                  </p:stCondLst>
                                  <p:childTnLst>
                                    <p:set>
                                      <p:cBhvr>
                                        <p:cTn id="279" dur="1" fill="hold">
                                          <p:stCondLst>
                                            <p:cond delay="0"/>
                                          </p:stCondLst>
                                        </p:cTn>
                                        <p:tgtEl>
                                          <p:spTgt spid="189"/>
                                        </p:tgtEl>
                                        <p:attrNameLst>
                                          <p:attrName>style.visibility</p:attrName>
                                        </p:attrNameLst>
                                      </p:cBhvr>
                                      <p:to>
                                        <p:strVal val="visible"/>
                                      </p:to>
                                    </p:set>
                                    <p:animEffect transition="in" filter="wipe(down)">
                                      <p:cBhvr>
                                        <p:cTn id="280" dur="500"/>
                                        <p:tgtEl>
                                          <p:spTgt spid="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80" grpId="0"/>
      <p:bldP spid="91" grpId="0" animBg="1"/>
      <p:bldP spid="92" grpId="0" animBg="1"/>
      <p:bldP spid="93" grpId="0" animBg="1"/>
      <p:bldP spid="94" grpId="0" animBg="1"/>
      <p:bldP spid="95" grpId="0" animBg="1"/>
      <p:bldP spid="96" grpId="0" animBg="1"/>
      <p:bldP spid="97" grpId="0" animBg="1"/>
      <p:bldP spid="98" grpId="0" animBg="1"/>
      <p:bldP spid="150" grpId="0" animBg="1"/>
      <p:bldP spid="196" grpId="0"/>
      <p:bldP spid="197" grpId="0"/>
      <p:bldP spid="198" grpId="0"/>
      <p:bldP spid="199" grpId="0"/>
      <p:bldP spid="200" grpId="0"/>
      <p:bldP spid="201" grpId="0"/>
      <p:bldP spid="202" grpId="0"/>
      <p:bldP spid="203" grpId="0"/>
      <p:bldP spid="204" grpId="0"/>
      <p:bldP spid="91" grpId="1" animBg="1"/>
      <p:bldP spid="92" grpId="1" animBg="1"/>
      <p:bldP spid="93" grpId="1" animBg="1"/>
      <p:bldP spid="94" grpId="1" animBg="1"/>
      <p:bldP spid="95" grpId="1" animBg="1"/>
      <p:bldP spid="96" grpId="1" animBg="1"/>
      <p:bldP spid="97" grpId="1" animBg="1"/>
      <p:bldP spid="98" grpId="1" animBg="1"/>
      <p:bldP spid="150" grpId="1" animBg="1"/>
      <p:bldP spid="196" grpId="1"/>
      <p:bldP spid="197" grpId="1"/>
      <p:bldP spid="198" grpId="1"/>
      <p:bldP spid="199" grpId="1"/>
      <p:bldP spid="200" grpId="1"/>
      <p:bldP spid="201" grpId="1"/>
      <p:bldP spid="202" grpId="1"/>
      <p:bldP spid="203" grpId="1"/>
      <p:bldP spid="204" grpId="1"/>
      <p:bldP spid="158" grpId="0" animBg="1"/>
      <p:bldP spid="159" grpId="0" animBg="1"/>
      <p:bldP spid="160" grpId="0" animBg="1"/>
      <p:bldP spid="161" grpId="0" animBg="1"/>
      <p:bldP spid="162" grpId="0" animBg="1"/>
      <p:bldP spid="205" grpId="0"/>
      <p:bldP spid="206" grpId="0"/>
      <p:bldP spid="207" grpId="0"/>
      <p:bldP spid="208" grpId="0"/>
      <p:bldP spid="209" grpId="0"/>
      <p:bldP spid="158" grpId="1" animBg="1"/>
      <p:bldP spid="159" grpId="1" animBg="1"/>
      <p:bldP spid="160" grpId="1" animBg="1"/>
      <p:bldP spid="161" grpId="1" animBg="1"/>
      <p:bldP spid="162" grpId="1" animBg="1"/>
      <p:bldP spid="205" grpId="1"/>
      <p:bldP spid="206" grpId="1"/>
      <p:bldP spid="207" grpId="1"/>
      <p:bldP spid="208" grpId="1"/>
      <p:bldP spid="209" grpId="1"/>
      <p:bldP spid="173" grpId="0" animBg="1"/>
      <p:bldP spid="174" grpId="0" animBg="1"/>
      <p:bldP spid="210" grpId="0"/>
      <p:bldP spid="212" grpId="0"/>
      <p:bldP spid="173" grpId="1" animBg="1"/>
      <p:bldP spid="174" grpId="1" animBg="1"/>
      <p:bldP spid="210" grpId="1"/>
      <p:bldP spid="212" grpId="1"/>
      <p:bldP spid="181" grpId="0" animBg="1"/>
      <p:bldP spid="211" grpId="0"/>
      <p:bldP spid="181" grpId="1" animBg="1"/>
      <p:bldP spid="211" grpId="1"/>
      <p:bldP spid="189" grpId="0" animBg="1"/>
      <p:bldP spid="189"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758698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808291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857885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59511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709104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461137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510730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560324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609917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361950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矩形 13"/>
          <p:cNvSpPr/>
          <p:nvPr/>
        </p:nvSpPr>
        <p:spPr>
          <a:xfrm>
            <a:off x="411543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14795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矩形 15"/>
          <p:cNvSpPr/>
          <p:nvPr/>
        </p:nvSpPr>
        <p:spPr>
          <a:xfrm>
            <a:off x="64389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矩形 16"/>
          <p:cNvSpPr/>
          <p:nvPr/>
        </p:nvSpPr>
        <p:spPr>
          <a:xfrm>
            <a:off x="113982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矩形 17"/>
          <p:cNvSpPr/>
          <p:nvPr/>
        </p:nvSpPr>
        <p:spPr>
          <a:xfrm>
            <a:off x="163576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213169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2627630"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矩形 23"/>
          <p:cNvSpPr/>
          <p:nvPr/>
        </p:nvSpPr>
        <p:spPr>
          <a:xfrm>
            <a:off x="3123565" y="5580380"/>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文本框 24"/>
          <p:cNvSpPr txBox="1"/>
          <p:nvPr/>
        </p:nvSpPr>
        <p:spPr>
          <a:xfrm>
            <a:off x="218440" y="6356985"/>
            <a:ext cx="8856345" cy="521970"/>
          </a:xfrm>
          <a:prstGeom prst="rect">
            <a:avLst/>
          </a:prstGeom>
          <a:noFill/>
        </p:spPr>
        <p:txBody>
          <a:bodyPr wrap="none" rtlCol="0">
            <a:spAutoFit/>
          </a:bodyPr>
          <a:p>
            <a:r>
              <a:rPr lang="en-US" altLang="zh-CN" sz="2800"/>
              <a:t>1  2   3   4   5   6   7   8   9  10  11 12 13 14 15 16 17 18</a:t>
            </a:r>
            <a:endParaRPr lang="en-US" altLang="zh-CN" sz="2800"/>
          </a:p>
        </p:txBody>
      </p:sp>
      <p:cxnSp>
        <p:nvCxnSpPr>
          <p:cNvPr id="26" name="直接箭头连接符 25"/>
          <p:cNvCxnSpPr>
            <a:stCxn id="15" idx="0"/>
          </p:cNvCxnSpPr>
          <p:nvPr/>
        </p:nvCxnSpPr>
        <p:spPr>
          <a:xfrm flipH="1" flipV="1">
            <a:off x="38735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flipV="1">
            <a:off x="238506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flipH="1" flipV="1">
            <a:off x="1398905"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p:nvPr/>
        </p:nvCxnSpPr>
        <p:spPr>
          <a:xfrm flipH="1" flipV="1">
            <a:off x="3371215"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flipH="1" flipV="1">
            <a:off x="435737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flipH="1" flipV="1">
            <a:off x="533527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flipH="1" flipV="1">
            <a:off x="635508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flipH="1" flipV="1">
            <a:off x="7299325"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直接箭头连接符 33"/>
          <p:cNvCxnSpPr/>
          <p:nvPr/>
        </p:nvCxnSpPr>
        <p:spPr>
          <a:xfrm flipH="1" flipV="1">
            <a:off x="8285480" y="4975225"/>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矩形 34"/>
          <p:cNvSpPr/>
          <p:nvPr/>
        </p:nvSpPr>
        <p:spPr>
          <a:xfrm>
            <a:off x="113030" y="41998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6" name="矩形 35"/>
          <p:cNvSpPr/>
          <p:nvPr/>
        </p:nvSpPr>
        <p:spPr>
          <a:xfrm>
            <a:off x="1137920"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7" name="矩形 36"/>
          <p:cNvSpPr/>
          <p:nvPr/>
        </p:nvSpPr>
        <p:spPr>
          <a:xfrm>
            <a:off x="2130425"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8" name="矩形 37"/>
          <p:cNvSpPr/>
          <p:nvPr/>
        </p:nvSpPr>
        <p:spPr>
          <a:xfrm>
            <a:off x="3112770"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9" name="矩形 38"/>
          <p:cNvSpPr/>
          <p:nvPr/>
        </p:nvSpPr>
        <p:spPr>
          <a:xfrm>
            <a:off x="4081780"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0" name="矩形 39"/>
          <p:cNvSpPr/>
          <p:nvPr/>
        </p:nvSpPr>
        <p:spPr>
          <a:xfrm>
            <a:off x="5104130"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1" name="矩形 40"/>
          <p:cNvSpPr/>
          <p:nvPr/>
        </p:nvSpPr>
        <p:spPr>
          <a:xfrm>
            <a:off x="6082665"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2" name="矩形 41"/>
          <p:cNvSpPr/>
          <p:nvPr/>
        </p:nvSpPr>
        <p:spPr>
          <a:xfrm>
            <a:off x="7061200"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3" name="矩形 42"/>
          <p:cNvSpPr/>
          <p:nvPr/>
        </p:nvSpPr>
        <p:spPr>
          <a:xfrm>
            <a:off x="8061325" y="41992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44" name="直接箭头连接符 43"/>
          <p:cNvCxnSpPr>
            <a:stCxn id="16" idx="0"/>
          </p:cNvCxnSpPr>
          <p:nvPr/>
        </p:nvCxnSpPr>
        <p:spPr>
          <a:xfrm flipV="1">
            <a:off x="892175" y="399415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flipV="1">
            <a:off x="2874645" y="399415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直接箭头连接符 45"/>
          <p:cNvCxnSpPr/>
          <p:nvPr/>
        </p:nvCxnSpPr>
        <p:spPr>
          <a:xfrm flipV="1">
            <a:off x="4841240" y="399415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flipV="1">
            <a:off x="6842125" y="399415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flipV="1">
            <a:off x="8825865" y="3994150"/>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矩形 48"/>
          <p:cNvSpPr/>
          <p:nvPr/>
        </p:nvSpPr>
        <p:spPr>
          <a:xfrm>
            <a:off x="118110" y="322897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50" name="矩形 49"/>
          <p:cNvSpPr/>
          <p:nvPr/>
        </p:nvSpPr>
        <p:spPr>
          <a:xfrm>
            <a:off x="2131695" y="322897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 name="矩形 65"/>
          <p:cNvSpPr/>
          <p:nvPr/>
        </p:nvSpPr>
        <p:spPr>
          <a:xfrm>
            <a:off x="4079875" y="322897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7" name="矩形 66"/>
          <p:cNvSpPr/>
          <p:nvPr/>
        </p:nvSpPr>
        <p:spPr>
          <a:xfrm>
            <a:off x="6099175" y="321818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8" name="矩形 67"/>
          <p:cNvSpPr/>
          <p:nvPr/>
        </p:nvSpPr>
        <p:spPr>
          <a:xfrm>
            <a:off x="8050530" y="321818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cxnSp>
        <p:nvCxnSpPr>
          <p:cNvPr id="69" name="肘形连接符 68"/>
          <p:cNvCxnSpPr/>
          <p:nvPr/>
        </p:nvCxnSpPr>
        <p:spPr>
          <a:xfrm rot="16200000">
            <a:off x="2410460" y="397954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肘形连接符 69"/>
          <p:cNvCxnSpPr/>
          <p:nvPr/>
        </p:nvCxnSpPr>
        <p:spPr>
          <a:xfrm rot="16200000">
            <a:off x="424180" y="397954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肘形连接符 70"/>
          <p:cNvCxnSpPr/>
          <p:nvPr/>
        </p:nvCxnSpPr>
        <p:spPr>
          <a:xfrm rot="16200000">
            <a:off x="4391660" y="397954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肘形连接符 71"/>
          <p:cNvCxnSpPr/>
          <p:nvPr/>
        </p:nvCxnSpPr>
        <p:spPr>
          <a:xfrm rot="16200000">
            <a:off x="8310880" y="396875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肘形连接符 72"/>
          <p:cNvCxnSpPr/>
          <p:nvPr/>
        </p:nvCxnSpPr>
        <p:spPr>
          <a:xfrm rot="16200000">
            <a:off x="6389370" y="397954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a:stCxn id="18" idx="0"/>
          </p:cNvCxnSpPr>
          <p:nvPr/>
        </p:nvCxnSpPr>
        <p:spPr>
          <a:xfrm flipV="1">
            <a:off x="1884045" y="2894965"/>
            <a:ext cx="1905" cy="26854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直接箭头连接符 74"/>
          <p:cNvCxnSpPr/>
          <p:nvPr/>
        </p:nvCxnSpPr>
        <p:spPr>
          <a:xfrm flipH="1" flipV="1">
            <a:off x="5842000" y="2916555"/>
            <a:ext cx="8255" cy="2769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6" name="矩形 75"/>
          <p:cNvSpPr/>
          <p:nvPr/>
        </p:nvSpPr>
        <p:spPr>
          <a:xfrm>
            <a:off x="118110" y="2107565"/>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77" name="矩形 76"/>
          <p:cNvSpPr/>
          <p:nvPr/>
        </p:nvSpPr>
        <p:spPr>
          <a:xfrm>
            <a:off x="4079875" y="2108200"/>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78" name="肘形连接符 77"/>
          <p:cNvCxnSpPr>
            <a:stCxn id="49" idx="0"/>
          </p:cNvCxnSpPr>
          <p:nvPr/>
        </p:nvCxnSpPr>
        <p:spPr>
          <a:xfrm rot="16200000">
            <a:off x="611505" y="2892425"/>
            <a:ext cx="355600" cy="317500"/>
          </a:xfrm>
          <a:prstGeom prst="bentConnector3">
            <a:avLst>
              <a:gd name="adj1" fmla="val 498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肘形连接符 78"/>
          <p:cNvCxnSpPr>
            <a:stCxn id="66" idx="0"/>
            <a:endCxn id="77" idx="2"/>
          </p:cNvCxnSpPr>
          <p:nvPr/>
        </p:nvCxnSpPr>
        <p:spPr>
          <a:xfrm rot="16200000">
            <a:off x="4667885" y="2819400"/>
            <a:ext cx="334010" cy="4851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肘形连接符 80"/>
          <p:cNvCxnSpPr>
            <a:stCxn id="36" idx="0"/>
          </p:cNvCxnSpPr>
          <p:nvPr/>
        </p:nvCxnSpPr>
        <p:spPr>
          <a:xfrm rot="16200000">
            <a:off x="892175" y="3420745"/>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肘形连接符 98"/>
          <p:cNvCxnSpPr/>
          <p:nvPr/>
        </p:nvCxnSpPr>
        <p:spPr>
          <a:xfrm rot="16200000">
            <a:off x="4824730" y="340995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直接箭头连接符 99"/>
          <p:cNvCxnSpPr>
            <a:stCxn id="13" idx="0"/>
          </p:cNvCxnSpPr>
          <p:nvPr/>
        </p:nvCxnSpPr>
        <p:spPr>
          <a:xfrm flipV="1">
            <a:off x="3867785" y="1811655"/>
            <a:ext cx="1905" cy="3768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矩形 100"/>
          <p:cNvSpPr/>
          <p:nvPr/>
        </p:nvSpPr>
        <p:spPr>
          <a:xfrm>
            <a:off x="118110" y="1068070"/>
            <a:ext cx="3945255" cy="711835"/>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cxnSp>
        <p:nvCxnSpPr>
          <p:cNvPr id="102" name="肘形连接符 101"/>
          <p:cNvCxnSpPr>
            <a:stCxn id="76" idx="0"/>
            <a:endCxn id="101" idx="2"/>
          </p:cNvCxnSpPr>
          <p:nvPr/>
        </p:nvCxnSpPr>
        <p:spPr>
          <a:xfrm rot="16200000">
            <a:off x="1439545" y="1456055"/>
            <a:ext cx="327660" cy="97536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肘形连接符 102"/>
          <p:cNvCxnSpPr>
            <a:stCxn id="50" idx="0"/>
          </p:cNvCxnSpPr>
          <p:nvPr/>
        </p:nvCxnSpPr>
        <p:spPr>
          <a:xfrm rot="16200000">
            <a:off x="2181225" y="2273935"/>
            <a:ext cx="1417320" cy="492125"/>
          </a:xfrm>
          <a:prstGeom prst="bentConnector3">
            <a:avLst>
              <a:gd name="adj1" fmla="val 4997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肘形连接符 103"/>
          <p:cNvCxnSpPr>
            <a:stCxn id="38" idx="0"/>
          </p:cNvCxnSpPr>
          <p:nvPr/>
        </p:nvCxnSpPr>
        <p:spPr>
          <a:xfrm rot="16200000">
            <a:off x="2291715" y="2901950"/>
            <a:ext cx="2376805" cy="21717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5" name="直接箭头连接符 104"/>
          <p:cNvCxnSpPr>
            <a:stCxn id="4" idx="0"/>
          </p:cNvCxnSpPr>
          <p:nvPr/>
        </p:nvCxnSpPr>
        <p:spPr>
          <a:xfrm flipV="1">
            <a:off x="7835265" y="992505"/>
            <a:ext cx="12065" cy="4587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6" name="矩形 105"/>
          <p:cNvSpPr/>
          <p:nvPr/>
        </p:nvSpPr>
        <p:spPr>
          <a:xfrm>
            <a:off x="85725" y="226695"/>
            <a:ext cx="7933690" cy="7658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cxnSp>
        <p:nvCxnSpPr>
          <p:cNvPr id="107" name="直接箭头连接符 106"/>
          <p:cNvCxnSpPr>
            <a:stCxn id="101" idx="3"/>
          </p:cNvCxnSpPr>
          <p:nvPr/>
        </p:nvCxnSpPr>
        <p:spPr>
          <a:xfrm flipV="1">
            <a:off x="4063365" y="1014095"/>
            <a:ext cx="636270" cy="41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直接箭头连接符 107"/>
          <p:cNvCxnSpPr>
            <a:stCxn id="77" idx="0"/>
          </p:cNvCxnSpPr>
          <p:nvPr/>
        </p:nvCxnSpPr>
        <p:spPr>
          <a:xfrm flipV="1">
            <a:off x="5077460" y="1019175"/>
            <a:ext cx="376555" cy="1089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9" name="直接箭头连接符 108"/>
          <p:cNvCxnSpPr>
            <a:stCxn id="67" idx="0"/>
          </p:cNvCxnSpPr>
          <p:nvPr/>
        </p:nvCxnSpPr>
        <p:spPr>
          <a:xfrm flipH="1" flipV="1">
            <a:off x="6607810" y="1014095"/>
            <a:ext cx="3810" cy="220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直接箭头连接符 109"/>
          <p:cNvCxnSpPr>
            <a:stCxn id="42" idx="0"/>
          </p:cNvCxnSpPr>
          <p:nvPr/>
        </p:nvCxnSpPr>
        <p:spPr>
          <a:xfrm flipV="1">
            <a:off x="7320280" y="975995"/>
            <a:ext cx="9525" cy="32232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1" name="文本框 110"/>
          <p:cNvSpPr txBox="1"/>
          <p:nvPr/>
        </p:nvSpPr>
        <p:spPr>
          <a:xfrm>
            <a:off x="1139825" y="4403090"/>
            <a:ext cx="500380" cy="368300"/>
          </a:xfrm>
          <a:prstGeom prst="rect">
            <a:avLst/>
          </a:prstGeom>
          <a:noFill/>
        </p:spPr>
        <p:txBody>
          <a:bodyPr wrap="none" rtlCol="0">
            <a:spAutoFit/>
          </a:bodyPr>
          <a:p>
            <a:r>
              <a:rPr lang="en-US" altLang="zh-CN"/>
              <a:t>t[3]</a:t>
            </a:r>
            <a:endParaRPr lang="en-US" altLang="zh-CN"/>
          </a:p>
        </p:txBody>
      </p:sp>
      <p:sp>
        <p:nvSpPr>
          <p:cNvPr id="112" name="文本框 111"/>
          <p:cNvSpPr txBox="1"/>
          <p:nvPr/>
        </p:nvSpPr>
        <p:spPr>
          <a:xfrm>
            <a:off x="130175" y="4403090"/>
            <a:ext cx="500380" cy="368300"/>
          </a:xfrm>
          <a:prstGeom prst="rect">
            <a:avLst/>
          </a:prstGeom>
          <a:noFill/>
        </p:spPr>
        <p:txBody>
          <a:bodyPr wrap="none" rtlCol="0">
            <a:spAutoFit/>
          </a:bodyPr>
          <a:p>
            <a:r>
              <a:rPr lang="en-US" altLang="zh-CN"/>
              <a:t>t[1]</a:t>
            </a:r>
            <a:endParaRPr lang="en-US" altLang="zh-CN"/>
          </a:p>
        </p:txBody>
      </p:sp>
      <p:sp>
        <p:nvSpPr>
          <p:cNvPr id="113" name="文本框 112"/>
          <p:cNvSpPr txBox="1"/>
          <p:nvPr/>
        </p:nvSpPr>
        <p:spPr>
          <a:xfrm>
            <a:off x="2147570" y="4403090"/>
            <a:ext cx="500380" cy="368300"/>
          </a:xfrm>
          <a:prstGeom prst="rect">
            <a:avLst/>
          </a:prstGeom>
          <a:noFill/>
        </p:spPr>
        <p:txBody>
          <a:bodyPr wrap="none" rtlCol="0">
            <a:spAutoFit/>
          </a:bodyPr>
          <a:p>
            <a:r>
              <a:rPr lang="en-US" altLang="zh-CN"/>
              <a:t>t[5]</a:t>
            </a:r>
            <a:endParaRPr lang="en-US" altLang="zh-CN"/>
          </a:p>
        </p:txBody>
      </p:sp>
      <p:sp>
        <p:nvSpPr>
          <p:cNvPr id="114" name="文本框 113"/>
          <p:cNvSpPr txBox="1"/>
          <p:nvPr/>
        </p:nvSpPr>
        <p:spPr>
          <a:xfrm>
            <a:off x="4091940" y="4403090"/>
            <a:ext cx="500380" cy="368300"/>
          </a:xfrm>
          <a:prstGeom prst="rect">
            <a:avLst/>
          </a:prstGeom>
          <a:noFill/>
        </p:spPr>
        <p:txBody>
          <a:bodyPr wrap="none" rtlCol="0">
            <a:spAutoFit/>
          </a:bodyPr>
          <a:p>
            <a:r>
              <a:rPr lang="en-US" altLang="zh-CN"/>
              <a:t>t[9]</a:t>
            </a:r>
            <a:endParaRPr lang="en-US" altLang="zh-CN"/>
          </a:p>
        </p:txBody>
      </p:sp>
      <p:sp>
        <p:nvSpPr>
          <p:cNvPr id="115" name="文本框 114"/>
          <p:cNvSpPr txBox="1"/>
          <p:nvPr/>
        </p:nvSpPr>
        <p:spPr>
          <a:xfrm>
            <a:off x="3121025" y="4403725"/>
            <a:ext cx="500380" cy="368300"/>
          </a:xfrm>
          <a:prstGeom prst="rect">
            <a:avLst/>
          </a:prstGeom>
          <a:noFill/>
        </p:spPr>
        <p:txBody>
          <a:bodyPr wrap="none" rtlCol="0">
            <a:spAutoFit/>
          </a:bodyPr>
          <a:p>
            <a:r>
              <a:rPr lang="en-US" altLang="zh-CN"/>
              <a:t>t[7]</a:t>
            </a:r>
            <a:endParaRPr lang="en-US" altLang="zh-CN"/>
          </a:p>
        </p:txBody>
      </p:sp>
      <p:sp>
        <p:nvSpPr>
          <p:cNvPr id="116" name="文本框 115"/>
          <p:cNvSpPr txBox="1"/>
          <p:nvPr/>
        </p:nvSpPr>
        <p:spPr>
          <a:xfrm>
            <a:off x="5077460" y="4403725"/>
            <a:ext cx="610235" cy="368300"/>
          </a:xfrm>
          <a:prstGeom prst="rect">
            <a:avLst/>
          </a:prstGeom>
          <a:noFill/>
        </p:spPr>
        <p:txBody>
          <a:bodyPr wrap="none" rtlCol="0">
            <a:spAutoFit/>
          </a:bodyPr>
          <a:p>
            <a:r>
              <a:rPr lang="en-US" altLang="zh-CN"/>
              <a:t>t[11]</a:t>
            </a:r>
            <a:endParaRPr lang="en-US" altLang="zh-CN"/>
          </a:p>
        </p:txBody>
      </p:sp>
      <p:sp>
        <p:nvSpPr>
          <p:cNvPr id="117" name="文本框 116"/>
          <p:cNvSpPr txBox="1"/>
          <p:nvPr/>
        </p:nvSpPr>
        <p:spPr>
          <a:xfrm>
            <a:off x="6036310" y="4403090"/>
            <a:ext cx="627380" cy="368300"/>
          </a:xfrm>
          <a:prstGeom prst="rect">
            <a:avLst/>
          </a:prstGeom>
          <a:noFill/>
        </p:spPr>
        <p:txBody>
          <a:bodyPr wrap="none" rtlCol="0">
            <a:spAutoFit/>
          </a:bodyPr>
          <a:p>
            <a:r>
              <a:rPr lang="en-US" altLang="zh-CN"/>
              <a:t>t[13]</a:t>
            </a:r>
            <a:endParaRPr lang="en-US" altLang="zh-CN"/>
          </a:p>
        </p:txBody>
      </p:sp>
      <p:sp>
        <p:nvSpPr>
          <p:cNvPr id="118" name="文本框 117"/>
          <p:cNvSpPr txBox="1"/>
          <p:nvPr/>
        </p:nvSpPr>
        <p:spPr>
          <a:xfrm>
            <a:off x="7033895" y="4403725"/>
            <a:ext cx="627380" cy="368300"/>
          </a:xfrm>
          <a:prstGeom prst="rect">
            <a:avLst/>
          </a:prstGeom>
          <a:noFill/>
        </p:spPr>
        <p:txBody>
          <a:bodyPr wrap="none" rtlCol="0">
            <a:spAutoFit/>
          </a:bodyPr>
          <a:p>
            <a:r>
              <a:rPr lang="en-US" altLang="zh-CN"/>
              <a:t>t[15]</a:t>
            </a:r>
            <a:endParaRPr lang="en-US" altLang="zh-CN"/>
          </a:p>
        </p:txBody>
      </p:sp>
      <p:sp>
        <p:nvSpPr>
          <p:cNvPr id="119" name="文本框 118"/>
          <p:cNvSpPr txBox="1"/>
          <p:nvPr/>
        </p:nvSpPr>
        <p:spPr>
          <a:xfrm>
            <a:off x="8019415" y="4403090"/>
            <a:ext cx="627380" cy="368300"/>
          </a:xfrm>
          <a:prstGeom prst="rect">
            <a:avLst/>
          </a:prstGeom>
          <a:noFill/>
        </p:spPr>
        <p:txBody>
          <a:bodyPr wrap="none" rtlCol="0">
            <a:spAutoFit/>
          </a:bodyPr>
          <a:p>
            <a:r>
              <a:rPr lang="en-US" altLang="zh-CN"/>
              <a:t>t[17]</a:t>
            </a:r>
            <a:endParaRPr lang="en-US" altLang="zh-CN"/>
          </a:p>
        </p:txBody>
      </p:sp>
      <p:sp>
        <p:nvSpPr>
          <p:cNvPr id="120" name="文本框 119"/>
          <p:cNvSpPr txBox="1"/>
          <p:nvPr/>
        </p:nvSpPr>
        <p:spPr>
          <a:xfrm>
            <a:off x="379730" y="3422015"/>
            <a:ext cx="500380" cy="368300"/>
          </a:xfrm>
          <a:prstGeom prst="rect">
            <a:avLst/>
          </a:prstGeom>
          <a:noFill/>
        </p:spPr>
        <p:txBody>
          <a:bodyPr wrap="none" rtlCol="0">
            <a:spAutoFit/>
          </a:bodyPr>
          <a:p>
            <a:r>
              <a:rPr lang="en-US" altLang="zh-CN"/>
              <a:t>t[2]</a:t>
            </a:r>
            <a:endParaRPr lang="en-US" altLang="zh-CN"/>
          </a:p>
        </p:txBody>
      </p:sp>
      <p:sp>
        <p:nvSpPr>
          <p:cNvPr id="121" name="文本框 120"/>
          <p:cNvSpPr txBox="1"/>
          <p:nvPr/>
        </p:nvSpPr>
        <p:spPr>
          <a:xfrm>
            <a:off x="2393950" y="3432810"/>
            <a:ext cx="500380" cy="368300"/>
          </a:xfrm>
          <a:prstGeom prst="rect">
            <a:avLst/>
          </a:prstGeom>
          <a:noFill/>
        </p:spPr>
        <p:txBody>
          <a:bodyPr wrap="none" rtlCol="0">
            <a:spAutoFit/>
          </a:bodyPr>
          <a:p>
            <a:r>
              <a:rPr lang="en-US" altLang="zh-CN"/>
              <a:t>t[6]</a:t>
            </a:r>
            <a:endParaRPr lang="en-US" altLang="zh-CN"/>
          </a:p>
        </p:txBody>
      </p:sp>
      <p:sp>
        <p:nvSpPr>
          <p:cNvPr id="122" name="文本框 121"/>
          <p:cNvSpPr txBox="1"/>
          <p:nvPr/>
        </p:nvSpPr>
        <p:spPr>
          <a:xfrm>
            <a:off x="4277995" y="3422015"/>
            <a:ext cx="627380" cy="368300"/>
          </a:xfrm>
          <a:prstGeom prst="rect">
            <a:avLst/>
          </a:prstGeom>
          <a:noFill/>
        </p:spPr>
        <p:txBody>
          <a:bodyPr wrap="none" rtlCol="0">
            <a:spAutoFit/>
          </a:bodyPr>
          <a:p>
            <a:r>
              <a:rPr lang="en-US" altLang="zh-CN"/>
              <a:t>t[10]</a:t>
            </a:r>
            <a:endParaRPr lang="en-US" altLang="zh-CN"/>
          </a:p>
        </p:txBody>
      </p:sp>
      <p:sp>
        <p:nvSpPr>
          <p:cNvPr id="123" name="文本框 122"/>
          <p:cNvSpPr txBox="1"/>
          <p:nvPr/>
        </p:nvSpPr>
        <p:spPr>
          <a:xfrm>
            <a:off x="6297930" y="3422015"/>
            <a:ext cx="627380" cy="368300"/>
          </a:xfrm>
          <a:prstGeom prst="rect">
            <a:avLst/>
          </a:prstGeom>
          <a:noFill/>
        </p:spPr>
        <p:txBody>
          <a:bodyPr wrap="none" rtlCol="0">
            <a:spAutoFit/>
          </a:bodyPr>
          <a:p>
            <a:r>
              <a:rPr lang="en-US" altLang="zh-CN"/>
              <a:t>t[14]</a:t>
            </a:r>
            <a:endParaRPr lang="en-US" altLang="zh-CN"/>
          </a:p>
        </p:txBody>
      </p:sp>
      <p:sp>
        <p:nvSpPr>
          <p:cNvPr id="124" name="文本框 123"/>
          <p:cNvSpPr txBox="1"/>
          <p:nvPr/>
        </p:nvSpPr>
        <p:spPr>
          <a:xfrm>
            <a:off x="8248650" y="3422015"/>
            <a:ext cx="627380" cy="368300"/>
          </a:xfrm>
          <a:prstGeom prst="rect">
            <a:avLst/>
          </a:prstGeom>
          <a:noFill/>
        </p:spPr>
        <p:txBody>
          <a:bodyPr wrap="none" rtlCol="0">
            <a:spAutoFit/>
          </a:bodyPr>
          <a:p>
            <a:r>
              <a:rPr lang="en-US" altLang="zh-CN"/>
              <a:t>t[18]</a:t>
            </a:r>
            <a:endParaRPr lang="en-US" altLang="zh-CN"/>
          </a:p>
        </p:txBody>
      </p:sp>
      <p:sp>
        <p:nvSpPr>
          <p:cNvPr id="125" name="文本框 124"/>
          <p:cNvSpPr txBox="1"/>
          <p:nvPr/>
        </p:nvSpPr>
        <p:spPr>
          <a:xfrm>
            <a:off x="864870" y="2316480"/>
            <a:ext cx="500380" cy="368300"/>
          </a:xfrm>
          <a:prstGeom prst="rect">
            <a:avLst/>
          </a:prstGeom>
          <a:noFill/>
        </p:spPr>
        <p:txBody>
          <a:bodyPr wrap="none" rtlCol="0">
            <a:spAutoFit/>
          </a:bodyPr>
          <a:p>
            <a:r>
              <a:rPr lang="en-US" altLang="zh-CN"/>
              <a:t>t[4]</a:t>
            </a:r>
            <a:endParaRPr lang="en-US" altLang="zh-CN"/>
          </a:p>
        </p:txBody>
      </p:sp>
      <p:sp>
        <p:nvSpPr>
          <p:cNvPr id="126" name="文本框 125"/>
          <p:cNvSpPr txBox="1"/>
          <p:nvPr/>
        </p:nvSpPr>
        <p:spPr>
          <a:xfrm>
            <a:off x="1840865" y="1240155"/>
            <a:ext cx="500380" cy="368300"/>
          </a:xfrm>
          <a:prstGeom prst="rect">
            <a:avLst/>
          </a:prstGeom>
          <a:noFill/>
        </p:spPr>
        <p:txBody>
          <a:bodyPr wrap="none" rtlCol="0">
            <a:spAutoFit/>
          </a:bodyPr>
          <a:p>
            <a:r>
              <a:rPr lang="en-US" altLang="zh-CN"/>
              <a:t>t[8]</a:t>
            </a:r>
            <a:endParaRPr lang="en-US" altLang="zh-CN"/>
          </a:p>
        </p:txBody>
      </p:sp>
      <p:sp>
        <p:nvSpPr>
          <p:cNvPr id="127" name="文本框 126"/>
          <p:cNvSpPr txBox="1"/>
          <p:nvPr/>
        </p:nvSpPr>
        <p:spPr>
          <a:xfrm>
            <a:off x="4763770" y="2316480"/>
            <a:ext cx="627380" cy="368300"/>
          </a:xfrm>
          <a:prstGeom prst="rect">
            <a:avLst/>
          </a:prstGeom>
          <a:noFill/>
        </p:spPr>
        <p:txBody>
          <a:bodyPr wrap="none" rtlCol="0">
            <a:spAutoFit/>
          </a:bodyPr>
          <a:p>
            <a:r>
              <a:rPr lang="en-US" altLang="zh-CN"/>
              <a:t>t[12]</a:t>
            </a:r>
            <a:endParaRPr lang="en-US" altLang="zh-CN"/>
          </a:p>
        </p:txBody>
      </p:sp>
      <p:sp>
        <p:nvSpPr>
          <p:cNvPr id="128" name="文本框 127"/>
          <p:cNvSpPr txBox="1"/>
          <p:nvPr/>
        </p:nvSpPr>
        <p:spPr>
          <a:xfrm>
            <a:off x="3738880" y="425450"/>
            <a:ext cx="627380" cy="368300"/>
          </a:xfrm>
          <a:prstGeom prst="rect">
            <a:avLst/>
          </a:prstGeom>
          <a:noFill/>
        </p:spPr>
        <p:txBody>
          <a:bodyPr wrap="none" rtlCol="0">
            <a:spAutoFit/>
          </a:bodyPr>
          <a:p>
            <a:r>
              <a:rPr lang="en-US" altLang="zh-CN">
                <a:solidFill>
                  <a:schemeClr val="bg1"/>
                </a:solidFill>
              </a:rPr>
              <a:t>t[16]</a:t>
            </a:r>
            <a:endParaRPr lang="en-US" altLang="zh-CN">
              <a:solidFill>
                <a:schemeClr val="bg1"/>
              </a:solidFill>
            </a:endParaRPr>
          </a:p>
        </p:txBody>
      </p:sp>
      <p:sp>
        <p:nvSpPr>
          <p:cNvPr id="129" name="文本框 128"/>
          <p:cNvSpPr txBox="1"/>
          <p:nvPr/>
        </p:nvSpPr>
        <p:spPr>
          <a:xfrm>
            <a:off x="9343390" y="975995"/>
            <a:ext cx="2522855" cy="4831080"/>
          </a:xfrm>
          <a:prstGeom prst="rect">
            <a:avLst/>
          </a:prstGeom>
          <a:noFill/>
        </p:spPr>
        <p:txBody>
          <a:bodyPr wrap="square" rtlCol="0">
            <a:spAutoFit/>
          </a:bodyPr>
          <a:p>
            <a:r>
              <a:rPr lang="zh-CN" altLang="en-US" sz="2800" b="1"/>
              <a:t>对比没有扔掉子节点的那棵繁琐的树（其实就是一棵完全二叉树），这样的树有很大的优势。它仍然可以准确无误地处理刚才讨论的修改、查询操作。</a:t>
            </a:r>
            <a:endParaRPr lang="zh-CN" altLang="en-US" sz="2800" b="1"/>
          </a:p>
        </p:txBody>
      </p:sp>
    </p:spTree>
    <p:custDataLst>
      <p:tags r:id="rId1"/>
    </p:custDataLst>
  </p:cSld>
  <p:clrMapOvr>
    <a:masterClrMapping/>
  </p:clrMapOvr>
  <p:timing>
    <p:tnLst>
      <p:par>
        <p:cTn id="1" dur="indefinite" restart="never" nodeType="tmRoot"/>
      </p:par>
    </p:tnLst>
    <p:bldLst>
      <p:bldP spid="35" grpId="1" animBg="1"/>
      <p:bldP spid="36" grpId="1" animBg="1"/>
      <p:bldP spid="37" grpId="1" animBg="1"/>
      <p:bldP spid="38" grpId="1" animBg="1"/>
      <p:bldP spid="39" grpId="1" animBg="1"/>
      <p:bldP spid="40" grpId="1" animBg="1"/>
      <p:bldP spid="41" grpId="1" animBg="1"/>
      <p:bldP spid="42" grpId="1" animBg="1"/>
      <p:bldP spid="43" grpId="1" animBg="1"/>
      <p:bldP spid="111" grpId="1"/>
      <p:bldP spid="112" grpId="1"/>
      <p:bldP spid="113" grpId="1"/>
      <p:bldP spid="114" grpId="1"/>
      <p:bldP spid="115" grpId="1"/>
      <p:bldP spid="116" grpId="1"/>
      <p:bldP spid="117" grpId="1"/>
      <p:bldP spid="118" grpId="1"/>
      <p:bldP spid="119" grpId="1"/>
      <p:bldP spid="49" grpId="1" animBg="1"/>
      <p:bldP spid="50" grpId="1" animBg="1"/>
      <p:bldP spid="66" grpId="1" animBg="1"/>
      <p:bldP spid="67" grpId="1" animBg="1"/>
      <p:bldP spid="68" grpId="1" animBg="1"/>
      <p:bldP spid="120" grpId="1"/>
      <p:bldP spid="121" grpId="1"/>
      <p:bldP spid="122" grpId="1"/>
      <p:bldP spid="123" grpId="1"/>
      <p:bldP spid="124" grpId="1"/>
      <p:bldP spid="76" grpId="1" animBg="1"/>
      <p:bldP spid="77" grpId="1" animBg="1"/>
      <p:bldP spid="125" grpId="1"/>
      <p:bldP spid="127" grpId="1"/>
      <p:bldP spid="101" grpId="1" animBg="1"/>
      <p:bldP spid="126" grpId="1"/>
      <p:bldP spid="10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对于查询操作？</a:t>
            </a:r>
            <a:endParaRPr lang="en-US" altLang="zh-CN"/>
          </a:p>
        </p:txBody>
      </p:sp>
      <p:sp>
        <p:nvSpPr>
          <p:cNvPr id="3" name="内容占位符 2"/>
          <p:cNvSpPr>
            <a:spLocks noGrp="1"/>
          </p:cNvSpPr>
          <p:nvPr>
            <p:ph idx="1"/>
          </p:nvPr>
        </p:nvSpPr>
        <p:spPr/>
        <p:txBody>
          <a:bodyPr>
            <a:normAutofit lnSpcReduction="10000"/>
          </a:bodyPr>
          <a:p>
            <a:r>
              <a:rPr lang="zh-CN" altLang="en-US" sz="2400">
                <a:solidFill>
                  <a:schemeClr val="tx1"/>
                </a:solidFill>
              </a:rPr>
              <a:t>考虑将</a:t>
            </a:r>
            <a:r>
              <a:rPr lang="zh-CN" altLang="en-US" sz="2400">
                <a:solidFill>
                  <a:srgbClr val="FF0000"/>
                </a:solidFill>
              </a:rPr>
              <a:t>朴素算法</a:t>
            </a:r>
            <a:r>
              <a:rPr lang="en-US" altLang="zh-CN" sz="2400">
                <a:solidFill>
                  <a:srgbClr val="FF0000"/>
                </a:solidFill>
              </a:rPr>
              <a:t>1</a:t>
            </a:r>
            <a:r>
              <a:rPr lang="zh-CN" altLang="en-US" sz="2400">
                <a:solidFill>
                  <a:srgbClr val="FF0000"/>
                </a:solidFill>
              </a:rPr>
              <a:t>与朴素算法</a:t>
            </a:r>
            <a:r>
              <a:rPr lang="en-US" altLang="zh-CN" sz="2400">
                <a:solidFill>
                  <a:srgbClr val="FF0000"/>
                </a:solidFill>
              </a:rPr>
              <a:t>2</a:t>
            </a:r>
            <a:r>
              <a:rPr lang="zh-CN" altLang="en-US" sz="2400">
                <a:solidFill>
                  <a:srgbClr val="FF0000"/>
                </a:solidFill>
              </a:rPr>
              <a:t>结合起来</a:t>
            </a:r>
            <a:r>
              <a:rPr lang="zh-CN" altLang="en-US" sz="2400">
                <a:solidFill>
                  <a:schemeClr val="tx1"/>
                </a:solidFill>
              </a:rPr>
              <a:t>，使用前缀和处理查询：</a:t>
            </a:r>
            <a:endParaRPr lang="zh-CN" altLang="en-US" sz="2400">
              <a:solidFill>
                <a:schemeClr val="tx1"/>
              </a:solidFill>
            </a:endParaRPr>
          </a:p>
          <a:p>
            <a:r>
              <a:rPr lang="zh-CN" altLang="en-US" sz="2400">
                <a:solidFill>
                  <a:schemeClr val="tx1"/>
                </a:solidFill>
              </a:rPr>
              <a:t>若我要查询</a:t>
            </a:r>
            <a:r>
              <a:rPr lang="en-US" altLang="zh-CN" sz="2400">
                <a:solidFill>
                  <a:schemeClr val="tx1"/>
                </a:solidFill>
              </a:rPr>
              <a:t>sum[9,13]</a:t>
            </a:r>
            <a:r>
              <a:rPr lang="zh-CN" altLang="en-US" sz="2400">
                <a:solidFill>
                  <a:schemeClr val="tx1"/>
                </a:solidFill>
              </a:rPr>
              <a:t>，那么我只需要找出</a:t>
            </a:r>
            <a:r>
              <a:rPr lang="en-US" altLang="zh-CN" sz="2400">
                <a:solidFill>
                  <a:schemeClr val="tx1"/>
                </a:solidFill>
              </a:rPr>
              <a:t>s</a:t>
            </a:r>
            <a:r>
              <a:rPr lang="en-US" altLang="zh-CN" sz="2400">
                <a:solidFill>
                  <a:schemeClr val="tx1"/>
                </a:solidFill>
              </a:rPr>
              <a:t>[9-1]</a:t>
            </a:r>
            <a:r>
              <a:rPr lang="zh-CN" altLang="en-US" sz="2400">
                <a:solidFill>
                  <a:schemeClr val="tx1"/>
                </a:solidFill>
              </a:rPr>
              <a:t>的前缀和与</a:t>
            </a:r>
            <a:r>
              <a:rPr lang="en-US" altLang="zh-CN" sz="2400">
                <a:solidFill>
                  <a:schemeClr val="tx1"/>
                </a:solidFill>
              </a:rPr>
              <a:t>s</a:t>
            </a:r>
            <a:r>
              <a:rPr lang="en-US" altLang="zh-CN" sz="2400">
                <a:solidFill>
                  <a:schemeClr val="tx1"/>
                </a:solidFill>
              </a:rPr>
              <a:t>[13]</a:t>
            </a:r>
            <a:r>
              <a:rPr lang="zh-CN" altLang="en-US" sz="2400">
                <a:solidFill>
                  <a:schemeClr val="tx1"/>
                </a:solidFill>
              </a:rPr>
              <a:t>的前缀和。</a:t>
            </a:r>
            <a:endParaRPr lang="zh-CN" altLang="en-US" sz="2400">
              <a:solidFill>
                <a:schemeClr val="tx1"/>
              </a:solidFill>
            </a:endParaRPr>
          </a:p>
          <a:p>
            <a:r>
              <a:rPr lang="zh-CN" altLang="en-US" sz="2400">
                <a:solidFill>
                  <a:schemeClr val="tx1"/>
                </a:solidFill>
              </a:rPr>
              <a:t>刚才已经讨论过，对于之前的完全二叉树，求一个值的前缀和，我们需要将若干区间相加，</a:t>
            </a:r>
            <a:r>
              <a:rPr lang="zh-CN" altLang="en-US" sz="2400">
                <a:solidFill>
                  <a:srgbClr val="FF0000"/>
                </a:solidFill>
              </a:rPr>
              <a:t>这些区间的个数约为</a:t>
            </a:r>
            <a:r>
              <a:rPr lang="en-US" altLang="zh-CN" sz="2400">
                <a:solidFill>
                  <a:srgbClr val="FF0000"/>
                </a:solidFill>
              </a:rPr>
              <a:t>logn</a:t>
            </a:r>
            <a:r>
              <a:rPr lang="zh-CN" altLang="en-US" sz="2400">
                <a:solidFill>
                  <a:srgbClr val="FF0000"/>
                </a:solidFill>
              </a:rPr>
              <a:t>，且长度依次大幅下降，每次下降的长度不小于上次的一半。</a:t>
            </a:r>
            <a:endParaRPr lang="zh-CN" altLang="en-US" sz="2400">
              <a:solidFill>
                <a:srgbClr val="FF0000"/>
              </a:solidFill>
            </a:endParaRPr>
          </a:p>
          <a:p>
            <a:r>
              <a:rPr lang="zh-CN" altLang="en-US" sz="2400">
                <a:solidFill>
                  <a:schemeClr val="tx1"/>
                </a:solidFill>
              </a:rPr>
              <a:t>考虑树状数组在结构上的优化与合理性，我们认为它也是完全可以胜任这份</a:t>
            </a:r>
            <a:r>
              <a:rPr lang="zh-CN" altLang="en-US" sz="2400">
                <a:solidFill>
                  <a:srgbClr val="FF0000"/>
                </a:solidFill>
              </a:rPr>
              <a:t>查询前缀和</a:t>
            </a:r>
            <a:r>
              <a:rPr lang="zh-CN" altLang="en-US" sz="2400">
                <a:solidFill>
                  <a:schemeClr val="tx1"/>
                </a:solidFill>
              </a:rPr>
              <a:t>的工作的。</a:t>
            </a:r>
            <a:endParaRPr lang="zh-CN" altLang="en-US" sz="2400">
              <a:solidFill>
                <a:schemeClr val="tx1"/>
              </a:solidFill>
            </a:endParaRPr>
          </a:p>
          <a:p>
            <a:r>
              <a:rPr lang="zh-CN" altLang="en-US" sz="2400">
                <a:solidFill>
                  <a:schemeClr val="tx1"/>
                </a:solidFill>
              </a:rPr>
              <a:t>具体来看几个例子吧：</a:t>
            </a:r>
            <a:endParaRPr lang="zh-CN" altLang="en-US" sz="240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矩形 18"/>
          <p:cNvSpPr/>
          <p:nvPr/>
        </p:nvSpPr>
        <p:spPr>
          <a:xfrm>
            <a:off x="759714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矩形 19"/>
          <p:cNvSpPr/>
          <p:nvPr/>
        </p:nvSpPr>
        <p:spPr>
          <a:xfrm>
            <a:off x="809307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858901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 name="矩形 50"/>
          <p:cNvSpPr/>
          <p:nvPr/>
        </p:nvSpPr>
        <p:spPr>
          <a:xfrm>
            <a:off x="660527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2" name="矩形 51"/>
          <p:cNvSpPr/>
          <p:nvPr/>
        </p:nvSpPr>
        <p:spPr>
          <a:xfrm>
            <a:off x="710120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3" name="矩形 52"/>
          <p:cNvSpPr/>
          <p:nvPr/>
        </p:nvSpPr>
        <p:spPr>
          <a:xfrm>
            <a:off x="462153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4" name="矩形 53"/>
          <p:cNvSpPr/>
          <p:nvPr/>
        </p:nvSpPr>
        <p:spPr>
          <a:xfrm>
            <a:off x="511746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5" name="矩形 54"/>
          <p:cNvSpPr/>
          <p:nvPr/>
        </p:nvSpPr>
        <p:spPr>
          <a:xfrm>
            <a:off x="561340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6" name="矩形 55"/>
          <p:cNvSpPr/>
          <p:nvPr/>
        </p:nvSpPr>
        <p:spPr>
          <a:xfrm>
            <a:off x="610933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7" name="矩形 56"/>
          <p:cNvSpPr/>
          <p:nvPr/>
        </p:nvSpPr>
        <p:spPr>
          <a:xfrm>
            <a:off x="362966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8" name="矩形 57"/>
          <p:cNvSpPr/>
          <p:nvPr/>
        </p:nvSpPr>
        <p:spPr>
          <a:xfrm>
            <a:off x="412559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9" name="矩形 58"/>
          <p:cNvSpPr/>
          <p:nvPr/>
        </p:nvSpPr>
        <p:spPr>
          <a:xfrm>
            <a:off x="15811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0" name="矩形 59"/>
          <p:cNvSpPr/>
          <p:nvPr/>
        </p:nvSpPr>
        <p:spPr>
          <a:xfrm>
            <a:off x="65405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1" name="矩形 60"/>
          <p:cNvSpPr/>
          <p:nvPr/>
        </p:nvSpPr>
        <p:spPr>
          <a:xfrm>
            <a:off x="114998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2" name="矩形 61"/>
          <p:cNvSpPr/>
          <p:nvPr/>
        </p:nvSpPr>
        <p:spPr>
          <a:xfrm>
            <a:off x="164592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3" name="矩形 62"/>
          <p:cNvSpPr/>
          <p:nvPr/>
        </p:nvSpPr>
        <p:spPr>
          <a:xfrm>
            <a:off x="214185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4" name="矩形 63"/>
          <p:cNvSpPr/>
          <p:nvPr/>
        </p:nvSpPr>
        <p:spPr>
          <a:xfrm>
            <a:off x="2637790"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5" name="矩形 64"/>
          <p:cNvSpPr/>
          <p:nvPr/>
        </p:nvSpPr>
        <p:spPr>
          <a:xfrm>
            <a:off x="3133725" y="565594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82" name="直接箭头连接符 81"/>
          <p:cNvCxnSpPr>
            <a:stCxn id="59" idx="0"/>
          </p:cNvCxnSpPr>
          <p:nvPr/>
        </p:nvCxnSpPr>
        <p:spPr>
          <a:xfrm flipH="1" flipV="1">
            <a:off x="39751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直接箭头连接符 82"/>
          <p:cNvCxnSpPr/>
          <p:nvPr/>
        </p:nvCxnSpPr>
        <p:spPr>
          <a:xfrm flipH="1" flipV="1">
            <a:off x="239522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直接箭头连接符 83"/>
          <p:cNvCxnSpPr/>
          <p:nvPr/>
        </p:nvCxnSpPr>
        <p:spPr>
          <a:xfrm flipH="1" flipV="1">
            <a:off x="1409065"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直接箭头连接符 84"/>
          <p:cNvCxnSpPr/>
          <p:nvPr/>
        </p:nvCxnSpPr>
        <p:spPr>
          <a:xfrm flipH="1" flipV="1">
            <a:off x="3381375"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直接箭头连接符 85"/>
          <p:cNvCxnSpPr/>
          <p:nvPr/>
        </p:nvCxnSpPr>
        <p:spPr>
          <a:xfrm flipH="1" flipV="1">
            <a:off x="436753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直接箭头连接符 86"/>
          <p:cNvCxnSpPr/>
          <p:nvPr/>
        </p:nvCxnSpPr>
        <p:spPr>
          <a:xfrm flipH="1" flipV="1">
            <a:off x="534543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直接箭头连接符 87"/>
          <p:cNvCxnSpPr/>
          <p:nvPr/>
        </p:nvCxnSpPr>
        <p:spPr>
          <a:xfrm flipH="1" flipV="1">
            <a:off x="636524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直接箭头连接符 88"/>
          <p:cNvCxnSpPr/>
          <p:nvPr/>
        </p:nvCxnSpPr>
        <p:spPr>
          <a:xfrm flipH="1" flipV="1">
            <a:off x="7309485"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直接箭头连接符 89"/>
          <p:cNvCxnSpPr/>
          <p:nvPr/>
        </p:nvCxnSpPr>
        <p:spPr>
          <a:xfrm flipH="1" flipV="1">
            <a:off x="8295640" y="505079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矩形 90"/>
          <p:cNvSpPr/>
          <p:nvPr/>
        </p:nvSpPr>
        <p:spPr>
          <a:xfrm>
            <a:off x="123190" y="427545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2" name="矩形 91"/>
          <p:cNvSpPr/>
          <p:nvPr/>
        </p:nvSpPr>
        <p:spPr>
          <a:xfrm>
            <a:off x="1148080"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3" name="矩形 92"/>
          <p:cNvSpPr/>
          <p:nvPr/>
        </p:nvSpPr>
        <p:spPr>
          <a:xfrm>
            <a:off x="2140585"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4" name="矩形 93"/>
          <p:cNvSpPr/>
          <p:nvPr/>
        </p:nvSpPr>
        <p:spPr>
          <a:xfrm>
            <a:off x="3122930"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5" name="矩形 94"/>
          <p:cNvSpPr/>
          <p:nvPr/>
        </p:nvSpPr>
        <p:spPr>
          <a:xfrm>
            <a:off x="4091940"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6" name="矩形 95"/>
          <p:cNvSpPr/>
          <p:nvPr/>
        </p:nvSpPr>
        <p:spPr>
          <a:xfrm>
            <a:off x="5114290"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7" name="矩形 96"/>
          <p:cNvSpPr/>
          <p:nvPr/>
        </p:nvSpPr>
        <p:spPr>
          <a:xfrm>
            <a:off x="6092825"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8" name="矩形 97"/>
          <p:cNvSpPr/>
          <p:nvPr/>
        </p:nvSpPr>
        <p:spPr>
          <a:xfrm>
            <a:off x="7071360"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50" name="矩形 149"/>
          <p:cNvSpPr/>
          <p:nvPr/>
        </p:nvSpPr>
        <p:spPr>
          <a:xfrm>
            <a:off x="8071485" y="427482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152" name="直接箭头连接符 151"/>
          <p:cNvCxnSpPr>
            <a:stCxn id="60" idx="0"/>
          </p:cNvCxnSpPr>
          <p:nvPr/>
        </p:nvCxnSpPr>
        <p:spPr>
          <a:xfrm flipV="1">
            <a:off x="902335" y="406971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直接箭头连接符 153"/>
          <p:cNvCxnSpPr/>
          <p:nvPr/>
        </p:nvCxnSpPr>
        <p:spPr>
          <a:xfrm flipV="1">
            <a:off x="2884805" y="406971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直接箭头连接符 154"/>
          <p:cNvCxnSpPr/>
          <p:nvPr/>
        </p:nvCxnSpPr>
        <p:spPr>
          <a:xfrm flipV="1">
            <a:off x="4851400" y="406971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直接箭头连接符 155"/>
          <p:cNvCxnSpPr/>
          <p:nvPr/>
        </p:nvCxnSpPr>
        <p:spPr>
          <a:xfrm flipV="1">
            <a:off x="6852285" y="406971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7" name="直接箭头连接符 156"/>
          <p:cNvCxnSpPr/>
          <p:nvPr/>
        </p:nvCxnSpPr>
        <p:spPr>
          <a:xfrm flipV="1">
            <a:off x="8836025" y="406971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8" name="矩形 157"/>
          <p:cNvSpPr/>
          <p:nvPr/>
        </p:nvSpPr>
        <p:spPr>
          <a:xfrm>
            <a:off x="128270" y="330454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59" name="矩形 158"/>
          <p:cNvSpPr/>
          <p:nvPr/>
        </p:nvSpPr>
        <p:spPr>
          <a:xfrm>
            <a:off x="2141855" y="330454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0" name="矩形 159"/>
          <p:cNvSpPr/>
          <p:nvPr/>
        </p:nvSpPr>
        <p:spPr>
          <a:xfrm>
            <a:off x="4090035" y="330454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1" name="矩形 160"/>
          <p:cNvSpPr/>
          <p:nvPr/>
        </p:nvSpPr>
        <p:spPr>
          <a:xfrm>
            <a:off x="6109335" y="329374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2" name="矩形 161"/>
          <p:cNvSpPr/>
          <p:nvPr/>
        </p:nvSpPr>
        <p:spPr>
          <a:xfrm>
            <a:off x="8060690" y="329374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cxnSp>
        <p:nvCxnSpPr>
          <p:cNvPr id="163" name="肘形连接符 162"/>
          <p:cNvCxnSpPr/>
          <p:nvPr/>
        </p:nvCxnSpPr>
        <p:spPr>
          <a:xfrm rot="16200000">
            <a:off x="2420620" y="405511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5" name="肘形连接符 164"/>
          <p:cNvCxnSpPr/>
          <p:nvPr/>
        </p:nvCxnSpPr>
        <p:spPr>
          <a:xfrm rot="16200000">
            <a:off x="434340" y="405511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6" name="肘形连接符 165"/>
          <p:cNvCxnSpPr/>
          <p:nvPr/>
        </p:nvCxnSpPr>
        <p:spPr>
          <a:xfrm rot="16200000">
            <a:off x="4401820" y="405511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7" name="肘形连接符 166"/>
          <p:cNvCxnSpPr/>
          <p:nvPr/>
        </p:nvCxnSpPr>
        <p:spPr>
          <a:xfrm rot="16200000">
            <a:off x="8321040" y="404431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8" name="肘形连接符 167"/>
          <p:cNvCxnSpPr/>
          <p:nvPr/>
        </p:nvCxnSpPr>
        <p:spPr>
          <a:xfrm rot="16200000">
            <a:off x="6399530" y="405511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9" name="直接箭头连接符 168"/>
          <p:cNvCxnSpPr>
            <a:stCxn id="62" idx="0"/>
          </p:cNvCxnSpPr>
          <p:nvPr/>
        </p:nvCxnSpPr>
        <p:spPr>
          <a:xfrm flipV="1">
            <a:off x="1894205" y="2970530"/>
            <a:ext cx="1905" cy="26854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1" name="直接箭头连接符 170"/>
          <p:cNvCxnSpPr/>
          <p:nvPr/>
        </p:nvCxnSpPr>
        <p:spPr>
          <a:xfrm flipH="1" flipV="1">
            <a:off x="5852160" y="2992120"/>
            <a:ext cx="8255" cy="2769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3" name="矩形 172"/>
          <p:cNvSpPr/>
          <p:nvPr/>
        </p:nvSpPr>
        <p:spPr>
          <a:xfrm>
            <a:off x="128270" y="2183130"/>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174" name="矩形 173"/>
          <p:cNvSpPr/>
          <p:nvPr/>
        </p:nvSpPr>
        <p:spPr>
          <a:xfrm>
            <a:off x="4090035" y="2183765"/>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175" name="肘形连接符 174"/>
          <p:cNvCxnSpPr>
            <a:stCxn id="158" idx="0"/>
          </p:cNvCxnSpPr>
          <p:nvPr/>
        </p:nvCxnSpPr>
        <p:spPr>
          <a:xfrm rot="16200000">
            <a:off x="621665" y="2967990"/>
            <a:ext cx="355600" cy="317500"/>
          </a:xfrm>
          <a:prstGeom prst="bentConnector3">
            <a:avLst>
              <a:gd name="adj1" fmla="val 498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6" name="肘形连接符 175"/>
          <p:cNvCxnSpPr>
            <a:stCxn id="160" idx="0"/>
            <a:endCxn id="174" idx="2"/>
          </p:cNvCxnSpPr>
          <p:nvPr/>
        </p:nvCxnSpPr>
        <p:spPr>
          <a:xfrm rot="16200000">
            <a:off x="4678045" y="2894965"/>
            <a:ext cx="334010" cy="4851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7" name="肘形连接符 176"/>
          <p:cNvCxnSpPr>
            <a:stCxn id="92" idx="0"/>
          </p:cNvCxnSpPr>
          <p:nvPr/>
        </p:nvCxnSpPr>
        <p:spPr>
          <a:xfrm rot="16200000">
            <a:off x="902335" y="349631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8" name="肘形连接符 177"/>
          <p:cNvCxnSpPr/>
          <p:nvPr/>
        </p:nvCxnSpPr>
        <p:spPr>
          <a:xfrm rot="16200000">
            <a:off x="4834890" y="3485515"/>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0" name="直接箭头连接符 179"/>
          <p:cNvCxnSpPr>
            <a:stCxn id="57" idx="0"/>
          </p:cNvCxnSpPr>
          <p:nvPr/>
        </p:nvCxnSpPr>
        <p:spPr>
          <a:xfrm flipV="1">
            <a:off x="3877945" y="1887220"/>
            <a:ext cx="1905" cy="3768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1" name="矩形 180"/>
          <p:cNvSpPr/>
          <p:nvPr/>
        </p:nvSpPr>
        <p:spPr>
          <a:xfrm>
            <a:off x="128270" y="1143635"/>
            <a:ext cx="3945255" cy="711835"/>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cxnSp>
        <p:nvCxnSpPr>
          <p:cNvPr id="185" name="肘形连接符 184"/>
          <p:cNvCxnSpPr>
            <a:stCxn id="173" idx="0"/>
            <a:endCxn id="181" idx="2"/>
          </p:cNvCxnSpPr>
          <p:nvPr/>
        </p:nvCxnSpPr>
        <p:spPr>
          <a:xfrm rot="16200000">
            <a:off x="1449705" y="1531620"/>
            <a:ext cx="327660" cy="97536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6" name="肘形连接符 185"/>
          <p:cNvCxnSpPr>
            <a:stCxn id="159" idx="0"/>
          </p:cNvCxnSpPr>
          <p:nvPr/>
        </p:nvCxnSpPr>
        <p:spPr>
          <a:xfrm rot="16200000">
            <a:off x="2191385" y="2349500"/>
            <a:ext cx="1417320" cy="492125"/>
          </a:xfrm>
          <a:prstGeom prst="bentConnector3">
            <a:avLst>
              <a:gd name="adj1" fmla="val 4997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7" name="肘形连接符 186"/>
          <p:cNvCxnSpPr>
            <a:stCxn id="94" idx="0"/>
          </p:cNvCxnSpPr>
          <p:nvPr/>
        </p:nvCxnSpPr>
        <p:spPr>
          <a:xfrm rot="16200000">
            <a:off x="2301875" y="2977515"/>
            <a:ext cx="2376805" cy="21717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8" name="直接箭头连接符 187"/>
          <p:cNvCxnSpPr>
            <a:stCxn id="19" idx="0"/>
          </p:cNvCxnSpPr>
          <p:nvPr/>
        </p:nvCxnSpPr>
        <p:spPr>
          <a:xfrm flipV="1">
            <a:off x="7845425" y="1068070"/>
            <a:ext cx="12065" cy="4587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9" name="矩形 188"/>
          <p:cNvSpPr/>
          <p:nvPr/>
        </p:nvSpPr>
        <p:spPr>
          <a:xfrm>
            <a:off x="95885" y="302260"/>
            <a:ext cx="7933690" cy="7658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cxnSp>
        <p:nvCxnSpPr>
          <p:cNvPr id="191" name="直接箭头连接符 190"/>
          <p:cNvCxnSpPr>
            <a:stCxn id="181" idx="3"/>
          </p:cNvCxnSpPr>
          <p:nvPr/>
        </p:nvCxnSpPr>
        <p:spPr>
          <a:xfrm flipV="1">
            <a:off x="4073525" y="1089660"/>
            <a:ext cx="636270" cy="41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2" name="直接箭头连接符 191"/>
          <p:cNvCxnSpPr>
            <a:stCxn id="174" idx="0"/>
          </p:cNvCxnSpPr>
          <p:nvPr/>
        </p:nvCxnSpPr>
        <p:spPr>
          <a:xfrm flipV="1">
            <a:off x="5087620" y="1111250"/>
            <a:ext cx="376555" cy="1072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3" name="直接箭头连接符 192"/>
          <p:cNvCxnSpPr>
            <a:stCxn id="161" idx="0"/>
          </p:cNvCxnSpPr>
          <p:nvPr/>
        </p:nvCxnSpPr>
        <p:spPr>
          <a:xfrm flipH="1" flipV="1">
            <a:off x="6617970" y="1089660"/>
            <a:ext cx="3810" cy="220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4" name="直接箭头连接符 193"/>
          <p:cNvCxnSpPr>
            <a:stCxn id="98" idx="0"/>
          </p:cNvCxnSpPr>
          <p:nvPr/>
        </p:nvCxnSpPr>
        <p:spPr>
          <a:xfrm flipH="1" flipV="1">
            <a:off x="7319010" y="1110615"/>
            <a:ext cx="11430" cy="31642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6" name="文本框 195"/>
          <p:cNvSpPr txBox="1"/>
          <p:nvPr/>
        </p:nvSpPr>
        <p:spPr>
          <a:xfrm>
            <a:off x="1149985" y="4478655"/>
            <a:ext cx="500380" cy="368300"/>
          </a:xfrm>
          <a:prstGeom prst="rect">
            <a:avLst/>
          </a:prstGeom>
          <a:noFill/>
        </p:spPr>
        <p:txBody>
          <a:bodyPr wrap="none" rtlCol="0">
            <a:spAutoFit/>
          </a:bodyPr>
          <a:p>
            <a:r>
              <a:rPr lang="en-US" altLang="zh-CN"/>
              <a:t>t[3]</a:t>
            </a:r>
            <a:endParaRPr lang="en-US" altLang="zh-CN"/>
          </a:p>
        </p:txBody>
      </p:sp>
      <p:sp>
        <p:nvSpPr>
          <p:cNvPr id="197" name="文本框 196"/>
          <p:cNvSpPr txBox="1"/>
          <p:nvPr/>
        </p:nvSpPr>
        <p:spPr>
          <a:xfrm>
            <a:off x="140335" y="4478655"/>
            <a:ext cx="500380" cy="368300"/>
          </a:xfrm>
          <a:prstGeom prst="rect">
            <a:avLst/>
          </a:prstGeom>
          <a:noFill/>
        </p:spPr>
        <p:txBody>
          <a:bodyPr wrap="none" rtlCol="0">
            <a:spAutoFit/>
          </a:bodyPr>
          <a:p>
            <a:r>
              <a:rPr lang="en-US" altLang="zh-CN"/>
              <a:t>t[1]</a:t>
            </a:r>
            <a:endParaRPr lang="en-US" altLang="zh-CN"/>
          </a:p>
        </p:txBody>
      </p:sp>
      <p:sp>
        <p:nvSpPr>
          <p:cNvPr id="198" name="文本框 197"/>
          <p:cNvSpPr txBox="1"/>
          <p:nvPr/>
        </p:nvSpPr>
        <p:spPr>
          <a:xfrm>
            <a:off x="2157730" y="4478655"/>
            <a:ext cx="500380" cy="368300"/>
          </a:xfrm>
          <a:prstGeom prst="rect">
            <a:avLst/>
          </a:prstGeom>
          <a:noFill/>
        </p:spPr>
        <p:txBody>
          <a:bodyPr wrap="none" rtlCol="0">
            <a:spAutoFit/>
          </a:bodyPr>
          <a:p>
            <a:r>
              <a:rPr lang="en-US" altLang="zh-CN"/>
              <a:t>t[5]</a:t>
            </a:r>
            <a:endParaRPr lang="en-US" altLang="zh-CN"/>
          </a:p>
        </p:txBody>
      </p:sp>
      <p:sp>
        <p:nvSpPr>
          <p:cNvPr id="199" name="文本框 198"/>
          <p:cNvSpPr txBox="1"/>
          <p:nvPr/>
        </p:nvSpPr>
        <p:spPr>
          <a:xfrm>
            <a:off x="4102100" y="4478655"/>
            <a:ext cx="500380" cy="368300"/>
          </a:xfrm>
          <a:prstGeom prst="rect">
            <a:avLst/>
          </a:prstGeom>
          <a:noFill/>
        </p:spPr>
        <p:txBody>
          <a:bodyPr wrap="none" rtlCol="0">
            <a:spAutoFit/>
          </a:bodyPr>
          <a:p>
            <a:r>
              <a:rPr lang="en-US" altLang="zh-CN"/>
              <a:t>t[9]</a:t>
            </a:r>
            <a:endParaRPr lang="en-US" altLang="zh-CN"/>
          </a:p>
        </p:txBody>
      </p:sp>
      <p:sp>
        <p:nvSpPr>
          <p:cNvPr id="200" name="文本框 199"/>
          <p:cNvSpPr txBox="1"/>
          <p:nvPr/>
        </p:nvSpPr>
        <p:spPr>
          <a:xfrm>
            <a:off x="3131185" y="4479290"/>
            <a:ext cx="500380" cy="368300"/>
          </a:xfrm>
          <a:prstGeom prst="rect">
            <a:avLst/>
          </a:prstGeom>
          <a:noFill/>
        </p:spPr>
        <p:txBody>
          <a:bodyPr wrap="none" rtlCol="0">
            <a:spAutoFit/>
          </a:bodyPr>
          <a:p>
            <a:r>
              <a:rPr lang="en-US" altLang="zh-CN"/>
              <a:t>t[7]</a:t>
            </a:r>
            <a:endParaRPr lang="en-US" altLang="zh-CN"/>
          </a:p>
        </p:txBody>
      </p:sp>
      <p:sp>
        <p:nvSpPr>
          <p:cNvPr id="201" name="文本框 200"/>
          <p:cNvSpPr txBox="1"/>
          <p:nvPr/>
        </p:nvSpPr>
        <p:spPr>
          <a:xfrm>
            <a:off x="5087620" y="4479290"/>
            <a:ext cx="610235" cy="368300"/>
          </a:xfrm>
          <a:prstGeom prst="rect">
            <a:avLst/>
          </a:prstGeom>
          <a:noFill/>
        </p:spPr>
        <p:txBody>
          <a:bodyPr wrap="none" rtlCol="0">
            <a:spAutoFit/>
          </a:bodyPr>
          <a:p>
            <a:r>
              <a:rPr lang="en-US" altLang="zh-CN"/>
              <a:t>t[11]</a:t>
            </a:r>
            <a:endParaRPr lang="en-US" altLang="zh-CN"/>
          </a:p>
        </p:txBody>
      </p:sp>
      <p:sp>
        <p:nvSpPr>
          <p:cNvPr id="202" name="文本框 201"/>
          <p:cNvSpPr txBox="1"/>
          <p:nvPr/>
        </p:nvSpPr>
        <p:spPr>
          <a:xfrm>
            <a:off x="6046470" y="4478655"/>
            <a:ext cx="627380" cy="368300"/>
          </a:xfrm>
          <a:prstGeom prst="rect">
            <a:avLst/>
          </a:prstGeom>
          <a:noFill/>
        </p:spPr>
        <p:txBody>
          <a:bodyPr wrap="none" rtlCol="0">
            <a:spAutoFit/>
          </a:bodyPr>
          <a:p>
            <a:r>
              <a:rPr lang="en-US" altLang="zh-CN"/>
              <a:t>t[13]</a:t>
            </a:r>
            <a:endParaRPr lang="en-US" altLang="zh-CN"/>
          </a:p>
        </p:txBody>
      </p:sp>
      <p:sp>
        <p:nvSpPr>
          <p:cNvPr id="203" name="文本框 202"/>
          <p:cNvSpPr txBox="1"/>
          <p:nvPr/>
        </p:nvSpPr>
        <p:spPr>
          <a:xfrm>
            <a:off x="7044055" y="4479290"/>
            <a:ext cx="627380" cy="368300"/>
          </a:xfrm>
          <a:prstGeom prst="rect">
            <a:avLst/>
          </a:prstGeom>
          <a:noFill/>
        </p:spPr>
        <p:txBody>
          <a:bodyPr wrap="none" rtlCol="0">
            <a:spAutoFit/>
          </a:bodyPr>
          <a:p>
            <a:r>
              <a:rPr lang="en-US" altLang="zh-CN"/>
              <a:t>t[15]</a:t>
            </a:r>
            <a:endParaRPr lang="en-US" altLang="zh-CN"/>
          </a:p>
        </p:txBody>
      </p:sp>
      <p:sp>
        <p:nvSpPr>
          <p:cNvPr id="204" name="文本框 203"/>
          <p:cNvSpPr txBox="1"/>
          <p:nvPr/>
        </p:nvSpPr>
        <p:spPr>
          <a:xfrm>
            <a:off x="8029575" y="4478655"/>
            <a:ext cx="627380" cy="368300"/>
          </a:xfrm>
          <a:prstGeom prst="rect">
            <a:avLst/>
          </a:prstGeom>
          <a:noFill/>
        </p:spPr>
        <p:txBody>
          <a:bodyPr wrap="none" rtlCol="0">
            <a:spAutoFit/>
          </a:bodyPr>
          <a:p>
            <a:r>
              <a:rPr lang="en-US" altLang="zh-CN"/>
              <a:t>t[17]</a:t>
            </a:r>
            <a:endParaRPr lang="en-US" altLang="zh-CN"/>
          </a:p>
        </p:txBody>
      </p:sp>
      <p:sp>
        <p:nvSpPr>
          <p:cNvPr id="205" name="文本框 204"/>
          <p:cNvSpPr txBox="1"/>
          <p:nvPr/>
        </p:nvSpPr>
        <p:spPr>
          <a:xfrm>
            <a:off x="389890" y="3497580"/>
            <a:ext cx="500380" cy="368300"/>
          </a:xfrm>
          <a:prstGeom prst="rect">
            <a:avLst/>
          </a:prstGeom>
          <a:noFill/>
        </p:spPr>
        <p:txBody>
          <a:bodyPr wrap="none" rtlCol="0">
            <a:spAutoFit/>
          </a:bodyPr>
          <a:p>
            <a:r>
              <a:rPr lang="en-US" altLang="zh-CN"/>
              <a:t>t[2]</a:t>
            </a:r>
            <a:endParaRPr lang="en-US" altLang="zh-CN"/>
          </a:p>
        </p:txBody>
      </p:sp>
      <p:sp>
        <p:nvSpPr>
          <p:cNvPr id="206" name="文本框 205"/>
          <p:cNvSpPr txBox="1"/>
          <p:nvPr/>
        </p:nvSpPr>
        <p:spPr>
          <a:xfrm>
            <a:off x="2404110" y="3508375"/>
            <a:ext cx="500380" cy="368300"/>
          </a:xfrm>
          <a:prstGeom prst="rect">
            <a:avLst/>
          </a:prstGeom>
          <a:noFill/>
        </p:spPr>
        <p:txBody>
          <a:bodyPr wrap="none" rtlCol="0">
            <a:spAutoFit/>
          </a:bodyPr>
          <a:p>
            <a:r>
              <a:rPr lang="en-US" altLang="zh-CN"/>
              <a:t>t[6]</a:t>
            </a:r>
            <a:endParaRPr lang="en-US" altLang="zh-CN"/>
          </a:p>
        </p:txBody>
      </p:sp>
      <p:sp>
        <p:nvSpPr>
          <p:cNvPr id="207" name="文本框 206"/>
          <p:cNvSpPr txBox="1"/>
          <p:nvPr/>
        </p:nvSpPr>
        <p:spPr>
          <a:xfrm>
            <a:off x="4288155" y="3497580"/>
            <a:ext cx="627380" cy="368300"/>
          </a:xfrm>
          <a:prstGeom prst="rect">
            <a:avLst/>
          </a:prstGeom>
          <a:noFill/>
        </p:spPr>
        <p:txBody>
          <a:bodyPr wrap="none" rtlCol="0">
            <a:spAutoFit/>
          </a:bodyPr>
          <a:p>
            <a:r>
              <a:rPr lang="en-US" altLang="zh-CN"/>
              <a:t>t[10]</a:t>
            </a:r>
            <a:endParaRPr lang="en-US" altLang="zh-CN"/>
          </a:p>
        </p:txBody>
      </p:sp>
      <p:sp>
        <p:nvSpPr>
          <p:cNvPr id="208" name="文本框 207"/>
          <p:cNvSpPr txBox="1"/>
          <p:nvPr/>
        </p:nvSpPr>
        <p:spPr>
          <a:xfrm>
            <a:off x="6308090" y="3497580"/>
            <a:ext cx="627380" cy="368300"/>
          </a:xfrm>
          <a:prstGeom prst="rect">
            <a:avLst/>
          </a:prstGeom>
          <a:noFill/>
        </p:spPr>
        <p:txBody>
          <a:bodyPr wrap="none" rtlCol="0">
            <a:spAutoFit/>
          </a:bodyPr>
          <a:p>
            <a:r>
              <a:rPr lang="en-US" altLang="zh-CN"/>
              <a:t>t[14]</a:t>
            </a:r>
            <a:endParaRPr lang="en-US" altLang="zh-CN"/>
          </a:p>
        </p:txBody>
      </p:sp>
      <p:sp>
        <p:nvSpPr>
          <p:cNvPr id="209" name="文本框 208"/>
          <p:cNvSpPr txBox="1"/>
          <p:nvPr/>
        </p:nvSpPr>
        <p:spPr>
          <a:xfrm>
            <a:off x="8258810" y="3497580"/>
            <a:ext cx="627380" cy="368300"/>
          </a:xfrm>
          <a:prstGeom prst="rect">
            <a:avLst/>
          </a:prstGeom>
          <a:noFill/>
        </p:spPr>
        <p:txBody>
          <a:bodyPr wrap="none" rtlCol="0">
            <a:spAutoFit/>
          </a:bodyPr>
          <a:p>
            <a:r>
              <a:rPr lang="en-US" altLang="zh-CN"/>
              <a:t>t[18]</a:t>
            </a:r>
            <a:endParaRPr lang="en-US" altLang="zh-CN"/>
          </a:p>
        </p:txBody>
      </p:sp>
      <p:sp>
        <p:nvSpPr>
          <p:cNvPr id="210" name="文本框 209"/>
          <p:cNvSpPr txBox="1"/>
          <p:nvPr/>
        </p:nvSpPr>
        <p:spPr>
          <a:xfrm>
            <a:off x="875030" y="2392045"/>
            <a:ext cx="500380" cy="368300"/>
          </a:xfrm>
          <a:prstGeom prst="rect">
            <a:avLst/>
          </a:prstGeom>
          <a:noFill/>
        </p:spPr>
        <p:txBody>
          <a:bodyPr wrap="none" rtlCol="0">
            <a:spAutoFit/>
          </a:bodyPr>
          <a:p>
            <a:r>
              <a:rPr lang="en-US" altLang="zh-CN"/>
              <a:t>t[4]</a:t>
            </a:r>
            <a:endParaRPr lang="en-US" altLang="zh-CN"/>
          </a:p>
        </p:txBody>
      </p:sp>
      <p:sp>
        <p:nvSpPr>
          <p:cNvPr id="211" name="文本框 210"/>
          <p:cNvSpPr txBox="1"/>
          <p:nvPr/>
        </p:nvSpPr>
        <p:spPr>
          <a:xfrm>
            <a:off x="1851025" y="1315720"/>
            <a:ext cx="500380" cy="368300"/>
          </a:xfrm>
          <a:prstGeom prst="rect">
            <a:avLst/>
          </a:prstGeom>
          <a:noFill/>
        </p:spPr>
        <p:txBody>
          <a:bodyPr wrap="none" rtlCol="0">
            <a:spAutoFit/>
          </a:bodyPr>
          <a:p>
            <a:r>
              <a:rPr lang="en-US" altLang="zh-CN"/>
              <a:t>t[8]</a:t>
            </a:r>
            <a:endParaRPr lang="en-US" altLang="zh-CN"/>
          </a:p>
        </p:txBody>
      </p:sp>
      <p:sp>
        <p:nvSpPr>
          <p:cNvPr id="212" name="文本框 211"/>
          <p:cNvSpPr txBox="1"/>
          <p:nvPr/>
        </p:nvSpPr>
        <p:spPr>
          <a:xfrm>
            <a:off x="4773930" y="2392045"/>
            <a:ext cx="627380" cy="368300"/>
          </a:xfrm>
          <a:prstGeom prst="rect">
            <a:avLst/>
          </a:prstGeom>
          <a:noFill/>
        </p:spPr>
        <p:txBody>
          <a:bodyPr wrap="none" rtlCol="0">
            <a:spAutoFit/>
          </a:bodyPr>
          <a:p>
            <a:r>
              <a:rPr lang="en-US" altLang="zh-CN"/>
              <a:t>t[12]</a:t>
            </a:r>
            <a:endParaRPr lang="en-US" altLang="zh-CN"/>
          </a:p>
        </p:txBody>
      </p:sp>
      <p:sp>
        <p:nvSpPr>
          <p:cNvPr id="213" name="文本框 212"/>
          <p:cNvSpPr txBox="1"/>
          <p:nvPr/>
        </p:nvSpPr>
        <p:spPr>
          <a:xfrm>
            <a:off x="3749040" y="501015"/>
            <a:ext cx="627380" cy="368300"/>
          </a:xfrm>
          <a:prstGeom prst="rect">
            <a:avLst/>
          </a:prstGeom>
          <a:noFill/>
        </p:spPr>
        <p:txBody>
          <a:bodyPr wrap="none" rtlCol="0">
            <a:spAutoFit/>
          </a:bodyPr>
          <a:p>
            <a:r>
              <a:rPr lang="en-US" altLang="zh-CN">
                <a:solidFill>
                  <a:schemeClr val="bg1"/>
                </a:solidFill>
              </a:rPr>
              <a:t>t[16]</a:t>
            </a:r>
            <a:endParaRPr lang="en-US" altLang="zh-CN">
              <a:solidFill>
                <a:schemeClr val="bg1"/>
              </a:solidFill>
            </a:endParaRPr>
          </a:p>
        </p:txBody>
      </p:sp>
      <p:sp>
        <p:nvSpPr>
          <p:cNvPr id="5" name="直角上箭头 4"/>
          <p:cNvSpPr/>
          <p:nvPr/>
        </p:nvSpPr>
        <p:spPr>
          <a:xfrm rot="16200000">
            <a:off x="4137660" y="1525905"/>
            <a:ext cx="593090" cy="72199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直角上箭头 5"/>
          <p:cNvSpPr/>
          <p:nvPr/>
        </p:nvSpPr>
        <p:spPr>
          <a:xfrm rot="16200000">
            <a:off x="6173470" y="2635885"/>
            <a:ext cx="593090" cy="72199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左箭头 7"/>
          <p:cNvSpPr/>
          <p:nvPr/>
        </p:nvSpPr>
        <p:spPr>
          <a:xfrm rot="19860000">
            <a:off x="6890385" y="2192655"/>
            <a:ext cx="3700780" cy="323215"/>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endParaRPr lang="zh-CN" altLang="en-US"/>
          </a:p>
        </p:txBody>
      </p:sp>
      <p:sp>
        <p:nvSpPr>
          <p:cNvPr id="9" name="文本框 8"/>
          <p:cNvSpPr txBox="1"/>
          <p:nvPr/>
        </p:nvSpPr>
        <p:spPr>
          <a:xfrm>
            <a:off x="8304530" y="855345"/>
            <a:ext cx="3736340" cy="460375"/>
          </a:xfrm>
          <a:prstGeom prst="rect">
            <a:avLst/>
          </a:prstGeom>
          <a:noFill/>
        </p:spPr>
        <p:txBody>
          <a:bodyPr wrap="square" rtlCol="0">
            <a:spAutoFit/>
          </a:bodyPr>
          <a:p>
            <a:r>
              <a:rPr lang="en-US" altLang="zh-CN" sz="2400"/>
              <a:t>s[14] = t[14] + t[12] + t[8]</a:t>
            </a:r>
            <a:endParaRPr lang="en-US" altLang="zh-CN" sz="2400"/>
          </a:p>
        </p:txBody>
      </p:sp>
      <p:sp>
        <p:nvSpPr>
          <p:cNvPr id="10" name="左箭头 9"/>
          <p:cNvSpPr/>
          <p:nvPr/>
        </p:nvSpPr>
        <p:spPr>
          <a:xfrm rot="20580000">
            <a:off x="3522345" y="3471545"/>
            <a:ext cx="7085330" cy="323215"/>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endParaRPr lang="zh-CN" altLang="en-US"/>
          </a:p>
        </p:txBody>
      </p:sp>
      <p:sp>
        <p:nvSpPr>
          <p:cNvPr id="11" name="直角上箭头 10"/>
          <p:cNvSpPr/>
          <p:nvPr/>
        </p:nvSpPr>
        <p:spPr>
          <a:xfrm rot="16200000">
            <a:off x="3049270" y="3725545"/>
            <a:ext cx="593090" cy="50673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直角上箭头 11"/>
          <p:cNvSpPr/>
          <p:nvPr/>
        </p:nvSpPr>
        <p:spPr>
          <a:xfrm rot="16200000">
            <a:off x="2079625" y="2743835"/>
            <a:ext cx="593090" cy="50673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9209405" y="1982470"/>
            <a:ext cx="2982595" cy="460375"/>
          </a:xfrm>
          <a:prstGeom prst="rect">
            <a:avLst/>
          </a:prstGeom>
          <a:noFill/>
        </p:spPr>
        <p:txBody>
          <a:bodyPr wrap="none" rtlCol="0">
            <a:spAutoFit/>
          </a:bodyPr>
          <a:p>
            <a:r>
              <a:rPr lang="en-US" altLang="zh-CN" sz="2400"/>
              <a:t>s[7] = t[7] + t[6] + t[4]</a:t>
            </a:r>
            <a:endParaRPr lang="en-US" altLang="zh-CN" sz="2400"/>
          </a:p>
        </p:txBody>
      </p:sp>
      <p:sp>
        <p:nvSpPr>
          <p:cNvPr id="14" name="左箭头 13"/>
          <p:cNvSpPr/>
          <p:nvPr/>
        </p:nvSpPr>
        <p:spPr>
          <a:xfrm rot="20580000">
            <a:off x="8550275" y="4184650"/>
            <a:ext cx="1706880" cy="323215"/>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endParaRPr lang="zh-CN" altLang="en-US"/>
          </a:p>
        </p:txBody>
      </p:sp>
      <p:sp>
        <p:nvSpPr>
          <p:cNvPr id="16" name="直角上箭头 15"/>
          <p:cNvSpPr/>
          <p:nvPr/>
        </p:nvSpPr>
        <p:spPr>
          <a:xfrm rot="16200000">
            <a:off x="6334760" y="2129790"/>
            <a:ext cx="3762375" cy="50673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文本框 16"/>
          <p:cNvSpPr txBox="1"/>
          <p:nvPr/>
        </p:nvSpPr>
        <p:spPr>
          <a:xfrm>
            <a:off x="9340215" y="3402965"/>
            <a:ext cx="2721610" cy="460375"/>
          </a:xfrm>
          <a:prstGeom prst="rect">
            <a:avLst/>
          </a:prstGeom>
          <a:noFill/>
        </p:spPr>
        <p:txBody>
          <a:bodyPr wrap="none" rtlCol="0">
            <a:spAutoFit/>
          </a:bodyPr>
          <a:p>
            <a:r>
              <a:rPr lang="en-US" altLang="zh-CN" sz="2400"/>
              <a:t>s[17] = t[17] + t[16]</a:t>
            </a:r>
            <a:endParaRPr lang="en-US" altLang="zh-CN" sz="2400"/>
          </a:p>
        </p:txBody>
      </p:sp>
      <p:sp>
        <p:nvSpPr>
          <p:cNvPr id="26" name="文本框 25"/>
          <p:cNvSpPr txBox="1"/>
          <p:nvPr/>
        </p:nvSpPr>
        <p:spPr>
          <a:xfrm>
            <a:off x="8505190" y="210185"/>
            <a:ext cx="3535680" cy="460375"/>
          </a:xfrm>
          <a:prstGeom prst="rect">
            <a:avLst/>
          </a:prstGeom>
          <a:noFill/>
        </p:spPr>
        <p:txBody>
          <a:bodyPr wrap="none" rtlCol="0">
            <a:spAutoFit/>
          </a:bodyPr>
          <a:p>
            <a:r>
              <a:rPr lang="zh-CN" altLang="en-US" sz="2400" b="1">
                <a:gradFill>
                  <a:gsLst>
                    <a:gs pos="0">
                      <a:srgbClr val="7B32B2"/>
                    </a:gs>
                    <a:gs pos="100000">
                      <a:srgbClr val="401A5D"/>
                    </a:gs>
                  </a:gsLst>
                  <a:lin scaled="0"/>
                </a:gradFill>
              </a:rPr>
              <a:t>用树状数组求前缀和数组</a:t>
            </a:r>
            <a:endParaRPr lang="zh-CN" altLang="en-US" sz="2400" b="1">
              <a:gradFill>
                <a:gsLst>
                  <a:gs pos="0">
                    <a:srgbClr val="7B32B2"/>
                  </a:gs>
                  <a:gs pos="100000">
                    <a:srgbClr val="401A5D"/>
                  </a:gs>
                </a:gsLst>
                <a:lin scaled="0"/>
              </a:gra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xit" presetSubtype="4" fill="hold" grpId="2" nodeType="clickEffect">
                                  <p:stCondLst>
                                    <p:cond delay="0"/>
                                  </p:stCondLst>
                                  <p:childTnLst>
                                    <p:animEffect transition="out" filter="wipe(down)">
                                      <p:cBhvr>
                                        <p:cTn id="20" dur="500"/>
                                        <p:tgtEl>
                                          <p:spTgt spid="8"/>
                                        </p:tgtEl>
                                      </p:cBhvr>
                                    </p:animEffect>
                                    <p:set>
                                      <p:cBhvr>
                                        <p:cTn id="21" dur="1" fill="hold">
                                          <p:stCondLst>
                                            <p:cond delay="499"/>
                                          </p:stCondLst>
                                        </p:cTn>
                                        <p:tgtEl>
                                          <p:spTgt spid="8"/>
                                        </p:tgtEl>
                                        <p:attrNameLst>
                                          <p:attrName>style.visibility</p:attrName>
                                        </p:attrNameLst>
                                      </p:cBhvr>
                                      <p:to>
                                        <p:strVal val="hidden"/>
                                      </p:to>
                                    </p:set>
                                  </p:childTnLst>
                                </p:cTn>
                              </p:par>
                              <p:par>
                                <p:cTn id="22" presetID="22" presetClass="exit" presetSubtype="4" fill="hold" grpId="2" nodeType="withEffect">
                                  <p:stCondLst>
                                    <p:cond delay="0"/>
                                  </p:stCondLst>
                                  <p:childTnLst>
                                    <p:animEffect transition="out" filter="wipe(down)">
                                      <p:cBhvr>
                                        <p:cTn id="23" dur="500"/>
                                        <p:tgtEl>
                                          <p:spTgt spid="9"/>
                                        </p:tgtEl>
                                      </p:cBhvr>
                                    </p:animEffect>
                                    <p:set>
                                      <p:cBhvr>
                                        <p:cTn id="24" dur="1" fill="hold">
                                          <p:stCondLst>
                                            <p:cond delay="499"/>
                                          </p:stCondLst>
                                        </p:cTn>
                                        <p:tgtEl>
                                          <p:spTgt spid="9"/>
                                        </p:tgtEl>
                                        <p:attrNameLst>
                                          <p:attrName>style.visibility</p:attrName>
                                        </p:attrNameLst>
                                      </p:cBhvr>
                                      <p:to>
                                        <p:strVal val="hidden"/>
                                      </p:to>
                                    </p:set>
                                  </p:childTnLst>
                                </p:cTn>
                              </p:par>
                              <p:par>
                                <p:cTn id="25" presetID="22" presetClass="exit" presetSubtype="4" fill="hold" grpId="2" nodeType="withEffect">
                                  <p:stCondLst>
                                    <p:cond delay="0"/>
                                  </p:stCondLst>
                                  <p:childTnLst>
                                    <p:animEffect transition="out" filter="wipe(down)">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par>
                                <p:cTn id="28" presetID="22" presetClass="exit" presetSubtype="4" fill="hold" grpId="2" nodeType="withEffect">
                                  <p:stCondLst>
                                    <p:cond delay="0"/>
                                  </p:stCondLst>
                                  <p:childTnLst>
                                    <p:animEffect transition="out" filter="wipe(down)">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500"/>
                                        <p:tgtEl>
                                          <p:spTgt spid="1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xit" presetSubtype="4" fill="hold" grpId="2" nodeType="clickEffect">
                                  <p:stCondLst>
                                    <p:cond delay="0"/>
                                  </p:stCondLst>
                                  <p:childTnLst>
                                    <p:animEffect transition="out" filter="wipe(down)">
                                      <p:cBhvr>
                                        <p:cTn id="48" dur="500"/>
                                        <p:tgtEl>
                                          <p:spTgt spid="13"/>
                                        </p:tgtEl>
                                      </p:cBhvr>
                                    </p:animEffect>
                                    <p:set>
                                      <p:cBhvr>
                                        <p:cTn id="49" dur="1" fill="hold">
                                          <p:stCondLst>
                                            <p:cond delay="499"/>
                                          </p:stCondLst>
                                        </p:cTn>
                                        <p:tgtEl>
                                          <p:spTgt spid="13"/>
                                        </p:tgtEl>
                                        <p:attrNameLst>
                                          <p:attrName>style.visibility</p:attrName>
                                        </p:attrNameLst>
                                      </p:cBhvr>
                                      <p:to>
                                        <p:strVal val="hidden"/>
                                      </p:to>
                                    </p:set>
                                  </p:childTnLst>
                                </p:cTn>
                              </p:par>
                              <p:par>
                                <p:cTn id="50" presetID="22" presetClass="exit" presetSubtype="4" fill="hold" grpId="2" nodeType="withEffect">
                                  <p:stCondLst>
                                    <p:cond delay="0"/>
                                  </p:stCondLst>
                                  <p:childTnLst>
                                    <p:animEffect transition="out" filter="wipe(down)">
                                      <p:cBhvr>
                                        <p:cTn id="51" dur="500"/>
                                        <p:tgtEl>
                                          <p:spTgt spid="10"/>
                                        </p:tgtEl>
                                      </p:cBhvr>
                                    </p:animEffect>
                                    <p:set>
                                      <p:cBhvr>
                                        <p:cTn id="52" dur="1" fill="hold">
                                          <p:stCondLst>
                                            <p:cond delay="499"/>
                                          </p:stCondLst>
                                        </p:cTn>
                                        <p:tgtEl>
                                          <p:spTgt spid="10"/>
                                        </p:tgtEl>
                                        <p:attrNameLst>
                                          <p:attrName>style.visibility</p:attrName>
                                        </p:attrNameLst>
                                      </p:cBhvr>
                                      <p:to>
                                        <p:strVal val="hidden"/>
                                      </p:to>
                                    </p:set>
                                  </p:childTnLst>
                                </p:cTn>
                              </p:par>
                              <p:par>
                                <p:cTn id="53" presetID="22" presetClass="exit" presetSubtype="4" fill="hold" grpId="2" nodeType="withEffect">
                                  <p:stCondLst>
                                    <p:cond delay="0"/>
                                  </p:stCondLst>
                                  <p:childTnLst>
                                    <p:animEffect transition="out" filter="wipe(down)">
                                      <p:cBhvr>
                                        <p:cTn id="54" dur="500"/>
                                        <p:tgtEl>
                                          <p:spTgt spid="11"/>
                                        </p:tgtEl>
                                      </p:cBhvr>
                                    </p:animEffect>
                                    <p:set>
                                      <p:cBhvr>
                                        <p:cTn id="55" dur="1" fill="hold">
                                          <p:stCondLst>
                                            <p:cond delay="499"/>
                                          </p:stCondLst>
                                        </p:cTn>
                                        <p:tgtEl>
                                          <p:spTgt spid="11"/>
                                        </p:tgtEl>
                                        <p:attrNameLst>
                                          <p:attrName>style.visibility</p:attrName>
                                        </p:attrNameLst>
                                      </p:cBhvr>
                                      <p:to>
                                        <p:strVal val="hidden"/>
                                      </p:to>
                                    </p:set>
                                  </p:childTnLst>
                                </p:cTn>
                              </p:par>
                              <p:par>
                                <p:cTn id="56" presetID="22" presetClass="exit" presetSubtype="4" fill="hold" grpId="2" nodeType="withEffect">
                                  <p:stCondLst>
                                    <p:cond delay="0"/>
                                  </p:stCondLst>
                                  <p:childTnLst>
                                    <p:animEffect transition="out" filter="wipe(down)">
                                      <p:cBhvr>
                                        <p:cTn id="57" dur="500"/>
                                        <p:tgtEl>
                                          <p:spTgt spid="12"/>
                                        </p:tgtEl>
                                      </p:cBhvr>
                                    </p:animEffect>
                                    <p:set>
                                      <p:cBhvr>
                                        <p:cTn id="58" dur="1" fill="hold">
                                          <p:stCondLst>
                                            <p:cond delay="499"/>
                                          </p:stCondLst>
                                        </p:cTn>
                                        <p:tgtEl>
                                          <p:spTgt spid="12"/>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fade">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xit" presetSubtype="4" fill="hold" grpId="2" nodeType="clickEffect">
                                  <p:stCondLst>
                                    <p:cond delay="0"/>
                                  </p:stCondLst>
                                  <p:childTnLst>
                                    <p:animEffect transition="out" filter="wipe(down)">
                                      <p:cBhvr>
                                        <p:cTn id="73" dur="500"/>
                                        <p:tgtEl>
                                          <p:spTgt spid="14"/>
                                        </p:tgtEl>
                                      </p:cBhvr>
                                    </p:animEffect>
                                    <p:set>
                                      <p:cBhvr>
                                        <p:cTn id="74" dur="1" fill="hold">
                                          <p:stCondLst>
                                            <p:cond delay="499"/>
                                          </p:stCondLst>
                                        </p:cTn>
                                        <p:tgtEl>
                                          <p:spTgt spid="14"/>
                                        </p:tgtEl>
                                        <p:attrNameLst>
                                          <p:attrName>style.visibility</p:attrName>
                                        </p:attrNameLst>
                                      </p:cBhvr>
                                      <p:to>
                                        <p:strVal val="hidden"/>
                                      </p:to>
                                    </p:set>
                                  </p:childTnLst>
                                </p:cTn>
                              </p:par>
                              <p:par>
                                <p:cTn id="75" presetID="22" presetClass="exit" presetSubtype="4" fill="hold" grpId="2" nodeType="withEffect">
                                  <p:stCondLst>
                                    <p:cond delay="0"/>
                                  </p:stCondLst>
                                  <p:childTnLst>
                                    <p:animEffect transition="out" filter="wipe(down)">
                                      <p:cBhvr>
                                        <p:cTn id="76" dur="500"/>
                                        <p:tgtEl>
                                          <p:spTgt spid="17"/>
                                        </p:tgtEl>
                                      </p:cBhvr>
                                    </p:animEffect>
                                    <p:set>
                                      <p:cBhvr>
                                        <p:cTn id="77" dur="1" fill="hold">
                                          <p:stCondLst>
                                            <p:cond delay="499"/>
                                          </p:stCondLst>
                                        </p:cTn>
                                        <p:tgtEl>
                                          <p:spTgt spid="17"/>
                                        </p:tgtEl>
                                        <p:attrNameLst>
                                          <p:attrName>style.visibility</p:attrName>
                                        </p:attrNameLst>
                                      </p:cBhvr>
                                      <p:to>
                                        <p:strVal val="hidden"/>
                                      </p:to>
                                    </p:set>
                                  </p:childTnLst>
                                </p:cTn>
                              </p:par>
                              <p:par>
                                <p:cTn id="78" presetID="22" presetClass="exit" presetSubtype="4" fill="hold" grpId="2" nodeType="withEffect">
                                  <p:stCondLst>
                                    <p:cond delay="0"/>
                                  </p:stCondLst>
                                  <p:childTnLst>
                                    <p:animEffect transition="out" filter="wipe(down)">
                                      <p:cBhvr>
                                        <p:cTn id="79" dur="500"/>
                                        <p:tgtEl>
                                          <p:spTgt spid="16"/>
                                        </p:tgtEl>
                                      </p:cBhvr>
                                    </p:animEffect>
                                    <p:set>
                                      <p:cBhvr>
                                        <p:cTn id="80"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6" grpId="0" animBg="1"/>
      <p:bldP spid="5" grpId="0" animBg="1"/>
      <p:bldP spid="8" grpId="1" animBg="1"/>
      <p:bldP spid="9" grpId="1"/>
      <p:bldP spid="6" grpId="1" animBg="1"/>
      <p:bldP spid="5" grpId="1" animBg="1"/>
      <p:bldP spid="8" grpId="2" animBg="1"/>
      <p:bldP spid="9" grpId="2"/>
      <p:bldP spid="6" grpId="2" animBg="1"/>
      <p:bldP spid="5" grpId="2" animBg="1"/>
      <p:bldP spid="13" grpId="0"/>
      <p:bldP spid="10" grpId="0" animBg="1"/>
      <p:bldP spid="11" grpId="0" animBg="1"/>
      <p:bldP spid="12" grpId="0" animBg="1"/>
      <p:bldP spid="13" grpId="1"/>
      <p:bldP spid="10" grpId="1" animBg="1"/>
      <p:bldP spid="11" grpId="1" animBg="1"/>
      <p:bldP spid="12" grpId="1" animBg="1"/>
      <p:bldP spid="13" grpId="2"/>
      <p:bldP spid="10" grpId="2" animBg="1"/>
      <p:bldP spid="11" grpId="2" animBg="1"/>
      <p:bldP spid="12" grpId="2" animBg="1"/>
      <p:bldP spid="14" grpId="0" animBg="1"/>
      <p:bldP spid="17" grpId="0"/>
      <p:bldP spid="16" grpId="0" animBg="1"/>
      <p:bldP spid="14" grpId="1" animBg="1"/>
      <p:bldP spid="17" grpId="1"/>
      <p:bldP spid="16" grpId="1" animBg="1"/>
      <p:bldP spid="14" grpId="2" animBg="1"/>
      <p:bldP spid="17" grpId="2"/>
      <p:bldP spid="16" grpId="2"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099435" y="464185"/>
            <a:ext cx="6963410" cy="645160"/>
          </a:xfrm>
          <a:prstGeom prst="rect">
            <a:avLst/>
          </a:prstGeom>
          <a:noFill/>
        </p:spPr>
        <p:txBody>
          <a:bodyPr wrap="square" rtlCol="0">
            <a:spAutoFit/>
          </a:bodyPr>
          <a:p>
            <a:r>
              <a:rPr lang="en-US" altLang="zh-CN" sz="3600" b="1"/>
              <a:t>s[14] = t[14] + t[12] + t[8]</a:t>
            </a:r>
            <a:endParaRPr lang="en-US" altLang="zh-CN" sz="3600" b="1"/>
          </a:p>
        </p:txBody>
      </p:sp>
      <p:sp>
        <p:nvSpPr>
          <p:cNvPr id="5" name="文本框 4"/>
          <p:cNvSpPr txBox="1"/>
          <p:nvPr/>
        </p:nvSpPr>
        <p:spPr>
          <a:xfrm>
            <a:off x="2867660" y="1109345"/>
            <a:ext cx="8159115" cy="2306955"/>
          </a:xfrm>
          <a:prstGeom prst="rect">
            <a:avLst/>
          </a:prstGeom>
          <a:noFill/>
        </p:spPr>
        <p:txBody>
          <a:bodyPr wrap="square" rtlCol="0">
            <a:spAutoFit/>
          </a:bodyPr>
          <a:p>
            <a:r>
              <a:rPr lang="en-US" altLang="zh-CN" sz="3600" b="1"/>
              <a:t>14 = 1110 </a:t>
            </a:r>
            <a:r>
              <a:rPr lang="zh-CN" altLang="en-US" sz="3600" b="1"/>
              <a:t>把最右边的</a:t>
            </a:r>
            <a:r>
              <a:rPr lang="en-US" altLang="zh-CN" sz="3600" b="1"/>
              <a:t>1</a:t>
            </a:r>
            <a:r>
              <a:rPr lang="zh-CN" altLang="en-US" sz="3600" b="1"/>
              <a:t>换成</a:t>
            </a:r>
            <a:r>
              <a:rPr lang="en-US" altLang="zh-CN" sz="3600" b="1"/>
              <a:t>0</a:t>
            </a:r>
            <a:endParaRPr lang="en-US" altLang="zh-CN" sz="3600" b="1"/>
          </a:p>
          <a:p>
            <a:r>
              <a:rPr lang="en-US" altLang="zh-CN" sz="3600" b="1"/>
              <a:t>12 = 1100 </a:t>
            </a:r>
            <a:r>
              <a:rPr lang="zh-CN" altLang="en-US" sz="3600" b="1"/>
              <a:t>把最右边的</a:t>
            </a:r>
            <a:r>
              <a:rPr lang="en-US" altLang="zh-CN" sz="3600" b="1"/>
              <a:t>1</a:t>
            </a:r>
            <a:r>
              <a:rPr lang="zh-CN" altLang="en-US" sz="3600" b="1"/>
              <a:t>换成</a:t>
            </a:r>
            <a:r>
              <a:rPr lang="en-US" altLang="zh-CN" sz="3600" b="1"/>
              <a:t>0</a:t>
            </a:r>
            <a:endParaRPr lang="en-US" altLang="zh-CN" sz="3600" b="1"/>
          </a:p>
          <a:p>
            <a:r>
              <a:rPr lang="en-US" altLang="zh-CN" sz="3600" b="1"/>
              <a:t>8 = 1000 </a:t>
            </a:r>
            <a:r>
              <a:rPr lang="zh-CN" altLang="en-US" sz="3600" b="1"/>
              <a:t>把最右边的</a:t>
            </a:r>
            <a:r>
              <a:rPr lang="en-US" altLang="zh-CN" sz="3600" b="1"/>
              <a:t>1</a:t>
            </a:r>
            <a:r>
              <a:rPr lang="zh-CN" altLang="en-US" sz="3600" b="1"/>
              <a:t>换成</a:t>
            </a:r>
            <a:r>
              <a:rPr lang="en-US" altLang="zh-CN" sz="3600" b="1"/>
              <a:t>0</a:t>
            </a:r>
            <a:endParaRPr lang="en-US" altLang="zh-CN" sz="3600" b="1"/>
          </a:p>
          <a:p>
            <a:r>
              <a:rPr lang="en-US" altLang="zh-CN" sz="3600" b="1"/>
              <a:t>0 = 0000 </a:t>
            </a:r>
            <a:r>
              <a:rPr lang="zh-CN" altLang="en-US" sz="3600" b="1"/>
              <a:t>结束</a:t>
            </a:r>
            <a:endParaRPr lang="zh-CN" altLang="en-US" sz="3600" b="1"/>
          </a:p>
        </p:txBody>
      </p:sp>
      <p:sp>
        <p:nvSpPr>
          <p:cNvPr id="7" name="文本框 6"/>
          <p:cNvSpPr txBox="1"/>
          <p:nvPr/>
        </p:nvSpPr>
        <p:spPr>
          <a:xfrm>
            <a:off x="3988435" y="3416300"/>
            <a:ext cx="6963410" cy="645160"/>
          </a:xfrm>
          <a:prstGeom prst="rect">
            <a:avLst/>
          </a:prstGeom>
          <a:noFill/>
        </p:spPr>
        <p:txBody>
          <a:bodyPr wrap="square" rtlCol="0">
            <a:spAutoFit/>
          </a:bodyPr>
          <a:p>
            <a:r>
              <a:rPr lang="en-US" altLang="zh-CN" sz="3600" b="1"/>
              <a:t>s[10] = t[10] + t[8]</a:t>
            </a:r>
            <a:endParaRPr lang="en-US" altLang="zh-CN" sz="3600" b="1"/>
          </a:p>
        </p:txBody>
      </p:sp>
      <p:sp>
        <p:nvSpPr>
          <p:cNvPr id="8" name="文本框 7"/>
          <p:cNvSpPr txBox="1"/>
          <p:nvPr/>
        </p:nvSpPr>
        <p:spPr>
          <a:xfrm>
            <a:off x="2867660" y="4189730"/>
            <a:ext cx="8159115" cy="1753235"/>
          </a:xfrm>
          <a:prstGeom prst="rect">
            <a:avLst/>
          </a:prstGeom>
          <a:noFill/>
        </p:spPr>
        <p:txBody>
          <a:bodyPr wrap="square" rtlCol="0">
            <a:spAutoFit/>
          </a:bodyPr>
          <a:p>
            <a:r>
              <a:rPr lang="en-US" altLang="zh-CN" sz="3600" b="1"/>
              <a:t>10 = 1010 </a:t>
            </a:r>
            <a:r>
              <a:rPr lang="zh-CN" altLang="en-US" sz="3600" b="1"/>
              <a:t>把最右边的</a:t>
            </a:r>
            <a:r>
              <a:rPr lang="en-US" altLang="zh-CN" sz="3600" b="1"/>
              <a:t>1</a:t>
            </a:r>
            <a:r>
              <a:rPr lang="zh-CN" altLang="en-US" sz="3600" b="1"/>
              <a:t>换成</a:t>
            </a:r>
            <a:r>
              <a:rPr lang="en-US" altLang="zh-CN" sz="3600" b="1"/>
              <a:t>0</a:t>
            </a:r>
            <a:endParaRPr lang="en-US" altLang="zh-CN" sz="3600" b="1"/>
          </a:p>
          <a:p>
            <a:r>
              <a:rPr lang="en-US" altLang="zh-CN" sz="3600" b="1"/>
              <a:t>8 = 1000 </a:t>
            </a:r>
            <a:r>
              <a:rPr lang="zh-CN" altLang="en-US" sz="3600" b="1"/>
              <a:t>把最右边的</a:t>
            </a:r>
            <a:r>
              <a:rPr lang="en-US" altLang="zh-CN" sz="3600" b="1"/>
              <a:t>1</a:t>
            </a:r>
            <a:r>
              <a:rPr lang="zh-CN" altLang="en-US" sz="3600" b="1"/>
              <a:t>换成</a:t>
            </a:r>
            <a:r>
              <a:rPr lang="en-US" altLang="zh-CN" sz="3600" b="1"/>
              <a:t>0</a:t>
            </a:r>
            <a:endParaRPr lang="en-US" altLang="zh-CN" sz="3600" b="1"/>
          </a:p>
          <a:p>
            <a:r>
              <a:rPr lang="en-US" altLang="zh-CN" sz="3600" b="1"/>
              <a:t>0 = 0000 </a:t>
            </a:r>
            <a:r>
              <a:rPr lang="zh-CN" altLang="en-US" sz="3600" b="1"/>
              <a:t>结束</a:t>
            </a:r>
            <a:endParaRPr lang="zh-CN" altLang="en-US" sz="36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P spid="7" grpId="1"/>
      <p:bldP spid="8" grpId="0"/>
      <p:bldP spid="8" grpId="1"/>
      <p:bldP spid="5" grpId="0"/>
      <p:bldP spid="5"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对于修改操作？</a:t>
            </a:r>
            <a:endParaRPr lang="zh-CN" altLang="en-US"/>
          </a:p>
        </p:txBody>
      </p:sp>
      <p:sp>
        <p:nvSpPr>
          <p:cNvPr id="3" name="内容占位符 2"/>
          <p:cNvSpPr>
            <a:spLocks noGrp="1"/>
          </p:cNvSpPr>
          <p:nvPr>
            <p:ph idx="1"/>
          </p:nvPr>
        </p:nvSpPr>
        <p:spPr/>
        <p:txBody>
          <a:bodyPr/>
          <a:p>
            <a:r>
              <a:rPr lang="zh-CN" sz="2400">
                <a:sym typeface="+mn-ea"/>
              </a:rPr>
              <a:t>很明显我们之前也讨论过：</a:t>
            </a:r>
            <a:endParaRPr lang="zh-CN" sz="2400">
              <a:sym typeface="+mn-ea"/>
            </a:endParaRPr>
          </a:p>
          <a:p>
            <a:r>
              <a:rPr lang="zh-CN" altLang="en-US" sz="2400">
                <a:sym typeface="+mn-ea"/>
              </a:rPr>
              <a:t>修改操作的复杂度为</a:t>
            </a:r>
            <a:r>
              <a:rPr lang="en-US" altLang="zh-CN" sz="2400">
                <a:sym typeface="+mn-ea"/>
              </a:rPr>
              <a:t>O(logn)</a:t>
            </a:r>
            <a:r>
              <a:rPr lang="zh-CN" sz="2400">
                <a:sym typeface="+mn-ea"/>
              </a:rPr>
              <a:t>。</a:t>
            </a:r>
            <a:r>
              <a:rPr lang="zh-CN" altLang="en-US" sz="2400">
                <a:sym typeface="+mn-ea"/>
              </a:rPr>
              <a:t>对于每一个修改操作，</a:t>
            </a:r>
            <a:r>
              <a:rPr lang="zh-CN" altLang="en-US" sz="2400">
                <a:solidFill>
                  <a:srgbClr val="FF0000"/>
                </a:solidFill>
                <a:sym typeface="+mn-ea"/>
              </a:rPr>
              <a:t>我需要修改的对应区间长度逐渐大幅度递增，每次上升的区间长度不小于上次的两倍。要处理的区间个数其实就是</a:t>
            </a:r>
            <a:r>
              <a:rPr lang="en-US" altLang="zh-CN" sz="2400">
                <a:solidFill>
                  <a:srgbClr val="FF0000"/>
                </a:solidFill>
                <a:sym typeface="+mn-ea"/>
              </a:rPr>
              <a:t>logn</a:t>
            </a:r>
            <a:r>
              <a:rPr lang="en-US" altLang="zh-CN" sz="2400">
                <a:sym typeface="+mn-ea"/>
              </a:rPr>
              <a:t>.</a:t>
            </a:r>
            <a:endParaRPr lang="en-US" altLang="zh-CN" sz="2400">
              <a:sym typeface="+mn-ea"/>
            </a:endParaRPr>
          </a:p>
          <a:p>
            <a:r>
              <a:rPr lang="zh-CN" altLang="en-US" sz="2400">
                <a:sym typeface="+mn-ea"/>
              </a:rPr>
              <a:t>例如？</a:t>
            </a:r>
            <a:endParaRPr lang="zh-CN" altLang="en-US" sz="2400"/>
          </a:p>
          <a:p>
            <a:endParaRPr lang="zh-CN"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775081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824674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874268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75894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725487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477520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527113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576707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626300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378333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矩形 13"/>
          <p:cNvSpPr/>
          <p:nvPr/>
        </p:nvSpPr>
        <p:spPr>
          <a:xfrm>
            <a:off x="427926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31178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矩形 15"/>
          <p:cNvSpPr/>
          <p:nvPr/>
        </p:nvSpPr>
        <p:spPr>
          <a:xfrm>
            <a:off x="80772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矩形 16"/>
          <p:cNvSpPr/>
          <p:nvPr/>
        </p:nvSpPr>
        <p:spPr>
          <a:xfrm>
            <a:off x="130365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矩形 17"/>
          <p:cNvSpPr/>
          <p:nvPr/>
        </p:nvSpPr>
        <p:spPr>
          <a:xfrm>
            <a:off x="179959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229552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2791460"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矩形 23"/>
          <p:cNvSpPr/>
          <p:nvPr/>
        </p:nvSpPr>
        <p:spPr>
          <a:xfrm>
            <a:off x="3287395" y="582231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5" name="直接箭头连接符 24"/>
          <p:cNvCxnSpPr>
            <a:stCxn id="15" idx="0"/>
          </p:cNvCxnSpPr>
          <p:nvPr/>
        </p:nvCxnSpPr>
        <p:spPr>
          <a:xfrm flipH="1" flipV="1">
            <a:off x="55118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p:nvPr/>
        </p:nvCxnSpPr>
        <p:spPr>
          <a:xfrm flipH="1" flipV="1">
            <a:off x="254889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flipV="1">
            <a:off x="1562735"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flipH="1" flipV="1">
            <a:off x="3535045"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p:nvPr/>
        </p:nvCxnSpPr>
        <p:spPr>
          <a:xfrm flipH="1" flipV="1">
            <a:off x="452120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flipH="1" flipV="1">
            <a:off x="549910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flipH="1" flipV="1">
            <a:off x="651891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flipH="1" flipV="1">
            <a:off x="7463155"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flipH="1" flipV="1">
            <a:off x="8449310" y="521716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a:off x="276860" y="444182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5" name="矩形 34"/>
          <p:cNvSpPr/>
          <p:nvPr/>
        </p:nvSpPr>
        <p:spPr>
          <a:xfrm>
            <a:off x="1301750"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6" name="矩形 35"/>
          <p:cNvSpPr/>
          <p:nvPr/>
        </p:nvSpPr>
        <p:spPr>
          <a:xfrm>
            <a:off x="2294255"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7" name="矩形 36"/>
          <p:cNvSpPr/>
          <p:nvPr/>
        </p:nvSpPr>
        <p:spPr>
          <a:xfrm>
            <a:off x="3276600"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8" name="矩形 37"/>
          <p:cNvSpPr/>
          <p:nvPr/>
        </p:nvSpPr>
        <p:spPr>
          <a:xfrm>
            <a:off x="4245610"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39" name="矩形 38"/>
          <p:cNvSpPr/>
          <p:nvPr/>
        </p:nvSpPr>
        <p:spPr>
          <a:xfrm>
            <a:off x="5267960"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0" name="矩形 39"/>
          <p:cNvSpPr/>
          <p:nvPr/>
        </p:nvSpPr>
        <p:spPr>
          <a:xfrm>
            <a:off x="6246495"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1" name="矩形 40"/>
          <p:cNvSpPr/>
          <p:nvPr/>
        </p:nvSpPr>
        <p:spPr>
          <a:xfrm>
            <a:off x="7225030"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42" name="矩形 41"/>
          <p:cNvSpPr/>
          <p:nvPr/>
        </p:nvSpPr>
        <p:spPr>
          <a:xfrm>
            <a:off x="8225155" y="444119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43" name="直接箭头连接符 42"/>
          <p:cNvCxnSpPr>
            <a:stCxn id="16" idx="0"/>
          </p:cNvCxnSpPr>
          <p:nvPr/>
        </p:nvCxnSpPr>
        <p:spPr>
          <a:xfrm flipV="1">
            <a:off x="1056005" y="423608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直接箭头连接符 43"/>
          <p:cNvCxnSpPr/>
          <p:nvPr/>
        </p:nvCxnSpPr>
        <p:spPr>
          <a:xfrm flipV="1">
            <a:off x="3038475" y="423608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flipV="1">
            <a:off x="5005070" y="423608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直接箭头连接符 45"/>
          <p:cNvCxnSpPr/>
          <p:nvPr/>
        </p:nvCxnSpPr>
        <p:spPr>
          <a:xfrm flipV="1">
            <a:off x="7005955" y="423608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flipV="1">
            <a:off x="8989695" y="423608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矩形 47"/>
          <p:cNvSpPr/>
          <p:nvPr/>
        </p:nvSpPr>
        <p:spPr>
          <a:xfrm>
            <a:off x="281940" y="347091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49" name="矩形 48"/>
          <p:cNvSpPr/>
          <p:nvPr/>
        </p:nvSpPr>
        <p:spPr>
          <a:xfrm>
            <a:off x="2295525" y="347091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50" name="矩形 49"/>
          <p:cNvSpPr/>
          <p:nvPr/>
        </p:nvSpPr>
        <p:spPr>
          <a:xfrm>
            <a:off x="4243705" y="347091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 name="矩形 65"/>
          <p:cNvSpPr/>
          <p:nvPr/>
        </p:nvSpPr>
        <p:spPr>
          <a:xfrm>
            <a:off x="6263005" y="346011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7" name="矩形 66"/>
          <p:cNvSpPr/>
          <p:nvPr/>
        </p:nvSpPr>
        <p:spPr>
          <a:xfrm>
            <a:off x="8214360" y="346011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cxnSp>
        <p:nvCxnSpPr>
          <p:cNvPr id="68" name="肘形连接符 67"/>
          <p:cNvCxnSpPr/>
          <p:nvPr/>
        </p:nvCxnSpPr>
        <p:spPr>
          <a:xfrm rot="16200000">
            <a:off x="2574290" y="422148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肘形连接符 68"/>
          <p:cNvCxnSpPr/>
          <p:nvPr/>
        </p:nvCxnSpPr>
        <p:spPr>
          <a:xfrm rot="16200000">
            <a:off x="588010" y="422148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肘形连接符 69"/>
          <p:cNvCxnSpPr/>
          <p:nvPr/>
        </p:nvCxnSpPr>
        <p:spPr>
          <a:xfrm rot="16200000">
            <a:off x="4555490" y="422148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肘形连接符 70"/>
          <p:cNvCxnSpPr/>
          <p:nvPr/>
        </p:nvCxnSpPr>
        <p:spPr>
          <a:xfrm rot="16200000">
            <a:off x="8474710" y="421068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肘形连接符 71"/>
          <p:cNvCxnSpPr/>
          <p:nvPr/>
        </p:nvCxnSpPr>
        <p:spPr>
          <a:xfrm rot="16200000">
            <a:off x="6553200" y="422148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直接箭头连接符 72"/>
          <p:cNvCxnSpPr>
            <a:stCxn id="18" idx="0"/>
          </p:cNvCxnSpPr>
          <p:nvPr/>
        </p:nvCxnSpPr>
        <p:spPr>
          <a:xfrm flipV="1">
            <a:off x="2047875" y="3136900"/>
            <a:ext cx="1905" cy="26854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p:nvPr/>
        </p:nvCxnSpPr>
        <p:spPr>
          <a:xfrm flipH="1" flipV="1">
            <a:off x="6005830" y="3158490"/>
            <a:ext cx="8255" cy="2769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5" name="矩形 74"/>
          <p:cNvSpPr/>
          <p:nvPr/>
        </p:nvSpPr>
        <p:spPr>
          <a:xfrm>
            <a:off x="281940" y="2349500"/>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76" name="矩形 75"/>
          <p:cNvSpPr/>
          <p:nvPr/>
        </p:nvSpPr>
        <p:spPr>
          <a:xfrm>
            <a:off x="4243705" y="2350135"/>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77" name="肘形连接符 76"/>
          <p:cNvCxnSpPr>
            <a:stCxn id="48" idx="0"/>
          </p:cNvCxnSpPr>
          <p:nvPr/>
        </p:nvCxnSpPr>
        <p:spPr>
          <a:xfrm rot="16200000">
            <a:off x="775335" y="3134360"/>
            <a:ext cx="355600" cy="317500"/>
          </a:xfrm>
          <a:prstGeom prst="bentConnector3">
            <a:avLst>
              <a:gd name="adj1" fmla="val 498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肘形连接符 77"/>
          <p:cNvCxnSpPr>
            <a:stCxn id="50" idx="0"/>
            <a:endCxn id="76" idx="2"/>
          </p:cNvCxnSpPr>
          <p:nvPr/>
        </p:nvCxnSpPr>
        <p:spPr>
          <a:xfrm rot="16200000">
            <a:off x="4831715" y="3061335"/>
            <a:ext cx="334010" cy="4851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肘形连接符 78"/>
          <p:cNvCxnSpPr>
            <a:stCxn id="35" idx="0"/>
          </p:cNvCxnSpPr>
          <p:nvPr/>
        </p:nvCxnSpPr>
        <p:spPr>
          <a:xfrm rot="16200000">
            <a:off x="1056005" y="366268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肘形连接符 79"/>
          <p:cNvCxnSpPr/>
          <p:nvPr/>
        </p:nvCxnSpPr>
        <p:spPr>
          <a:xfrm rot="16200000">
            <a:off x="4988560" y="3651885"/>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接箭头连接符 80"/>
          <p:cNvCxnSpPr>
            <a:stCxn id="13" idx="0"/>
          </p:cNvCxnSpPr>
          <p:nvPr/>
        </p:nvCxnSpPr>
        <p:spPr>
          <a:xfrm flipV="1">
            <a:off x="4031615" y="2053590"/>
            <a:ext cx="1905" cy="3768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9" name="矩形 98"/>
          <p:cNvSpPr/>
          <p:nvPr/>
        </p:nvSpPr>
        <p:spPr>
          <a:xfrm>
            <a:off x="281940" y="1310005"/>
            <a:ext cx="3945255" cy="711835"/>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cxnSp>
        <p:nvCxnSpPr>
          <p:cNvPr id="100" name="肘形连接符 99"/>
          <p:cNvCxnSpPr>
            <a:stCxn id="75" idx="0"/>
            <a:endCxn id="99" idx="2"/>
          </p:cNvCxnSpPr>
          <p:nvPr/>
        </p:nvCxnSpPr>
        <p:spPr>
          <a:xfrm rot="16200000">
            <a:off x="1603375" y="1697990"/>
            <a:ext cx="327660" cy="97536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肘形连接符 100"/>
          <p:cNvCxnSpPr>
            <a:stCxn id="49" idx="0"/>
          </p:cNvCxnSpPr>
          <p:nvPr/>
        </p:nvCxnSpPr>
        <p:spPr>
          <a:xfrm rot="16200000">
            <a:off x="2345055" y="2515870"/>
            <a:ext cx="1417320" cy="492125"/>
          </a:xfrm>
          <a:prstGeom prst="bentConnector3">
            <a:avLst>
              <a:gd name="adj1" fmla="val 4997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肘形连接符 101"/>
          <p:cNvCxnSpPr>
            <a:stCxn id="37" idx="0"/>
          </p:cNvCxnSpPr>
          <p:nvPr/>
        </p:nvCxnSpPr>
        <p:spPr>
          <a:xfrm rot="16200000">
            <a:off x="2455545" y="3143885"/>
            <a:ext cx="2376805" cy="21717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直接箭头连接符 102"/>
          <p:cNvCxnSpPr>
            <a:stCxn id="4" idx="0"/>
          </p:cNvCxnSpPr>
          <p:nvPr/>
        </p:nvCxnSpPr>
        <p:spPr>
          <a:xfrm flipV="1">
            <a:off x="7999095" y="1234440"/>
            <a:ext cx="12065" cy="4587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4" name="矩形 103"/>
          <p:cNvSpPr/>
          <p:nvPr/>
        </p:nvSpPr>
        <p:spPr>
          <a:xfrm>
            <a:off x="249555" y="468630"/>
            <a:ext cx="7933690" cy="7658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cxnSp>
        <p:nvCxnSpPr>
          <p:cNvPr id="105" name="直接箭头连接符 104"/>
          <p:cNvCxnSpPr>
            <a:stCxn id="99" idx="3"/>
          </p:cNvCxnSpPr>
          <p:nvPr/>
        </p:nvCxnSpPr>
        <p:spPr>
          <a:xfrm flipV="1">
            <a:off x="4227195" y="1256030"/>
            <a:ext cx="636270" cy="41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 name="直接箭头连接符 105"/>
          <p:cNvCxnSpPr>
            <a:stCxn id="76" idx="0"/>
          </p:cNvCxnSpPr>
          <p:nvPr/>
        </p:nvCxnSpPr>
        <p:spPr>
          <a:xfrm flipV="1">
            <a:off x="5241290" y="1277620"/>
            <a:ext cx="376555" cy="1072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直接箭头连接符 106"/>
          <p:cNvCxnSpPr>
            <a:stCxn id="66" idx="0"/>
          </p:cNvCxnSpPr>
          <p:nvPr/>
        </p:nvCxnSpPr>
        <p:spPr>
          <a:xfrm flipH="1" flipV="1">
            <a:off x="6771640" y="1256030"/>
            <a:ext cx="3810" cy="220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直接箭头连接符 107"/>
          <p:cNvCxnSpPr>
            <a:stCxn id="41" idx="0"/>
          </p:cNvCxnSpPr>
          <p:nvPr/>
        </p:nvCxnSpPr>
        <p:spPr>
          <a:xfrm flipH="1" flipV="1">
            <a:off x="7482840" y="1288415"/>
            <a:ext cx="1270" cy="3152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9" name="文本框 108"/>
          <p:cNvSpPr txBox="1"/>
          <p:nvPr/>
        </p:nvSpPr>
        <p:spPr>
          <a:xfrm>
            <a:off x="1303655" y="4645025"/>
            <a:ext cx="500380" cy="368300"/>
          </a:xfrm>
          <a:prstGeom prst="rect">
            <a:avLst/>
          </a:prstGeom>
          <a:noFill/>
        </p:spPr>
        <p:txBody>
          <a:bodyPr wrap="none" rtlCol="0">
            <a:spAutoFit/>
          </a:bodyPr>
          <a:p>
            <a:r>
              <a:rPr lang="en-US" altLang="zh-CN"/>
              <a:t>t[3]</a:t>
            </a:r>
            <a:endParaRPr lang="en-US" altLang="zh-CN"/>
          </a:p>
        </p:txBody>
      </p:sp>
      <p:sp>
        <p:nvSpPr>
          <p:cNvPr id="110" name="文本框 109"/>
          <p:cNvSpPr txBox="1"/>
          <p:nvPr/>
        </p:nvSpPr>
        <p:spPr>
          <a:xfrm>
            <a:off x="294005" y="4645025"/>
            <a:ext cx="500380" cy="368300"/>
          </a:xfrm>
          <a:prstGeom prst="rect">
            <a:avLst/>
          </a:prstGeom>
          <a:noFill/>
        </p:spPr>
        <p:txBody>
          <a:bodyPr wrap="none" rtlCol="0">
            <a:spAutoFit/>
          </a:bodyPr>
          <a:p>
            <a:r>
              <a:rPr lang="en-US" altLang="zh-CN"/>
              <a:t>t[1]</a:t>
            </a:r>
            <a:endParaRPr lang="en-US" altLang="zh-CN"/>
          </a:p>
        </p:txBody>
      </p:sp>
      <p:sp>
        <p:nvSpPr>
          <p:cNvPr id="111" name="文本框 110"/>
          <p:cNvSpPr txBox="1"/>
          <p:nvPr/>
        </p:nvSpPr>
        <p:spPr>
          <a:xfrm>
            <a:off x="2311400" y="4645025"/>
            <a:ext cx="500380" cy="368300"/>
          </a:xfrm>
          <a:prstGeom prst="rect">
            <a:avLst/>
          </a:prstGeom>
          <a:noFill/>
        </p:spPr>
        <p:txBody>
          <a:bodyPr wrap="none" rtlCol="0">
            <a:spAutoFit/>
          </a:bodyPr>
          <a:p>
            <a:r>
              <a:rPr lang="en-US" altLang="zh-CN"/>
              <a:t>t[5]</a:t>
            </a:r>
            <a:endParaRPr lang="en-US" altLang="zh-CN"/>
          </a:p>
        </p:txBody>
      </p:sp>
      <p:sp>
        <p:nvSpPr>
          <p:cNvPr id="112" name="文本框 111"/>
          <p:cNvSpPr txBox="1"/>
          <p:nvPr/>
        </p:nvSpPr>
        <p:spPr>
          <a:xfrm>
            <a:off x="4255770" y="4645025"/>
            <a:ext cx="500380" cy="368300"/>
          </a:xfrm>
          <a:prstGeom prst="rect">
            <a:avLst/>
          </a:prstGeom>
          <a:noFill/>
        </p:spPr>
        <p:txBody>
          <a:bodyPr wrap="none" rtlCol="0">
            <a:spAutoFit/>
          </a:bodyPr>
          <a:p>
            <a:r>
              <a:rPr lang="en-US" altLang="zh-CN"/>
              <a:t>t[9]</a:t>
            </a:r>
            <a:endParaRPr lang="en-US" altLang="zh-CN"/>
          </a:p>
        </p:txBody>
      </p:sp>
      <p:sp>
        <p:nvSpPr>
          <p:cNvPr id="113" name="文本框 112"/>
          <p:cNvSpPr txBox="1"/>
          <p:nvPr/>
        </p:nvSpPr>
        <p:spPr>
          <a:xfrm>
            <a:off x="3284855" y="4645660"/>
            <a:ext cx="500380" cy="368300"/>
          </a:xfrm>
          <a:prstGeom prst="rect">
            <a:avLst/>
          </a:prstGeom>
          <a:noFill/>
        </p:spPr>
        <p:txBody>
          <a:bodyPr wrap="none" rtlCol="0">
            <a:spAutoFit/>
          </a:bodyPr>
          <a:p>
            <a:r>
              <a:rPr lang="en-US" altLang="zh-CN"/>
              <a:t>t[7]</a:t>
            </a:r>
            <a:endParaRPr lang="en-US" altLang="zh-CN"/>
          </a:p>
        </p:txBody>
      </p:sp>
      <p:sp>
        <p:nvSpPr>
          <p:cNvPr id="114" name="文本框 113"/>
          <p:cNvSpPr txBox="1"/>
          <p:nvPr/>
        </p:nvSpPr>
        <p:spPr>
          <a:xfrm>
            <a:off x="5241290" y="4645660"/>
            <a:ext cx="610235" cy="368300"/>
          </a:xfrm>
          <a:prstGeom prst="rect">
            <a:avLst/>
          </a:prstGeom>
          <a:noFill/>
        </p:spPr>
        <p:txBody>
          <a:bodyPr wrap="none" rtlCol="0">
            <a:spAutoFit/>
          </a:bodyPr>
          <a:p>
            <a:r>
              <a:rPr lang="en-US" altLang="zh-CN"/>
              <a:t>t[11]</a:t>
            </a:r>
            <a:endParaRPr lang="en-US" altLang="zh-CN"/>
          </a:p>
        </p:txBody>
      </p:sp>
      <p:sp>
        <p:nvSpPr>
          <p:cNvPr id="115" name="文本框 114"/>
          <p:cNvSpPr txBox="1"/>
          <p:nvPr/>
        </p:nvSpPr>
        <p:spPr>
          <a:xfrm>
            <a:off x="6200140" y="4645025"/>
            <a:ext cx="627380" cy="368300"/>
          </a:xfrm>
          <a:prstGeom prst="rect">
            <a:avLst/>
          </a:prstGeom>
          <a:noFill/>
        </p:spPr>
        <p:txBody>
          <a:bodyPr wrap="none" rtlCol="0">
            <a:spAutoFit/>
          </a:bodyPr>
          <a:p>
            <a:r>
              <a:rPr lang="en-US" altLang="zh-CN"/>
              <a:t>t[13]</a:t>
            </a:r>
            <a:endParaRPr lang="en-US" altLang="zh-CN"/>
          </a:p>
        </p:txBody>
      </p:sp>
      <p:sp>
        <p:nvSpPr>
          <p:cNvPr id="116" name="文本框 115"/>
          <p:cNvSpPr txBox="1"/>
          <p:nvPr/>
        </p:nvSpPr>
        <p:spPr>
          <a:xfrm>
            <a:off x="7197725" y="4645660"/>
            <a:ext cx="627380" cy="368300"/>
          </a:xfrm>
          <a:prstGeom prst="rect">
            <a:avLst/>
          </a:prstGeom>
          <a:noFill/>
        </p:spPr>
        <p:txBody>
          <a:bodyPr wrap="none" rtlCol="0">
            <a:spAutoFit/>
          </a:bodyPr>
          <a:p>
            <a:r>
              <a:rPr lang="en-US" altLang="zh-CN"/>
              <a:t>t[15]</a:t>
            </a:r>
            <a:endParaRPr lang="en-US" altLang="zh-CN"/>
          </a:p>
        </p:txBody>
      </p:sp>
      <p:sp>
        <p:nvSpPr>
          <p:cNvPr id="117" name="文本框 116"/>
          <p:cNvSpPr txBox="1"/>
          <p:nvPr/>
        </p:nvSpPr>
        <p:spPr>
          <a:xfrm>
            <a:off x="8183245" y="4645025"/>
            <a:ext cx="627380" cy="368300"/>
          </a:xfrm>
          <a:prstGeom prst="rect">
            <a:avLst/>
          </a:prstGeom>
          <a:noFill/>
        </p:spPr>
        <p:txBody>
          <a:bodyPr wrap="none" rtlCol="0">
            <a:spAutoFit/>
          </a:bodyPr>
          <a:p>
            <a:r>
              <a:rPr lang="en-US" altLang="zh-CN"/>
              <a:t>t[17]</a:t>
            </a:r>
            <a:endParaRPr lang="en-US" altLang="zh-CN"/>
          </a:p>
        </p:txBody>
      </p:sp>
      <p:sp>
        <p:nvSpPr>
          <p:cNvPr id="118" name="文本框 117"/>
          <p:cNvSpPr txBox="1"/>
          <p:nvPr/>
        </p:nvSpPr>
        <p:spPr>
          <a:xfrm>
            <a:off x="543560" y="3663950"/>
            <a:ext cx="500380" cy="368300"/>
          </a:xfrm>
          <a:prstGeom prst="rect">
            <a:avLst/>
          </a:prstGeom>
          <a:noFill/>
        </p:spPr>
        <p:txBody>
          <a:bodyPr wrap="none" rtlCol="0">
            <a:spAutoFit/>
          </a:bodyPr>
          <a:p>
            <a:r>
              <a:rPr lang="en-US" altLang="zh-CN"/>
              <a:t>t[2]</a:t>
            </a:r>
            <a:endParaRPr lang="en-US" altLang="zh-CN"/>
          </a:p>
        </p:txBody>
      </p:sp>
      <p:sp>
        <p:nvSpPr>
          <p:cNvPr id="119" name="文本框 118"/>
          <p:cNvSpPr txBox="1"/>
          <p:nvPr/>
        </p:nvSpPr>
        <p:spPr>
          <a:xfrm>
            <a:off x="2557780" y="3674745"/>
            <a:ext cx="500380" cy="368300"/>
          </a:xfrm>
          <a:prstGeom prst="rect">
            <a:avLst/>
          </a:prstGeom>
          <a:noFill/>
        </p:spPr>
        <p:txBody>
          <a:bodyPr wrap="none" rtlCol="0">
            <a:spAutoFit/>
          </a:bodyPr>
          <a:p>
            <a:r>
              <a:rPr lang="en-US" altLang="zh-CN"/>
              <a:t>t[6]</a:t>
            </a:r>
            <a:endParaRPr lang="en-US" altLang="zh-CN"/>
          </a:p>
        </p:txBody>
      </p:sp>
      <p:sp>
        <p:nvSpPr>
          <p:cNvPr id="120" name="文本框 119"/>
          <p:cNvSpPr txBox="1"/>
          <p:nvPr/>
        </p:nvSpPr>
        <p:spPr>
          <a:xfrm>
            <a:off x="4441825" y="3663950"/>
            <a:ext cx="627380" cy="368300"/>
          </a:xfrm>
          <a:prstGeom prst="rect">
            <a:avLst/>
          </a:prstGeom>
          <a:noFill/>
        </p:spPr>
        <p:txBody>
          <a:bodyPr wrap="none" rtlCol="0">
            <a:spAutoFit/>
          </a:bodyPr>
          <a:p>
            <a:r>
              <a:rPr lang="en-US" altLang="zh-CN"/>
              <a:t>t[10]</a:t>
            </a:r>
            <a:endParaRPr lang="en-US" altLang="zh-CN"/>
          </a:p>
        </p:txBody>
      </p:sp>
      <p:sp>
        <p:nvSpPr>
          <p:cNvPr id="121" name="文本框 120"/>
          <p:cNvSpPr txBox="1"/>
          <p:nvPr/>
        </p:nvSpPr>
        <p:spPr>
          <a:xfrm>
            <a:off x="6461760" y="3663950"/>
            <a:ext cx="627380" cy="368300"/>
          </a:xfrm>
          <a:prstGeom prst="rect">
            <a:avLst/>
          </a:prstGeom>
          <a:noFill/>
        </p:spPr>
        <p:txBody>
          <a:bodyPr wrap="none" rtlCol="0">
            <a:spAutoFit/>
          </a:bodyPr>
          <a:p>
            <a:r>
              <a:rPr lang="en-US" altLang="zh-CN"/>
              <a:t>t[14]</a:t>
            </a:r>
            <a:endParaRPr lang="en-US" altLang="zh-CN"/>
          </a:p>
        </p:txBody>
      </p:sp>
      <p:sp>
        <p:nvSpPr>
          <p:cNvPr id="122" name="文本框 121"/>
          <p:cNvSpPr txBox="1"/>
          <p:nvPr/>
        </p:nvSpPr>
        <p:spPr>
          <a:xfrm>
            <a:off x="8412480" y="3663950"/>
            <a:ext cx="627380" cy="368300"/>
          </a:xfrm>
          <a:prstGeom prst="rect">
            <a:avLst/>
          </a:prstGeom>
          <a:noFill/>
        </p:spPr>
        <p:txBody>
          <a:bodyPr wrap="none" rtlCol="0">
            <a:spAutoFit/>
          </a:bodyPr>
          <a:p>
            <a:r>
              <a:rPr lang="en-US" altLang="zh-CN"/>
              <a:t>t[18]</a:t>
            </a:r>
            <a:endParaRPr lang="en-US" altLang="zh-CN"/>
          </a:p>
        </p:txBody>
      </p:sp>
      <p:sp>
        <p:nvSpPr>
          <p:cNvPr id="123" name="文本框 122"/>
          <p:cNvSpPr txBox="1"/>
          <p:nvPr/>
        </p:nvSpPr>
        <p:spPr>
          <a:xfrm>
            <a:off x="1028700" y="2558415"/>
            <a:ext cx="500380" cy="368300"/>
          </a:xfrm>
          <a:prstGeom prst="rect">
            <a:avLst/>
          </a:prstGeom>
          <a:noFill/>
        </p:spPr>
        <p:txBody>
          <a:bodyPr wrap="none" rtlCol="0">
            <a:spAutoFit/>
          </a:bodyPr>
          <a:p>
            <a:r>
              <a:rPr lang="en-US" altLang="zh-CN"/>
              <a:t>t[4]</a:t>
            </a:r>
            <a:endParaRPr lang="en-US" altLang="zh-CN"/>
          </a:p>
        </p:txBody>
      </p:sp>
      <p:sp>
        <p:nvSpPr>
          <p:cNvPr id="124" name="文本框 123"/>
          <p:cNvSpPr txBox="1"/>
          <p:nvPr/>
        </p:nvSpPr>
        <p:spPr>
          <a:xfrm>
            <a:off x="2004695" y="1482090"/>
            <a:ext cx="500380" cy="368300"/>
          </a:xfrm>
          <a:prstGeom prst="rect">
            <a:avLst/>
          </a:prstGeom>
          <a:noFill/>
        </p:spPr>
        <p:txBody>
          <a:bodyPr wrap="none" rtlCol="0">
            <a:spAutoFit/>
          </a:bodyPr>
          <a:p>
            <a:r>
              <a:rPr lang="en-US" altLang="zh-CN"/>
              <a:t>t[8]</a:t>
            </a:r>
            <a:endParaRPr lang="en-US" altLang="zh-CN"/>
          </a:p>
        </p:txBody>
      </p:sp>
      <p:sp>
        <p:nvSpPr>
          <p:cNvPr id="125" name="文本框 124"/>
          <p:cNvSpPr txBox="1"/>
          <p:nvPr/>
        </p:nvSpPr>
        <p:spPr>
          <a:xfrm>
            <a:off x="4927600" y="2558415"/>
            <a:ext cx="627380" cy="368300"/>
          </a:xfrm>
          <a:prstGeom prst="rect">
            <a:avLst/>
          </a:prstGeom>
          <a:noFill/>
        </p:spPr>
        <p:txBody>
          <a:bodyPr wrap="none" rtlCol="0">
            <a:spAutoFit/>
          </a:bodyPr>
          <a:p>
            <a:r>
              <a:rPr lang="en-US" altLang="zh-CN"/>
              <a:t>t[12]</a:t>
            </a:r>
            <a:endParaRPr lang="en-US" altLang="zh-CN"/>
          </a:p>
        </p:txBody>
      </p:sp>
      <p:sp>
        <p:nvSpPr>
          <p:cNvPr id="126" name="文本框 125"/>
          <p:cNvSpPr txBox="1"/>
          <p:nvPr/>
        </p:nvSpPr>
        <p:spPr>
          <a:xfrm>
            <a:off x="3902710" y="667385"/>
            <a:ext cx="627380" cy="368300"/>
          </a:xfrm>
          <a:prstGeom prst="rect">
            <a:avLst/>
          </a:prstGeom>
          <a:noFill/>
        </p:spPr>
        <p:txBody>
          <a:bodyPr wrap="none" rtlCol="0">
            <a:spAutoFit/>
          </a:bodyPr>
          <a:p>
            <a:r>
              <a:rPr lang="en-US" altLang="zh-CN">
                <a:solidFill>
                  <a:schemeClr val="bg1"/>
                </a:solidFill>
              </a:rPr>
              <a:t>t[16]</a:t>
            </a:r>
            <a:endParaRPr lang="en-US" altLang="zh-CN">
              <a:solidFill>
                <a:schemeClr val="bg1"/>
              </a:solidFill>
            </a:endParaRPr>
          </a:p>
        </p:txBody>
      </p:sp>
      <p:sp>
        <p:nvSpPr>
          <p:cNvPr id="127" name="文本框 126"/>
          <p:cNvSpPr txBox="1"/>
          <p:nvPr/>
        </p:nvSpPr>
        <p:spPr>
          <a:xfrm>
            <a:off x="8590915" y="805815"/>
            <a:ext cx="3600450" cy="829945"/>
          </a:xfrm>
          <a:prstGeom prst="rect">
            <a:avLst/>
          </a:prstGeom>
          <a:noFill/>
        </p:spPr>
        <p:txBody>
          <a:bodyPr wrap="square" rtlCol="0">
            <a:spAutoFit/>
          </a:bodyPr>
          <a:p>
            <a:r>
              <a:rPr lang="en-US" altLang="zh-CN" sz="2400"/>
              <a:t>add(3,k) -&gt; add(4,k) -&gt; add(8,k) -&gt; add(16,k)</a:t>
            </a:r>
            <a:endParaRPr lang="en-US" altLang="zh-CN" sz="2400"/>
          </a:p>
        </p:txBody>
      </p:sp>
      <p:sp>
        <p:nvSpPr>
          <p:cNvPr id="128" name="上箭头 127"/>
          <p:cNvSpPr/>
          <p:nvPr/>
        </p:nvSpPr>
        <p:spPr>
          <a:xfrm>
            <a:off x="1478280" y="3115310"/>
            <a:ext cx="439420" cy="13055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0" name="直角上箭头 129"/>
          <p:cNvSpPr/>
          <p:nvPr/>
        </p:nvSpPr>
        <p:spPr>
          <a:xfrm>
            <a:off x="2294255" y="2021840"/>
            <a:ext cx="797560" cy="84391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1" name="直角上箭头 130"/>
          <p:cNvSpPr/>
          <p:nvPr/>
        </p:nvSpPr>
        <p:spPr>
          <a:xfrm>
            <a:off x="4255770" y="1244600"/>
            <a:ext cx="797560" cy="84391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3" name="文本框 132"/>
          <p:cNvSpPr txBox="1"/>
          <p:nvPr/>
        </p:nvSpPr>
        <p:spPr>
          <a:xfrm>
            <a:off x="8590915" y="1788160"/>
            <a:ext cx="3789680" cy="829945"/>
          </a:xfrm>
          <a:prstGeom prst="rect">
            <a:avLst/>
          </a:prstGeom>
          <a:noFill/>
        </p:spPr>
        <p:txBody>
          <a:bodyPr wrap="square" rtlCol="0">
            <a:spAutoFit/>
          </a:bodyPr>
          <a:p>
            <a:r>
              <a:rPr lang="en-US" altLang="zh-CN" sz="2400"/>
              <a:t>add(11,k) -&gt; add(12,k) -&gt; add(16,k)</a:t>
            </a:r>
            <a:endParaRPr lang="en-US" altLang="zh-CN" sz="2400"/>
          </a:p>
        </p:txBody>
      </p:sp>
      <p:sp>
        <p:nvSpPr>
          <p:cNvPr id="134" name="直角上箭头 133"/>
          <p:cNvSpPr/>
          <p:nvPr/>
        </p:nvSpPr>
        <p:spPr>
          <a:xfrm>
            <a:off x="5767070" y="3159125"/>
            <a:ext cx="415925" cy="155765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5" name="直角上箭头 134"/>
          <p:cNvSpPr/>
          <p:nvPr/>
        </p:nvSpPr>
        <p:spPr>
          <a:xfrm>
            <a:off x="6246495" y="1256030"/>
            <a:ext cx="415925" cy="155765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1"/>
                                        </p:tgtEl>
                                        <p:attrNameLst>
                                          <p:attrName>style.visibility</p:attrName>
                                        </p:attrNameLst>
                                      </p:cBhvr>
                                      <p:to>
                                        <p:strVal val="visible"/>
                                      </p:to>
                                    </p:set>
                                    <p:animEffect transition="in" filter="wipe(down)">
                                      <p:cBhvr>
                                        <p:cTn id="7" dur="500"/>
                                        <p:tgtEl>
                                          <p:spTgt spid="13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0"/>
                                        </p:tgtEl>
                                        <p:attrNameLst>
                                          <p:attrName>style.visibility</p:attrName>
                                        </p:attrNameLst>
                                      </p:cBhvr>
                                      <p:to>
                                        <p:strVal val="visible"/>
                                      </p:to>
                                    </p:set>
                                    <p:animEffect transition="in" filter="wipe(down)">
                                      <p:cBhvr>
                                        <p:cTn id="10" dur="500"/>
                                        <p:tgtEl>
                                          <p:spTgt spid="13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28"/>
                                        </p:tgtEl>
                                        <p:attrNameLst>
                                          <p:attrName>style.visibility</p:attrName>
                                        </p:attrNameLst>
                                      </p:cBhvr>
                                      <p:to>
                                        <p:strVal val="visible"/>
                                      </p:to>
                                    </p:set>
                                    <p:animEffect transition="in" filter="wipe(down)">
                                      <p:cBhvr>
                                        <p:cTn id="13" dur="500"/>
                                        <p:tgtEl>
                                          <p:spTgt spid="12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27"/>
                                        </p:tgtEl>
                                        <p:attrNameLst>
                                          <p:attrName>style.visibility</p:attrName>
                                        </p:attrNameLst>
                                      </p:cBhvr>
                                      <p:to>
                                        <p:strVal val="visible"/>
                                      </p:to>
                                    </p:set>
                                    <p:animEffect transition="in" filter="wipe(down)">
                                      <p:cBhvr>
                                        <p:cTn id="16" dur="500"/>
                                        <p:tgtEl>
                                          <p:spTgt spid="12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xit" presetSubtype="4" fill="hold" grpId="2" nodeType="clickEffect">
                                  <p:stCondLst>
                                    <p:cond delay="0"/>
                                  </p:stCondLst>
                                  <p:childTnLst>
                                    <p:animEffect transition="out" filter="wipe(down)">
                                      <p:cBhvr>
                                        <p:cTn id="20" dur="500"/>
                                        <p:tgtEl>
                                          <p:spTgt spid="131"/>
                                        </p:tgtEl>
                                      </p:cBhvr>
                                    </p:animEffect>
                                    <p:set>
                                      <p:cBhvr>
                                        <p:cTn id="21" dur="1" fill="hold">
                                          <p:stCondLst>
                                            <p:cond delay="499"/>
                                          </p:stCondLst>
                                        </p:cTn>
                                        <p:tgtEl>
                                          <p:spTgt spid="131"/>
                                        </p:tgtEl>
                                        <p:attrNameLst>
                                          <p:attrName>style.visibility</p:attrName>
                                        </p:attrNameLst>
                                      </p:cBhvr>
                                      <p:to>
                                        <p:strVal val="hidden"/>
                                      </p:to>
                                    </p:set>
                                  </p:childTnLst>
                                </p:cTn>
                              </p:par>
                              <p:par>
                                <p:cTn id="22" presetID="22" presetClass="exit" presetSubtype="4" fill="hold" grpId="2" nodeType="withEffect">
                                  <p:stCondLst>
                                    <p:cond delay="0"/>
                                  </p:stCondLst>
                                  <p:childTnLst>
                                    <p:animEffect transition="out" filter="wipe(down)">
                                      <p:cBhvr>
                                        <p:cTn id="23" dur="500"/>
                                        <p:tgtEl>
                                          <p:spTgt spid="130"/>
                                        </p:tgtEl>
                                      </p:cBhvr>
                                    </p:animEffect>
                                    <p:set>
                                      <p:cBhvr>
                                        <p:cTn id="24" dur="1" fill="hold">
                                          <p:stCondLst>
                                            <p:cond delay="499"/>
                                          </p:stCondLst>
                                        </p:cTn>
                                        <p:tgtEl>
                                          <p:spTgt spid="130"/>
                                        </p:tgtEl>
                                        <p:attrNameLst>
                                          <p:attrName>style.visibility</p:attrName>
                                        </p:attrNameLst>
                                      </p:cBhvr>
                                      <p:to>
                                        <p:strVal val="hidden"/>
                                      </p:to>
                                    </p:set>
                                  </p:childTnLst>
                                </p:cTn>
                              </p:par>
                              <p:par>
                                <p:cTn id="25" presetID="22" presetClass="exit" presetSubtype="4" fill="hold" grpId="2" nodeType="withEffect">
                                  <p:stCondLst>
                                    <p:cond delay="0"/>
                                  </p:stCondLst>
                                  <p:childTnLst>
                                    <p:animEffect transition="out" filter="wipe(down)">
                                      <p:cBhvr>
                                        <p:cTn id="26" dur="500"/>
                                        <p:tgtEl>
                                          <p:spTgt spid="128"/>
                                        </p:tgtEl>
                                      </p:cBhvr>
                                    </p:animEffect>
                                    <p:set>
                                      <p:cBhvr>
                                        <p:cTn id="27" dur="1" fill="hold">
                                          <p:stCondLst>
                                            <p:cond delay="499"/>
                                          </p:stCondLst>
                                        </p:cTn>
                                        <p:tgtEl>
                                          <p:spTgt spid="128"/>
                                        </p:tgtEl>
                                        <p:attrNameLst>
                                          <p:attrName>style.visibility</p:attrName>
                                        </p:attrNameLst>
                                      </p:cBhvr>
                                      <p:to>
                                        <p:strVal val="hidden"/>
                                      </p:to>
                                    </p:set>
                                  </p:childTnLst>
                                </p:cTn>
                              </p:par>
                              <p:par>
                                <p:cTn id="28" presetID="22" presetClass="exit" presetSubtype="4" fill="hold" grpId="2" nodeType="withEffect">
                                  <p:stCondLst>
                                    <p:cond delay="0"/>
                                  </p:stCondLst>
                                  <p:childTnLst>
                                    <p:animEffect transition="out" filter="wipe(down)">
                                      <p:cBhvr>
                                        <p:cTn id="29" dur="500"/>
                                        <p:tgtEl>
                                          <p:spTgt spid="127"/>
                                        </p:tgtEl>
                                      </p:cBhvr>
                                    </p:animEffect>
                                    <p:set>
                                      <p:cBhvr>
                                        <p:cTn id="30" dur="1" fill="hold">
                                          <p:stCondLst>
                                            <p:cond delay="499"/>
                                          </p:stCondLst>
                                        </p:cTn>
                                        <p:tgtEl>
                                          <p:spTgt spid="12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35"/>
                                        </p:tgtEl>
                                        <p:attrNameLst>
                                          <p:attrName>style.visibility</p:attrName>
                                        </p:attrNameLst>
                                      </p:cBhvr>
                                      <p:to>
                                        <p:strVal val="visible"/>
                                      </p:to>
                                    </p:set>
                                    <p:animEffect transition="in" filter="wipe(down)">
                                      <p:cBhvr>
                                        <p:cTn id="35" dur="500"/>
                                        <p:tgtEl>
                                          <p:spTgt spid="135"/>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34"/>
                                        </p:tgtEl>
                                        <p:attrNameLst>
                                          <p:attrName>style.visibility</p:attrName>
                                        </p:attrNameLst>
                                      </p:cBhvr>
                                      <p:to>
                                        <p:strVal val="visible"/>
                                      </p:to>
                                    </p:set>
                                    <p:animEffect transition="in" filter="wipe(down)">
                                      <p:cBhvr>
                                        <p:cTn id="38" dur="500"/>
                                        <p:tgtEl>
                                          <p:spTgt spid="134"/>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133"/>
                                        </p:tgtEl>
                                        <p:attrNameLst>
                                          <p:attrName>style.visibility</p:attrName>
                                        </p:attrNameLst>
                                      </p:cBhvr>
                                      <p:to>
                                        <p:strVal val="visible"/>
                                      </p:to>
                                    </p:set>
                                    <p:animEffect transition="in" filter="wipe(down)">
                                      <p:cBhvr>
                                        <p:cTn id="41" dur="500"/>
                                        <p:tgtEl>
                                          <p:spTgt spid="13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xit" presetSubtype="4" fill="hold" grpId="2" nodeType="clickEffect">
                                  <p:stCondLst>
                                    <p:cond delay="0"/>
                                  </p:stCondLst>
                                  <p:childTnLst>
                                    <p:animEffect transition="out" filter="wipe(down)">
                                      <p:cBhvr>
                                        <p:cTn id="45" dur="500"/>
                                        <p:tgtEl>
                                          <p:spTgt spid="135"/>
                                        </p:tgtEl>
                                      </p:cBhvr>
                                    </p:animEffect>
                                    <p:set>
                                      <p:cBhvr>
                                        <p:cTn id="46" dur="1" fill="hold">
                                          <p:stCondLst>
                                            <p:cond delay="499"/>
                                          </p:stCondLst>
                                        </p:cTn>
                                        <p:tgtEl>
                                          <p:spTgt spid="135"/>
                                        </p:tgtEl>
                                        <p:attrNameLst>
                                          <p:attrName>style.visibility</p:attrName>
                                        </p:attrNameLst>
                                      </p:cBhvr>
                                      <p:to>
                                        <p:strVal val="hidden"/>
                                      </p:to>
                                    </p:set>
                                  </p:childTnLst>
                                </p:cTn>
                              </p:par>
                              <p:par>
                                <p:cTn id="47" presetID="22" presetClass="exit" presetSubtype="4" fill="hold" grpId="2" nodeType="withEffect">
                                  <p:stCondLst>
                                    <p:cond delay="0"/>
                                  </p:stCondLst>
                                  <p:childTnLst>
                                    <p:animEffect transition="out" filter="wipe(down)">
                                      <p:cBhvr>
                                        <p:cTn id="48" dur="500"/>
                                        <p:tgtEl>
                                          <p:spTgt spid="134"/>
                                        </p:tgtEl>
                                      </p:cBhvr>
                                    </p:animEffect>
                                    <p:set>
                                      <p:cBhvr>
                                        <p:cTn id="49" dur="1" fill="hold">
                                          <p:stCondLst>
                                            <p:cond delay="499"/>
                                          </p:stCondLst>
                                        </p:cTn>
                                        <p:tgtEl>
                                          <p:spTgt spid="134"/>
                                        </p:tgtEl>
                                        <p:attrNameLst>
                                          <p:attrName>style.visibility</p:attrName>
                                        </p:attrNameLst>
                                      </p:cBhvr>
                                      <p:to>
                                        <p:strVal val="hidden"/>
                                      </p:to>
                                    </p:set>
                                  </p:childTnLst>
                                </p:cTn>
                              </p:par>
                              <p:par>
                                <p:cTn id="50" presetID="22" presetClass="exit" presetSubtype="4" fill="hold" grpId="2" nodeType="withEffect">
                                  <p:stCondLst>
                                    <p:cond delay="0"/>
                                  </p:stCondLst>
                                  <p:childTnLst>
                                    <p:animEffect transition="out" filter="wipe(down)">
                                      <p:cBhvr>
                                        <p:cTn id="51" dur="500"/>
                                        <p:tgtEl>
                                          <p:spTgt spid="133"/>
                                        </p:tgtEl>
                                      </p:cBhvr>
                                    </p:animEffect>
                                    <p:set>
                                      <p:cBhvr>
                                        <p:cTn id="52" dur="1" fill="hold">
                                          <p:stCondLst>
                                            <p:cond delay="499"/>
                                          </p:stCondLst>
                                        </p:cTn>
                                        <p:tgtEl>
                                          <p:spTgt spid="1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bldLvl="0" animBg="1"/>
      <p:bldP spid="130" grpId="0" bldLvl="0" animBg="1"/>
      <p:bldP spid="128" grpId="0" bldLvl="0" animBg="1"/>
      <p:bldP spid="127" grpId="0"/>
      <p:bldP spid="131" grpId="1" animBg="1"/>
      <p:bldP spid="130" grpId="1" animBg="1"/>
      <p:bldP spid="128" grpId="1" animBg="1"/>
      <p:bldP spid="127" grpId="1"/>
      <p:bldP spid="131" grpId="2" bldLvl="0" animBg="1"/>
      <p:bldP spid="130" grpId="2" bldLvl="0" animBg="1"/>
      <p:bldP spid="128" grpId="2" bldLvl="0" animBg="1"/>
      <p:bldP spid="127" grpId="2"/>
      <p:bldP spid="135" grpId="0" bldLvl="0" animBg="1"/>
      <p:bldP spid="134" grpId="0" bldLvl="0" animBg="1"/>
      <p:bldP spid="133" grpId="0"/>
      <p:bldP spid="135" grpId="1" animBg="1"/>
      <p:bldP spid="134" grpId="1" animBg="1"/>
      <p:bldP spid="133" grpId="1"/>
      <p:bldP spid="135" grpId="2" bldLvl="0" animBg="1"/>
      <p:bldP spid="134" grpId="2" bldLvl="0" animBg="1"/>
      <p:bldP spid="133" grpId="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725035" y="412750"/>
            <a:ext cx="5361940" cy="6185535"/>
          </a:xfrm>
          <a:prstGeom prst="rect">
            <a:avLst/>
          </a:prstGeom>
          <a:noFill/>
        </p:spPr>
        <p:txBody>
          <a:bodyPr wrap="square" rtlCol="0">
            <a:spAutoFit/>
          </a:bodyPr>
          <a:p>
            <a:r>
              <a:rPr lang="en-US" altLang="zh-CN" sz="3600" b="1"/>
              <a:t>3 = 0011</a:t>
            </a:r>
            <a:endParaRPr lang="en-US" altLang="zh-CN" sz="3600" b="1"/>
          </a:p>
          <a:p>
            <a:r>
              <a:rPr lang="en-US" altLang="zh-CN" sz="3600" b="1"/>
              <a:t>4 = 0010</a:t>
            </a:r>
            <a:endParaRPr lang="en-US" altLang="zh-CN" sz="3600" b="1"/>
          </a:p>
          <a:p>
            <a:r>
              <a:rPr lang="en-US" altLang="zh-CN" sz="3600" b="1"/>
              <a:t>8 = 0100</a:t>
            </a:r>
            <a:endParaRPr lang="en-US" altLang="zh-CN" sz="3600" b="1"/>
          </a:p>
          <a:p>
            <a:r>
              <a:rPr lang="en-US" altLang="zh-CN" sz="3600" b="1"/>
              <a:t>16 = 1000</a:t>
            </a:r>
            <a:endParaRPr lang="en-US" altLang="zh-CN" sz="3600" b="1"/>
          </a:p>
          <a:p>
            <a:endParaRPr lang="en-US" altLang="zh-CN" sz="3600" b="1"/>
          </a:p>
          <a:p>
            <a:r>
              <a:rPr lang="en-US" altLang="zh-CN" sz="3600" b="1"/>
              <a:t>11 = 1011</a:t>
            </a:r>
            <a:endParaRPr lang="en-US" altLang="zh-CN" sz="3600" b="1"/>
          </a:p>
          <a:p>
            <a:r>
              <a:rPr lang="en-US" altLang="zh-CN" sz="3600" b="1"/>
              <a:t>12 = 1100</a:t>
            </a:r>
            <a:endParaRPr lang="en-US" altLang="zh-CN" sz="3600" b="1"/>
          </a:p>
          <a:p>
            <a:r>
              <a:rPr lang="en-US" altLang="zh-CN" sz="3600" b="1"/>
              <a:t>16 = 1000</a:t>
            </a:r>
            <a:endParaRPr lang="en-US" altLang="zh-CN" sz="3600" b="1"/>
          </a:p>
          <a:p>
            <a:endParaRPr lang="en-US" altLang="zh-CN" sz="3600" b="1"/>
          </a:p>
          <a:p>
            <a:r>
              <a:rPr lang="zh-CN" altLang="en-US" sz="3600" b="1"/>
              <a:t>似乎没啥规律？</a:t>
            </a:r>
            <a:endParaRPr lang="zh-CN" altLang="en-US" sz="3600" b="1"/>
          </a:p>
          <a:p>
            <a:endParaRPr lang="zh-CN" altLang="en-US" sz="36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down)">
                                      <p:cBhvr>
                                        <p:cTn id="10" dur="500"/>
                                        <p:tgtEl>
                                          <p:spTgt spid="4">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down)">
                                      <p:cBhvr>
                                        <p:cTn id="13" dur="500"/>
                                        <p:tgtEl>
                                          <p:spTgt spid="4">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down)">
                                      <p:cBhvr>
                                        <p:cTn id="16" dur="5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wipe(down)">
                                      <p:cBhvr>
                                        <p:cTn id="21" dur="500"/>
                                        <p:tgtEl>
                                          <p:spTgt spid="4">
                                            <p:txEl>
                                              <p:pRg st="5" end="5"/>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wipe(down)">
                                      <p:cBhvr>
                                        <p:cTn id="24" dur="500"/>
                                        <p:tgtEl>
                                          <p:spTgt spid="4">
                                            <p:txEl>
                                              <p:pRg st="6" end="6"/>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wipe(down)">
                                      <p:cBhvr>
                                        <p:cTn id="27" dur="500"/>
                                        <p:tgtEl>
                                          <p:spTgt spid="4">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9" end="9"/>
                                            </p:txEl>
                                          </p:spTgt>
                                        </p:tgtEl>
                                        <p:attrNameLst>
                                          <p:attrName>style.visibility</p:attrName>
                                        </p:attrNameLst>
                                      </p:cBhvr>
                                      <p:to>
                                        <p:strVal val="visible"/>
                                      </p:to>
                                    </p:set>
                                    <p:animEffect transition="in" filter="wipe(down)">
                                      <p:cBhvr>
                                        <p:cTn id="3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a:t>目录（划掉）题单</a:t>
            </a:r>
            <a:endParaRPr lang="zh-CN" altLang="en-US"/>
          </a:p>
        </p:txBody>
      </p:sp>
      <p:sp>
        <p:nvSpPr>
          <p:cNvPr id="3" name="内容占位符 2"/>
          <p:cNvSpPr>
            <a:spLocks noGrp="1"/>
          </p:cNvSpPr>
          <p:nvPr>
            <p:ph idx="1"/>
          </p:nvPr>
        </p:nvSpPr>
        <p:spPr>
          <a:xfrm>
            <a:off x="608330" y="1490345"/>
            <a:ext cx="10968990" cy="5461000"/>
          </a:xfrm>
        </p:spPr>
        <p:txBody>
          <a:bodyPr>
            <a:normAutofit lnSpcReduction="20000"/>
          </a:bodyPr>
          <a:p>
            <a:pPr>
              <a:lnSpc>
                <a:spcPct val="140000"/>
              </a:lnSpc>
            </a:pPr>
            <a:r>
              <a:rPr lang="en-US" altLang="zh-CN" sz="2000">
                <a:solidFill>
                  <a:srgbClr val="FF0000"/>
                </a:solidFill>
              </a:rPr>
              <a:t>1.P3374 #1316</a:t>
            </a:r>
            <a:r>
              <a:rPr lang="zh-CN" altLang="en-US" sz="2000">
                <a:solidFill>
                  <a:srgbClr val="FF0000"/>
                </a:solidFill>
              </a:rPr>
              <a:t>（板子</a:t>
            </a:r>
            <a:r>
              <a:rPr lang="en-US" altLang="zh-CN" sz="2000">
                <a:solidFill>
                  <a:srgbClr val="FF0000"/>
                </a:solidFill>
              </a:rPr>
              <a:t>1</a:t>
            </a:r>
            <a:r>
              <a:rPr lang="zh-CN" altLang="en-US" sz="2000">
                <a:solidFill>
                  <a:srgbClr val="FF0000"/>
                </a:solidFill>
              </a:rPr>
              <a:t>，单点修改，区间查询）</a:t>
            </a:r>
            <a:endParaRPr lang="zh-CN" altLang="en-US" sz="2000">
              <a:solidFill>
                <a:srgbClr val="FF0000"/>
              </a:solidFill>
            </a:endParaRPr>
          </a:p>
          <a:p>
            <a:pPr>
              <a:lnSpc>
                <a:spcPct val="140000"/>
              </a:lnSpc>
            </a:pPr>
            <a:r>
              <a:rPr lang="en-US" altLang="zh-CN" sz="2000">
                <a:solidFill>
                  <a:srgbClr val="FF0000"/>
                </a:solidFill>
              </a:rPr>
              <a:t>2.P3368 #1317</a:t>
            </a:r>
            <a:r>
              <a:rPr lang="zh-CN" altLang="en-US" sz="2000">
                <a:solidFill>
                  <a:srgbClr val="FF0000"/>
                </a:solidFill>
              </a:rPr>
              <a:t>（板子</a:t>
            </a:r>
            <a:r>
              <a:rPr lang="en-US" altLang="zh-CN" sz="2000">
                <a:solidFill>
                  <a:srgbClr val="FF0000"/>
                </a:solidFill>
              </a:rPr>
              <a:t>2</a:t>
            </a:r>
            <a:r>
              <a:rPr lang="zh-CN" altLang="en-US" sz="2000">
                <a:solidFill>
                  <a:srgbClr val="FF0000"/>
                </a:solidFill>
              </a:rPr>
              <a:t>，区间修改，单点查询）</a:t>
            </a:r>
            <a:endParaRPr lang="zh-CN" altLang="en-US" sz="2000">
              <a:solidFill>
                <a:srgbClr val="FF0000"/>
              </a:solidFill>
            </a:endParaRPr>
          </a:p>
          <a:p>
            <a:pPr>
              <a:lnSpc>
                <a:spcPct val="140000"/>
              </a:lnSpc>
            </a:pPr>
            <a:r>
              <a:rPr lang="en-US" altLang="zh-CN" sz="2000">
                <a:solidFill>
                  <a:srgbClr val="FF0000"/>
                </a:solidFill>
              </a:rPr>
              <a:t>3.P3372 #767</a:t>
            </a:r>
            <a:r>
              <a:rPr lang="zh-CN" altLang="en-US" sz="2000">
                <a:solidFill>
                  <a:srgbClr val="FF0000"/>
                </a:solidFill>
              </a:rPr>
              <a:t>（板子</a:t>
            </a:r>
            <a:r>
              <a:rPr lang="en-US" altLang="zh-CN" sz="2000">
                <a:solidFill>
                  <a:srgbClr val="FF0000"/>
                </a:solidFill>
              </a:rPr>
              <a:t>3</a:t>
            </a:r>
            <a:r>
              <a:rPr lang="zh-CN" altLang="en-US" sz="2000">
                <a:solidFill>
                  <a:srgbClr val="FF0000"/>
                </a:solidFill>
              </a:rPr>
              <a:t>，区间修改，区间查询）</a:t>
            </a:r>
            <a:endParaRPr lang="zh-CN" altLang="en-US" sz="2000">
              <a:solidFill>
                <a:srgbClr val="FF0000"/>
              </a:solidFill>
            </a:endParaRPr>
          </a:p>
          <a:p>
            <a:pPr>
              <a:lnSpc>
                <a:spcPct val="140000"/>
              </a:lnSpc>
            </a:pPr>
            <a:r>
              <a:rPr lang="en-US" altLang="zh-CN" sz="2000"/>
              <a:t>4.P1972 </a:t>
            </a:r>
            <a:r>
              <a:rPr lang="zh-CN" altLang="en-US" sz="2000"/>
              <a:t>（树状数组应用）</a:t>
            </a:r>
            <a:endParaRPr lang="zh-CN" altLang="en-US" sz="2000"/>
          </a:p>
          <a:p>
            <a:pPr>
              <a:lnSpc>
                <a:spcPct val="140000"/>
              </a:lnSpc>
            </a:pPr>
            <a:r>
              <a:rPr lang="en-US" altLang="zh-CN" sz="2000"/>
              <a:t>5.P1908 #165</a:t>
            </a:r>
            <a:r>
              <a:rPr lang="zh-CN" altLang="en-US" sz="2000"/>
              <a:t>（板子</a:t>
            </a:r>
            <a:r>
              <a:rPr lang="en-US" altLang="zh-CN" sz="2000"/>
              <a:t>4</a:t>
            </a:r>
            <a:r>
              <a:rPr lang="zh-CN" altLang="en-US" sz="2000"/>
              <a:t>，逆序对，离散化</a:t>
            </a:r>
            <a:r>
              <a:rPr lang="en-US" altLang="zh-CN" sz="2000"/>
              <a:t>)</a:t>
            </a:r>
            <a:endParaRPr lang="en-US" altLang="zh-CN" sz="2000"/>
          </a:p>
          <a:p>
            <a:pPr>
              <a:lnSpc>
                <a:spcPct val="140000"/>
              </a:lnSpc>
            </a:pPr>
            <a:r>
              <a:rPr lang="en-US" altLang="zh-CN" sz="2000">
                <a:solidFill>
                  <a:srgbClr val="FF0000"/>
                </a:solidFill>
              </a:rPr>
              <a:t>6.#1333 </a:t>
            </a:r>
            <a:r>
              <a:rPr lang="zh-CN" altLang="en-US" sz="2000">
                <a:solidFill>
                  <a:srgbClr val="FF0000"/>
                </a:solidFill>
              </a:rPr>
              <a:t>树状数组求偏序应用</a:t>
            </a:r>
            <a:endParaRPr lang="en-US" altLang="zh-CN" sz="2000">
              <a:solidFill>
                <a:srgbClr val="FF0000"/>
              </a:solidFill>
            </a:endParaRPr>
          </a:p>
          <a:p>
            <a:pPr>
              <a:lnSpc>
                <a:spcPct val="140000"/>
              </a:lnSpc>
            </a:pPr>
            <a:r>
              <a:rPr lang="en-US" altLang="zh-CN" sz="2000">
                <a:solidFill>
                  <a:srgbClr val="FF0000"/>
                </a:solidFill>
              </a:rPr>
              <a:t>7.P3149 #1679</a:t>
            </a:r>
            <a:r>
              <a:rPr lang="zh-CN" altLang="en-US" sz="2000">
                <a:solidFill>
                  <a:srgbClr val="FF0000"/>
                </a:solidFill>
              </a:rPr>
              <a:t>（板子</a:t>
            </a:r>
            <a:r>
              <a:rPr lang="en-US" altLang="zh-CN" sz="2000">
                <a:solidFill>
                  <a:srgbClr val="FF0000"/>
                </a:solidFill>
              </a:rPr>
              <a:t>1+</a:t>
            </a:r>
            <a:r>
              <a:rPr lang="zh-CN" altLang="en-US" sz="2000">
                <a:solidFill>
                  <a:srgbClr val="FF0000"/>
                </a:solidFill>
              </a:rPr>
              <a:t>离散化应用）</a:t>
            </a:r>
            <a:endParaRPr lang="zh-CN" altLang="en-US" sz="2000">
              <a:solidFill>
                <a:srgbClr val="FF0000"/>
              </a:solidFill>
            </a:endParaRPr>
          </a:p>
          <a:p>
            <a:pPr>
              <a:lnSpc>
                <a:spcPct val="140000"/>
              </a:lnSpc>
            </a:pPr>
            <a:r>
              <a:rPr lang="en-US" altLang="zh-CN" sz="2000"/>
              <a:t>8.#729</a:t>
            </a:r>
            <a:r>
              <a:rPr lang="zh-CN" altLang="en-US" sz="2000"/>
              <a:t>（板子</a:t>
            </a:r>
            <a:r>
              <a:rPr lang="en-US" altLang="zh-CN" sz="2000"/>
              <a:t>5</a:t>
            </a:r>
            <a:r>
              <a:rPr lang="zh-CN" altLang="en-US" sz="2000"/>
              <a:t>：二分查找，倍增）</a:t>
            </a:r>
            <a:endParaRPr lang="zh-CN" altLang="en-US" sz="2000"/>
          </a:p>
          <a:p>
            <a:pPr>
              <a:lnSpc>
                <a:spcPct val="140000"/>
              </a:lnSpc>
            </a:pPr>
            <a:r>
              <a:rPr lang="en-US" altLang="zh-CN" sz="2000"/>
              <a:t>9.P1168 </a:t>
            </a:r>
            <a:r>
              <a:rPr lang="zh-CN" altLang="en-US" sz="2000"/>
              <a:t>（倍增应用</a:t>
            </a:r>
            <a:r>
              <a:rPr lang="en-US" altLang="zh-CN" sz="2000"/>
              <a:t>)</a:t>
            </a:r>
            <a:endParaRPr lang="en-US" altLang="zh-CN" sz="2000"/>
          </a:p>
          <a:p>
            <a:pPr>
              <a:lnSpc>
                <a:spcPct val="140000"/>
              </a:lnSpc>
            </a:pPr>
            <a:r>
              <a:rPr lang="en-US" sz="2000">
                <a:solidFill>
                  <a:srgbClr val="FF0000"/>
                </a:solidFill>
              </a:rPr>
              <a:t>10.P6619 #1680 </a:t>
            </a:r>
            <a:r>
              <a:rPr lang="zh-CN" altLang="en-US" sz="2000">
                <a:solidFill>
                  <a:srgbClr val="FF0000"/>
                </a:solidFill>
              </a:rPr>
              <a:t>倍增应用</a:t>
            </a:r>
            <a:endParaRPr lang="en-US" altLang="zh-CN" sz="2000">
              <a:solidFill>
                <a:srgbClr val="FF0000"/>
              </a:solidFill>
            </a:endParaRPr>
          </a:p>
          <a:p>
            <a:endParaRPr lang="zh-CN" altLang="en-US" sz="2000"/>
          </a:p>
          <a:p>
            <a:endParaRPr lang="zh-CN" altLang="en-US" sz="200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继续看一个正（迷）经（惑）的操作</a:t>
            </a:r>
            <a:endParaRPr lang="zh-CN" altLang="en-US"/>
          </a:p>
        </p:txBody>
      </p:sp>
      <p:sp>
        <p:nvSpPr>
          <p:cNvPr id="4" name="文本框 3"/>
          <p:cNvSpPr txBox="1"/>
          <p:nvPr/>
        </p:nvSpPr>
        <p:spPr>
          <a:xfrm>
            <a:off x="1420495" y="1828165"/>
            <a:ext cx="9649460" cy="3538220"/>
          </a:xfrm>
          <a:prstGeom prst="rect">
            <a:avLst/>
          </a:prstGeom>
          <a:noFill/>
        </p:spPr>
        <p:txBody>
          <a:bodyPr wrap="square" rtlCol="0">
            <a:spAutoFit/>
          </a:bodyPr>
          <a:p>
            <a:r>
              <a:rPr lang="zh-CN" altLang="en-US" sz="2800"/>
              <a:t>令</a:t>
            </a:r>
            <a:r>
              <a:rPr lang="en-US" altLang="zh-CN" sz="2800"/>
              <a:t>lowbit(x)</a:t>
            </a:r>
            <a:r>
              <a:rPr lang="zh-CN" altLang="en-US" sz="2800"/>
              <a:t>为</a:t>
            </a:r>
            <a:r>
              <a:rPr lang="en-US" altLang="zh-CN" sz="2800"/>
              <a:t>x</a:t>
            </a:r>
            <a:r>
              <a:rPr lang="zh-CN" altLang="en-US" sz="2800"/>
              <a:t>在二进制下，最后一位</a:t>
            </a:r>
            <a:r>
              <a:rPr lang="en-US" altLang="zh-CN" sz="2800"/>
              <a:t>1</a:t>
            </a:r>
            <a:r>
              <a:rPr lang="zh-CN" altLang="en-US" sz="2800"/>
              <a:t>与其后面的</a:t>
            </a:r>
            <a:r>
              <a:rPr lang="en-US" altLang="zh-CN" sz="2800"/>
              <a:t>0</a:t>
            </a:r>
            <a:r>
              <a:rPr lang="zh-CN" altLang="en-US" sz="2800"/>
              <a:t>组成的数</a:t>
            </a:r>
            <a:endParaRPr lang="zh-CN" altLang="en-US" sz="2800"/>
          </a:p>
          <a:p>
            <a:endParaRPr lang="en-US" altLang="zh-CN" sz="2800"/>
          </a:p>
          <a:p>
            <a:endParaRPr lang="en-US" altLang="zh-CN" sz="2800"/>
          </a:p>
          <a:p>
            <a:r>
              <a:rPr lang="zh-CN" altLang="en-US" sz="2800"/>
              <a:t>如</a:t>
            </a:r>
            <a:r>
              <a:rPr lang="en-US" altLang="zh-CN" sz="2800"/>
              <a:t>lowbit(44) = 4</a:t>
            </a:r>
            <a:endParaRPr lang="en-US" altLang="zh-CN" sz="2800"/>
          </a:p>
          <a:p>
            <a:r>
              <a:rPr lang="en-US" altLang="zh-CN" sz="2800"/>
              <a:t>44 = 101100  </a:t>
            </a:r>
            <a:r>
              <a:rPr lang="zh-CN" altLang="en-US" sz="2800"/>
              <a:t>最后一位</a:t>
            </a:r>
            <a:r>
              <a:rPr lang="en-US" altLang="zh-CN" sz="2800"/>
              <a:t>1</a:t>
            </a:r>
            <a:r>
              <a:rPr lang="zh-CN" altLang="en-US" sz="2800"/>
              <a:t>及其后面的</a:t>
            </a:r>
            <a:r>
              <a:rPr lang="en-US" altLang="zh-CN" sz="2800"/>
              <a:t>0 -&gt; 100 -&gt; 4</a:t>
            </a:r>
            <a:endParaRPr lang="en-US" altLang="zh-CN" sz="2800"/>
          </a:p>
          <a:p>
            <a:endParaRPr lang="zh-CN" altLang="en-US" sz="2800"/>
          </a:p>
          <a:p>
            <a:r>
              <a:rPr lang="zh-CN" altLang="en-US" sz="2800"/>
              <a:t>如</a:t>
            </a:r>
            <a:r>
              <a:rPr lang="en-US" altLang="zh-CN" sz="2800"/>
              <a:t>lowbit(126) = 2</a:t>
            </a:r>
            <a:endParaRPr lang="en-US" altLang="zh-CN" sz="2800"/>
          </a:p>
          <a:p>
            <a:r>
              <a:rPr lang="en-US" altLang="zh-CN" sz="2800"/>
              <a:t>126 = 1111110 </a:t>
            </a:r>
            <a:r>
              <a:rPr lang="zh-CN" altLang="en-US" sz="2800"/>
              <a:t>最后一位</a:t>
            </a:r>
            <a:r>
              <a:rPr lang="en-US" altLang="zh-CN" sz="2800"/>
              <a:t>1</a:t>
            </a:r>
            <a:r>
              <a:rPr lang="zh-CN" altLang="en-US" sz="2800"/>
              <a:t>及其后面的</a:t>
            </a:r>
            <a:r>
              <a:rPr lang="en-US" altLang="zh-CN" sz="2800"/>
              <a:t>0 -&gt; 10 -&gt; 2</a:t>
            </a:r>
            <a:endParaRPr lang="en-US" altLang="zh-CN" sz="28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down)">
                                      <p:cBhvr>
                                        <p:cTn id="12" dur="500"/>
                                        <p:tgtEl>
                                          <p:spTgt spid="4">
                                            <p:txEl>
                                              <p:pRg st="3" end="3"/>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wipe(down)">
                                      <p:cBhvr>
                                        <p:cTn id="15" dur="500"/>
                                        <p:tgtEl>
                                          <p:spTgt spid="4">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4">
                                            <p:txEl>
                                              <p:pRg st="6" end="6"/>
                                            </p:txEl>
                                          </p:spTgt>
                                        </p:tgtEl>
                                        <p:attrNameLst>
                                          <p:attrName>style.visibility</p:attrName>
                                        </p:attrNameLst>
                                      </p:cBhvr>
                                      <p:to>
                                        <p:strVal val="visible"/>
                                      </p:to>
                                    </p:set>
                                    <p:animEffect transition="in" filter="wipe(down)">
                                      <p:cBhvr>
                                        <p:cTn id="20" dur="500"/>
                                        <p:tgtEl>
                                          <p:spTgt spid="4">
                                            <p:txEl>
                                              <p:pRg st="6" end="6"/>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animEffect transition="in" filter="wipe(down)">
                                      <p:cBhvr>
                                        <p:cTn id="23"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回到树状数组的查询与修改操作</a:t>
            </a:r>
            <a:endParaRPr lang="zh-CN" altLang="en-US"/>
          </a:p>
        </p:txBody>
      </p:sp>
      <p:sp>
        <p:nvSpPr>
          <p:cNvPr id="3" name="内容占位符 2"/>
          <p:cNvSpPr>
            <a:spLocks noGrp="1"/>
          </p:cNvSpPr>
          <p:nvPr>
            <p:ph idx="1"/>
          </p:nvPr>
        </p:nvSpPr>
        <p:spPr/>
        <p:txBody>
          <a:bodyPr/>
          <a:p>
            <a:r>
              <a:rPr lang="en-US" altLang="zh-CN"/>
              <a:t>s[14] = t[14] + t[12] + t[8]</a:t>
            </a:r>
            <a:endParaRPr lang="en-US" altLang="zh-CN"/>
          </a:p>
          <a:p>
            <a:r>
              <a:rPr lang="en-US" altLang="zh-CN"/>
              <a:t>14 = 1110     14 - lowbit(14) = 12</a:t>
            </a:r>
            <a:endParaRPr lang="en-US" altLang="zh-CN"/>
          </a:p>
          <a:p>
            <a:r>
              <a:rPr lang="en-US" altLang="zh-CN"/>
              <a:t>12 = 1100     12 - lowbit(12) = 8</a:t>
            </a:r>
            <a:endParaRPr lang="en-US" altLang="zh-CN"/>
          </a:p>
          <a:p>
            <a:r>
              <a:rPr lang="en-US" altLang="zh-CN"/>
              <a:t>8 = 1000       8 - lowbit(8) = 0 </a:t>
            </a:r>
            <a:r>
              <a:rPr lang="zh-CN" altLang="en-US"/>
              <a:t>结束</a:t>
            </a:r>
            <a:endParaRPr lang="zh-CN" altLang="en-US"/>
          </a:p>
          <a:p>
            <a:r>
              <a:rPr lang="en-US" altLang="zh-CN"/>
              <a:t>add(3,k) -&gt; add(4,k) -&gt; add(8,k) -&gt; add(16,k)</a:t>
            </a:r>
            <a:endParaRPr lang="en-US" altLang="zh-CN"/>
          </a:p>
          <a:p>
            <a:r>
              <a:rPr lang="en-US" altLang="zh-CN"/>
              <a:t>3 = 11           3 + lowbit(3) = 4</a:t>
            </a:r>
            <a:endParaRPr lang="en-US" altLang="zh-CN"/>
          </a:p>
          <a:p>
            <a:r>
              <a:rPr lang="en-US" altLang="zh-CN"/>
              <a:t>4 = 100         4 + lowbit(4) = 8</a:t>
            </a:r>
            <a:endParaRPr lang="en-US" altLang="zh-CN"/>
          </a:p>
          <a:p>
            <a:r>
              <a:rPr lang="en-US" altLang="zh-CN"/>
              <a:t>8 = 1000       8 + lowbit(8) = 16</a:t>
            </a:r>
            <a:endParaRPr lang="en-US" altLang="zh-CN"/>
          </a:p>
          <a:p>
            <a:r>
              <a:rPr lang="en-US" altLang="zh-CN"/>
              <a:t>16 = 10000   16 + lowbit(16) = 32 &gt; 18 = len </a:t>
            </a:r>
            <a:r>
              <a:rPr lang="zh-CN" altLang="en-US"/>
              <a:t>结束</a:t>
            </a:r>
            <a:endParaRPr lang="zh-CN" altLang="en-US"/>
          </a:p>
        </p:txBody>
      </p:sp>
      <p:sp>
        <p:nvSpPr>
          <p:cNvPr id="4" name="文本框 3"/>
          <p:cNvSpPr txBox="1"/>
          <p:nvPr/>
        </p:nvSpPr>
        <p:spPr>
          <a:xfrm>
            <a:off x="7233920" y="1619885"/>
            <a:ext cx="4830445" cy="3415030"/>
          </a:xfrm>
          <a:prstGeom prst="rect">
            <a:avLst/>
          </a:prstGeom>
          <a:noFill/>
        </p:spPr>
        <p:txBody>
          <a:bodyPr wrap="square" rtlCol="0">
            <a:spAutoFit/>
          </a:bodyPr>
          <a:p>
            <a:r>
              <a:rPr lang="zh-CN" altLang="en-US" sz="3600" b="1"/>
              <a:t>查询</a:t>
            </a:r>
            <a:r>
              <a:rPr lang="en-US" altLang="zh-CN" sz="3600" b="1"/>
              <a:t>i</a:t>
            </a:r>
            <a:r>
              <a:rPr lang="zh-CN" altLang="en-US" sz="3600" b="1"/>
              <a:t>时从</a:t>
            </a:r>
            <a:r>
              <a:rPr lang="en-US" altLang="zh-CN" sz="3600" b="1"/>
              <a:t>t[i]</a:t>
            </a:r>
            <a:r>
              <a:rPr lang="zh-CN" altLang="en-US" sz="3600" b="1"/>
              <a:t>开始累加，每一次</a:t>
            </a:r>
            <a:r>
              <a:rPr lang="en-US" altLang="zh-CN" sz="3600" b="1"/>
              <a:t>i = i - lowbit(i)</a:t>
            </a:r>
            <a:endParaRPr lang="en-US" altLang="zh-CN" sz="3600" b="1"/>
          </a:p>
          <a:p>
            <a:endParaRPr lang="zh-CN" altLang="en-US" sz="3600" b="1"/>
          </a:p>
          <a:p>
            <a:endParaRPr lang="zh-CN" altLang="en-US" sz="3600" b="1"/>
          </a:p>
          <a:p>
            <a:r>
              <a:rPr lang="zh-CN" altLang="en-US" sz="3600" b="1"/>
              <a:t>修改</a:t>
            </a:r>
            <a:r>
              <a:rPr lang="en-US" altLang="zh-CN" sz="3600" b="1"/>
              <a:t>i</a:t>
            </a:r>
            <a:r>
              <a:rPr lang="zh-CN" altLang="en-US" sz="3600" b="1"/>
              <a:t>时从</a:t>
            </a:r>
            <a:r>
              <a:rPr lang="en-US" altLang="zh-CN" sz="3600" b="1"/>
              <a:t>t[i]</a:t>
            </a:r>
            <a:r>
              <a:rPr lang="zh-CN" altLang="en-US" sz="3600" b="1"/>
              <a:t>开始修改，每一次</a:t>
            </a:r>
            <a:r>
              <a:rPr lang="en-US" altLang="zh-CN" sz="3600" b="1"/>
              <a:t>i = i + lowbit(i)</a:t>
            </a:r>
            <a:endParaRPr lang="en-US" altLang="zh-CN" sz="36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down)">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Effect transition="in" filter="wipe(down)">
                                      <p:cBhvr>
                                        <p:cTn id="38" dur="500"/>
                                        <p:tgtEl>
                                          <p:spTgt spid="4">
                                            <p:txEl>
                                              <p:pRg st="0" end="0"/>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animEffect transition="in" filter="wipe(down)">
                                      <p:cBhvr>
                                        <p:cTn id="41"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快速求</a:t>
            </a:r>
            <a:r>
              <a:rPr lang="en-US" altLang="zh-CN"/>
              <a:t> lowbit(x)</a:t>
            </a:r>
            <a:endParaRPr lang="en-US" altLang="zh-CN"/>
          </a:p>
        </p:txBody>
      </p:sp>
      <p:sp>
        <p:nvSpPr>
          <p:cNvPr id="3" name="内容占位符 2"/>
          <p:cNvSpPr>
            <a:spLocks noGrp="1"/>
          </p:cNvSpPr>
          <p:nvPr>
            <p:ph idx="1"/>
          </p:nvPr>
        </p:nvSpPr>
        <p:spPr/>
        <p:txBody>
          <a:bodyPr/>
          <a:p>
            <a:r>
              <a:rPr lang="en-US" altLang="zh-CN" sz="3600"/>
              <a:t>x = ......100.....</a:t>
            </a:r>
            <a:endParaRPr lang="en-US" altLang="zh-CN" sz="3600"/>
          </a:p>
          <a:p>
            <a:r>
              <a:rPr lang="en-US" altLang="zh-CN" sz="3600"/>
              <a:t>~x = ......011.....</a:t>
            </a:r>
            <a:endParaRPr lang="en-US" altLang="zh-CN" sz="3600"/>
          </a:p>
          <a:p>
            <a:r>
              <a:rPr lang="en-US" altLang="zh-CN" sz="3600"/>
              <a:t>~x + 1 = ......100.....</a:t>
            </a:r>
            <a:endParaRPr lang="en-US" altLang="zh-CN" sz="3600"/>
          </a:p>
        </p:txBody>
      </p:sp>
      <p:sp>
        <p:nvSpPr>
          <p:cNvPr id="4" name="矩形 3"/>
          <p:cNvSpPr/>
          <p:nvPr/>
        </p:nvSpPr>
        <p:spPr>
          <a:xfrm>
            <a:off x="1801495" y="1490345"/>
            <a:ext cx="913130" cy="762635"/>
          </a:xfrm>
          <a:prstGeom prst="rect">
            <a:avLst/>
          </a:prstGeom>
          <a:noFill/>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
        <p:nvSpPr>
          <p:cNvPr id="5" name="矩形 4"/>
          <p:cNvSpPr/>
          <p:nvPr/>
        </p:nvSpPr>
        <p:spPr>
          <a:xfrm>
            <a:off x="2078355" y="2322830"/>
            <a:ext cx="902970" cy="762635"/>
          </a:xfrm>
          <a:prstGeom prst="rect">
            <a:avLst/>
          </a:prstGeom>
          <a:noFill/>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
        <p:nvSpPr>
          <p:cNvPr id="6" name="矩形 5"/>
          <p:cNvSpPr/>
          <p:nvPr/>
        </p:nvSpPr>
        <p:spPr>
          <a:xfrm>
            <a:off x="2910840" y="3155315"/>
            <a:ext cx="913130" cy="762635"/>
          </a:xfrm>
          <a:prstGeom prst="rect">
            <a:avLst/>
          </a:prstGeom>
          <a:noFill/>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cxnSp>
        <p:nvCxnSpPr>
          <p:cNvPr id="7" name="直接箭头连接符 6"/>
          <p:cNvCxnSpPr/>
          <p:nvPr/>
        </p:nvCxnSpPr>
        <p:spPr>
          <a:xfrm flipH="1" flipV="1">
            <a:off x="1940560" y="2428875"/>
            <a:ext cx="462280" cy="2877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H="1" flipV="1">
            <a:off x="2633980" y="3237865"/>
            <a:ext cx="739775" cy="19989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a:endCxn id="6" idx="2"/>
          </p:cNvCxnSpPr>
          <p:nvPr/>
        </p:nvCxnSpPr>
        <p:spPr>
          <a:xfrm flipV="1">
            <a:off x="3362325" y="3917950"/>
            <a:ext cx="5080" cy="12611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709420" y="5225415"/>
            <a:ext cx="3444240" cy="1198880"/>
          </a:xfrm>
          <a:prstGeom prst="rect">
            <a:avLst/>
          </a:prstGeom>
          <a:noFill/>
        </p:spPr>
        <p:txBody>
          <a:bodyPr wrap="square" rtlCol="0">
            <a:spAutoFit/>
          </a:bodyPr>
          <a:p>
            <a:r>
              <a:rPr lang="zh-CN" altLang="en-US" sz="2400"/>
              <a:t>后面两个红框里东西一模一样，都与第一个红框里的东西恰好取反</a:t>
            </a:r>
            <a:endParaRPr lang="zh-CN" altLang="en-US" sz="2400"/>
          </a:p>
        </p:txBody>
      </p:sp>
      <p:sp>
        <p:nvSpPr>
          <p:cNvPr id="11" name="矩形 10"/>
          <p:cNvSpPr/>
          <p:nvPr/>
        </p:nvSpPr>
        <p:spPr>
          <a:xfrm>
            <a:off x="2981325" y="1501775"/>
            <a:ext cx="1386205" cy="75120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3265170" y="2358390"/>
            <a:ext cx="1235075" cy="75120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4113530" y="3155315"/>
            <a:ext cx="1294130" cy="75120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4" name="直接箭头连接符 13"/>
          <p:cNvCxnSpPr/>
          <p:nvPr/>
        </p:nvCxnSpPr>
        <p:spPr>
          <a:xfrm flipH="1">
            <a:off x="4460240" y="1099820"/>
            <a:ext cx="4067810" cy="7162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a:endCxn id="12" idx="3"/>
          </p:cNvCxnSpPr>
          <p:nvPr/>
        </p:nvCxnSpPr>
        <p:spPr>
          <a:xfrm flipH="1">
            <a:off x="4500245" y="2082165"/>
            <a:ext cx="2764155" cy="6521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H="1">
            <a:off x="5476875" y="2694940"/>
            <a:ext cx="3120390" cy="796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8620760" y="791845"/>
            <a:ext cx="1091565" cy="521970"/>
          </a:xfrm>
          <a:prstGeom prst="rect">
            <a:avLst/>
          </a:prstGeom>
          <a:noFill/>
        </p:spPr>
        <p:txBody>
          <a:bodyPr wrap="none" rtlCol="0">
            <a:spAutoFit/>
          </a:bodyPr>
          <a:p>
            <a:r>
              <a:rPr lang="zh-CN" altLang="en-US" sz="2800"/>
              <a:t>全是</a:t>
            </a:r>
            <a:r>
              <a:rPr lang="en-US" altLang="zh-CN" sz="2800"/>
              <a:t>0</a:t>
            </a:r>
            <a:endParaRPr lang="en-US" altLang="zh-CN" sz="2800"/>
          </a:p>
        </p:txBody>
      </p:sp>
      <p:sp>
        <p:nvSpPr>
          <p:cNvPr id="18" name="文本框 17"/>
          <p:cNvSpPr txBox="1"/>
          <p:nvPr/>
        </p:nvSpPr>
        <p:spPr>
          <a:xfrm>
            <a:off x="7385050" y="1475740"/>
            <a:ext cx="6772275" cy="953135"/>
          </a:xfrm>
          <a:prstGeom prst="rect">
            <a:avLst/>
          </a:prstGeom>
          <a:noFill/>
        </p:spPr>
        <p:txBody>
          <a:bodyPr wrap="square" rtlCol="0">
            <a:spAutoFit/>
          </a:bodyPr>
          <a:p>
            <a:r>
              <a:rPr lang="zh-CN" altLang="en-US" sz="2800"/>
              <a:t>全是</a:t>
            </a:r>
            <a:r>
              <a:rPr lang="en-US" altLang="zh-CN" sz="2800"/>
              <a:t>1</a:t>
            </a:r>
            <a:endParaRPr lang="en-US" altLang="zh-CN" sz="2800"/>
          </a:p>
          <a:p>
            <a:r>
              <a:rPr lang="zh-CN" altLang="en-US" sz="2800"/>
              <a:t>这一步其实是纯数值的取反</a:t>
            </a:r>
            <a:endParaRPr lang="zh-CN" altLang="en-US" sz="2800"/>
          </a:p>
        </p:txBody>
      </p:sp>
      <p:sp>
        <p:nvSpPr>
          <p:cNvPr id="19" name="文本框 18"/>
          <p:cNvSpPr txBox="1"/>
          <p:nvPr/>
        </p:nvSpPr>
        <p:spPr>
          <a:xfrm>
            <a:off x="8701405" y="2443480"/>
            <a:ext cx="1091565" cy="521970"/>
          </a:xfrm>
          <a:prstGeom prst="rect">
            <a:avLst/>
          </a:prstGeom>
          <a:noFill/>
        </p:spPr>
        <p:txBody>
          <a:bodyPr wrap="none" rtlCol="0">
            <a:spAutoFit/>
          </a:bodyPr>
          <a:p>
            <a:r>
              <a:rPr lang="zh-CN" altLang="en-US" sz="2800"/>
              <a:t>全是</a:t>
            </a:r>
            <a:r>
              <a:rPr lang="en-US" altLang="zh-CN" sz="2800"/>
              <a:t>0</a:t>
            </a:r>
            <a:endParaRPr lang="en-US" altLang="zh-CN" sz="2800"/>
          </a:p>
        </p:txBody>
      </p:sp>
      <p:sp>
        <p:nvSpPr>
          <p:cNvPr id="20" name="文本框 19"/>
          <p:cNvSpPr txBox="1"/>
          <p:nvPr/>
        </p:nvSpPr>
        <p:spPr>
          <a:xfrm>
            <a:off x="4500880" y="4212590"/>
            <a:ext cx="7691120" cy="706755"/>
          </a:xfrm>
          <a:prstGeom prst="rect">
            <a:avLst/>
          </a:prstGeom>
          <a:noFill/>
        </p:spPr>
        <p:txBody>
          <a:bodyPr wrap="square" rtlCol="0">
            <a:spAutoFit/>
          </a:bodyPr>
          <a:p>
            <a:r>
              <a:rPr lang="en-US" altLang="zh-CN" sz="4000"/>
              <a:t>lowbit(x) = x &amp; ( ~x + 1 ) = x&amp; -x</a:t>
            </a:r>
            <a:endParaRPr lang="en-US" altLang="zh-CN" sz="4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4"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par>
                                <p:cTn id="17" presetID="22" presetClass="entr" presetSubtype="4"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par>
                                <p:cTn id="20" presetID="22" presetClass="entr" presetSubtype="4"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down)">
                                      <p:cBhvr>
                                        <p:cTn id="30" dur="500"/>
                                        <p:tgtEl>
                                          <p:spTgt spid="13"/>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down)">
                                      <p:cBhvr>
                                        <p:cTn id="33" dur="500"/>
                                        <p:tgtEl>
                                          <p:spTgt spid="12"/>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00"/>
                                        <p:tgtEl>
                                          <p:spTgt spid="11"/>
                                        </p:tgtEl>
                                      </p:cBhvr>
                                    </p:animEffect>
                                  </p:childTnLst>
                                </p:cTn>
                              </p:par>
                              <p:par>
                                <p:cTn id="37" presetID="2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par>
                                <p:cTn id="40" presetID="22" presetClass="entr" presetSubtype="4"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down)">
                                      <p:cBhvr>
                                        <p:cTn id="42" dur="500"/>
                                        <p:tgtEl>
                                          <p:spTgt spid="15"/>
                                        </p:tgtEl>
                                      </p:cBhvr>
                                    </p:animEffect>
                                  </p:childTnLst>
                                </p:cTn>
                              </p:par>
                              <p:par>
                                <p:cTn id="43" presetID="22" presetClass="entr" presetSubtype="4"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down)">
                                      <p:cBhvr>
                                        <p:cTn id="45" dur="500"/>
                                        <p:tgtEl>
                                          <p:spTgt spid="16"/>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wipe(down)">
                                      <p:cBhvr>
                                        <p:cTn id="48" dur="500"/>
                                        <p:tgtEl>
                                          <p:spTgt spid="19"/>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wipe(down)">
                                      <p:cBhvr>
                                        <p:cTn id="51" dur="500"/>
                                        <p:tgtEl>
                                          <p:spTgt spid="18"/>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wipe(down)">
                                      <p:cBhvr>
                                        <p:cTn id="54" dur="500"/>
                                        <p:tgtEl>
                                          <p:spTgt spid="17"/>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wipe(down)">
                                      <p:cBhvr>
                                        <p:cTn id="5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4" grpId="1" animBg="1"/>
      <p:bldP spid="5" grpId="1" animBg="1"/>
      <p:bldP spid="6" grpId="1" animBg="1"/>
      <p:bldP spid="13" grpId="0" animBg="1"/>
      <p:bldP spid="12" grpId="0" animBg="1"/>
      <p:bldP spid="11" grpId="0" animBg="1"/>
      <p:bldP spid="13" grpId="1" animBg="1"/>
      <p:bldP spid="12" grpId="1" animBg="1"/>
      <p:bldP spid="11" grpId="1" animBg="1"/>
      <p:bldP spid="10" grpId="0"/>
      <p:bldP spid="10" grpId="1"/>
      <p:bldP spid="19" grpId="0"/>
      <p:bldP spid="18" grpId="0"/>
      <p:bldP spid="17" grpId="0"/>
      <p:bldP spid="19" grpId="1"/>
      <p:bldP spid="18" grpId="1"/>
      <p:bldP spid="17" grpId="1"/>
      <p:bldP spid="20" grpId="0"/>
      <p:bldP spid="20"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回到题目</a:t>
            </a:r>
            <a:endParaRPr lang="zh-CN" altLang="en-US"/>
          </a:p>
        </p:txBody>
      </p:sp>
      <p:sp>
        <p:nvSpPr>
          <p:cNvPr id="3" name="内容占位符 2"/>
          <p:cNvSpPr>
            <a:spLocks noGrp="1"/>
          </p:cNvSpPr>
          <p:nvPr>
            <p:ph idx="1"/>
          </p:nvPr>
        </p:nvSpPr>
        <p:spPr/>
        <p:txBody>
          <a:bodyPr/>
          <a:p>
            <a:r>
              <a:rPr lang="zh-CN" altLang="en-US" sz="4000"/>
              <a:t>单点修改</a:t>
            </a:r>
            <a:r>
              <a:rPr lang="en-US" altLang="zh-CN" sz="4000"/>
              <a:t> </a:t>
            </a:r>
            <a:r>
              <a:rPr lang="zh-CN" altLang="en-US" sz="4000"/>
              <a:t>区间查询</a:t>
            </a:r>
            <a:r>
              <a:rPr lang="en-US" altLang="zh-CN" sz="4000"/>
              <a:t> P3374</a:t>
            </a:r>
            <a:r>
              <a:rPr lang="zh-CN" altLang="en-US" sz="4000"/>
              <a:t>可以直接切掉</a:t>
            </a:r>
            <a:endParaRPr lang="zh-CN" altLang="en-US" sz="4000"/>
          </a:p>
          <a:p>
            <a:r>
              <a:rPr lang="zh-CN" altLang="en-US" sz="4000"/>
              <a:t>什么你还是不会？</a:t>
            </a:r>
            <a:endParaRPr lang="zh-CN" altLang="en-US" sz="4000"/>
          </a:p>
          <a:p>
            <a:r>
              <a:rPr lang="zh-CN" altLang="en-US" sz="4000"/>
              <a:t>下一页是核心代码楼（点名</a:t>
            </a:r>
            <a:r>
              <a:rPr lang="en-US" altLang="zh-CN" sz="4000"/>
              <a:t>ssc,</a:t>
            </a:r>
            <a:r>
              <a:rPr lang="zh-CN" altLang="en-US" sz="4000"/>
              <a:t>我并不建议完全</a:t>
            </a:r>
            <a:r>
              <a:rPr lang="en-US" altLang="zh-CN" sz="4000"/>
              <a:t>“</a:t>
            </a:r>
            <a:r>
              <a:rPr lang="zh-CN" altLang="en-US" sz="4000"/>
              <a:t>借鉴</a:t>
            </a:r>
            <a:r>
              <a:rPr lang="en-US" altLang="zh-CN" sz="4000"/>
              <a:t>”</a:t>
            </a:r>
            <a:r>
              <a:rPr lang="zh-CN" altLang="en-US" sz="4000"/>
              <a:t>，应该充分理解之后参考）。</a:t>
            </a:r>
            <a:endParaRPr lang="zh-CN" altLang="en-US" sz="4000"/>
          </a:p>
          <a:p>
            <a:endParaRPr lang="zh-CN" altLang="en-US" sz="4000"/>
          </a:p>
          <a:p>
            <a:endParaRPr lang="zh-CN" altLang="en-US" sz="4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P3374 #1316</a:t>
            </a:r>
            <a:r>
              <a:rPr lang="zh-CN" altLang="en-US"/>
              <a:t>的专属代码楼</a:t>
            </a:r>
            <a:endParaRPr lang="zh-CN" altLang="en-US"/>
          </a:p>
        </p:txBody>
      </p:sp>
      <p:sp>
        <p:nvSpPr>
          <p:cNvPr id="3" name="内容占位符 2"/>
          <p:cNvSpPr>
            <a:spLocks noGrp="1"/>
          </p:cNvSpPr>
          <p:nvPr>
            <p:ph idx="1"/>
          </p:nvPr>
        </p:nvSpPr>
        <p:spPr>
          <a:xfrm>
            <a:off x="3562350" y="1457960"/>
            <a:ext cx="10968990" cy="5298440"/>
          </a:xfrm>
        </p:spPr>
        <p:txBody>
          <a:bodyPr>
            <a:normAutofit/>
          </a:bodyPr>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void add( int x , int k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for( ; x &lt;= n ; x += x &amp; -x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t[x] += k;</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return;</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a:t>
            </a:r>
            <a:r>
              <a:rPr lang="en-US" altLang="zh-CN" sz="1600" b="1">
                <a:latin typeface="Consolas" panose="020B0609020204030204" charset="0"/>
                <a:ea typeface="宋体" panose="02010600030101010101" pitchFamily="2" charset="-122"/>
                <a:cs typeface="Consolas" panose="020B0609020204030204" charset="0"/>
              </a:rPr>
              <a:t>//</a:t>
            </a:r>
            <a:r>
              <a:rPr lang="zh-CN" altLang="en-US" sz="1600" b="1">
                <a:latin typeface="Consolas" panose="020B0609020204030204" charset="0"/>
                <a:ea typeface="宋体" panose="02010600030101010101" pitchFamily="2" charset="-122"/>
                <a:cs typeface="Consolas" panose="020B0609020204030204" charset="0"/>
              </a:rPr>
              <a:t>核心代码段</a:t>
            </a:r>
            <a:r>
              <a:rPr lang="en-US" altLang="zh-CN" sz="1600" b="1">
                <a:latin typeface="Consolas" panose="020B0609020204030204" charset="0"/>
                <a:ea typeface="宋体" panose="02010600030101010101" pitchFamily="2" charset="-122"/>
                <a:cs typeface="Consolas" panose="020B0609020204030204" charset="0"/>
              </a:rPr>
              <a:t>1</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int sum( int x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int ans = 0;</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for( ; x ; x -= x &amp; -x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ans += t[x];</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return ans;</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a:t>
            </a:r>
            <a:r>
              <a:rPr lang="en-US" altLang="zh-CN" sz="1600" b="1">
                <a:latin typeface="Consolas" panose="020B0609020204030204" charset="0"/>
                <a:ea typeface="宋体" panose="02010600030101010101" pitchFamily="2" charset="-122"/>
                <a:cs typeface="Consolas" panose="020B0609020204030204" charset="0"/>
              </a:rPr>
              <a:t>//</a:t>
            </a:r>
            <a:r>
              <a:rPr lang="zh-CN" altLang="en-US" sz="1600" b="1">
                <a:latin typeface="Consolas" panose="020B0609020204030204" charset="0"/>
                <a:ea typeface="宋体" panose="02010600030101010101" pitchFamily="2" charset="-122"/>
                <a:cs typeface="Consolas" panose="020B0609020204030204" charset="0"/>
              </a:rPr>
              <a:t>核心代码段</a:t>
            </a:r>
            <a:r>
              <a:rPr lang="en-US" altLang="zh-CN" sz="1600" b="1">
                <a:latin typeface="Consolas" panose="020B0609020204030204" charset="0"/>
                <a:ea typeface="宋体" panose="02010600030101010101" pitchFamily="2" charset="-122"/>
                <a:cs typeface="Consolas" panose="020B0609020204030204" charset="0"/>
              </a:rPr>
              <a:t>2</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for( int i = 1 ; i &lt;= n ; i ++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int k;</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scanf("%d",&amp;k);</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	add( i , k );</a:t>
            </a:r>
            <a:endParaRPr lang="zh-CN" altLang="en-US" sz="1600" b="1">
              <a:latin typeface="Consolas" panose="020B0609020204030204" charset="0"/>
              <a:ea typeface="宋体" panose="02010600030101010101" pitchFamily="2" charset="-122"/>
              <a:cs typeface="Consolas" panose="020B0609020204030204" charset="0"/>
            </a:endParaRPr>
          </a:p>
          <a:p>
            <a:pPr marL="0" indent="0" algn="l">
              <a:lnSpc>
                <a:spcPct val="50000"/>
              </a:lnSpc>
              <a:buNone/>
            </a:pPr>
            <a:r>
              <a:rPr lang="zh-CN" altLang="en-US" sz="1600" b="1">
                <a:latin typeface="Consolas" panose="020B0609020204030204" charset="0"/>
                <a:ea typeface="宋体" panose="02010600030101010101" pitchFamily="2" charset="-122"/>
                <a:cs typeface="Consolas" panose="020B0609020204030204" charset="0"/>
              </a:rPr>
              <a:t>}</a:t>
            </a:r>
            <a:r>
              <a:rPr lang="en-US" altLang="zh-CN" sz="1600" b="1">
                <a:latin typeface="Consolas" panose="020B0609020204030204" charset="0"/>
                <a:ea typeface="宋体" panose="02010600030101010101" pitchFamily="2" charset="-122"/>
                <a:cs typeface="Consolas" panose="020B0609020204030204" charset="0"/>
              </a:rPr>
              <a:t>//</a:t>
            </a:r>
            <a:r>
              <a:rPr lang="zh-CN" altLang="en-US" sz="1600" b="1">
                <a:latin typeface="Consolas" panose="020B0609020204030204" charset="0"/>
                <a:ea typeface="宋体" panose="02010600030101010101" pitchFamily="2" charset="-122"/>
                <a:cs typeface="Consolas" panose="020B0609020204030204" charset="0"/>
              </a:rPr>
              <a:t>核心代码段</a:t>
            </a:r>
            <a:r>
              <a:rPr lang="en-US" altLang="zh-CN" sz="1600" b="1">
                <a:latin typeface="Consolas" panose="020B0609020204030204" charset="0"/>
                <a:ea typeface="宋体" panose="02010600030101010101" pitchFamily="2" charset="-122"/>
                <a:cs typeface="Consolas" panose="020B0609020204030204" charset="0"/>
              </a:rPr>
              <a:t>3</a:t>
            </a:r>
            <a:r>
              <a:rPr lang="zh-CN" altLang="en-US" sz="1600" b="1">
                <a:latin typeface="Consolas" panose="020B0609020204030204" charset="0"/>
                <a:ea typeface="宋体" panose="02010600030101010101" pitchFamily="2" charset="-122"/>
                <a:cs typeface="Consolas" panose="020B0609020204030204" charset="0"/>
              </a:rPr>
              <a:t>（板子</a:t>
            </a:r>
            <a:r>
              <a:rPr lang="en-US" altLang="zh-CN" sz="1600" b="1">
                <a:latin typeface="Consolas" panose="020B0609020204030204" charset="0"/>
                <a:ea typeface="宋体" panose="02010600030101010101" pitchFamily="2" charset="-122"/>
                <a:cs typeface="Consolas" panose="020B0609020204030204" charset="0"/>
              </a:rPr>
              <a:t>1</a:t>
            </a:r>
            <a:r>
              <a:rPr lang="zh-CN" altLang="en-US" sz="1600" b="1">
                <a:latin typeface="Consolas" panose="020B0609020204030204" charset="0"/>
                <a:ea typeface="宋体" panose="02010600030101010101" pitchFamily="2" charset="-122"/>
                <a:cs typeface="Consolas" panose="020B0609020204030204" charset="0"/>
              </a:rPr>
              <a:t>专属</a:t>
            </a:r>
            <a:r>
              <a:rPr lang="en-US" altLang="zh-CN" sz="1600" b="1">
                <a:latin typeface="Consolas" panose="020B0609020204030204" charset="0"/>
                <a:ea typeface="宋体" panose="02010600030101010101" pitchFamily="2" charset="-122"/>
                <a:cs typeface="Consolas" panose="020B0609020204030204" charset="0"/>
              </a:rPr>
              <a:t>&amp;</a:t>
            </a:r>
            <a:r>
              <a:rPr lang="zh-CN" altLang="en-US" sz="1600" b="1">
                <a:latin typeface="Consolas" panose="020B0609020204030204" charset="0"/>
                <a:ea typeface="宋体" panose="02010600030101010101" pitchFamily="2" charset="-122"/>
                <a:cs typeface="Consolas" panose="020B0609020204030204" charset="0"/>
              </a:rPr>
              <a:t>输入</a:t>
            </a:r>
            <a:r>
              <a:rPr lang="en-US" altLang="zh-CN" sz="1600" b="1">
                <a:latin typeface="Consolas" panose="020B0609020204030204" charset="0"/>
                <a:ea typeface="宋体" panose="02010600030101010101" pitchFamily="2" charset="-122"/>
                <a:cs typeface="Consolas" panose="020B0609020204030204" charset="0"/>
              </a:rPr>
              <a:t>&amp;</a:t>
            </a:r>
            <a:r>
              <a:rPr lang="zh-CN" altLang="en-US" sz="1600" b="1">
                <a:latin typeface="Consolas" panose="020B0609020204030204" charset="0"/>
                <a:ea typeface="宋体" panose="02010600030101010101" pitchFamily="2" charset="-122"/>
                <a:cs typeface="Consolas" panose="020B0609020204030204" charset="0"/>
              </a:rPr>
              <a:t>初始化）</a:t>
            </a:r>
            <a:endParaRPr lang="zh-CN" altLang="en-US" sz="1600" b="1">
              <a:latin typeface="Consolas" panose="020B0609020204030204" charset="0"/>
              <a:ea typeface="宋体" panose="02010600030101010101" pitchFamily="2" charset="-122"/>
              <a:cs typeface="Consolas" panose="020B0609020204030204" charset="0"/>
            </a:endParaRP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P3368 #1317</a:t>
            </a:r>
            <a:r>
              <a:rPr lang="zh-CN" altLang="en-US">
                <a:sym typeface="+mn-ea"/>
              </a:rPr>
              <a:t>区间修改</a:t>
            </a:r>
            <a:r>
              <a:rPr lang="en-US" altLang="zh-CN">
                <a:sym typeface="+mn-ea"/>
              </a:rPr>
              <a:t> </a:t>
            </a:r>
            <a:r>
              <a:rPr lang="zh-CN" altLang="en-US">
                <a:sym typeface="+mn-ea"/>
              </a:rPr>
              <a:t>单点查询</a:t>
            </a:r>
            <a:endParaRPr lang="zh-CN" altLang="en-US"/>
          </a:p>
        </p:txBody>
      </p:sp>
      <p:sp>
        <p:nvSpPr>
          <p:cNvPr id="3" name="内容占位符 2"/>
          <p:cNvSpPr>
            <a:spLocks noGrp="1"/>
          </p:cNvSpPr>
          <p:nvPr>
            <p:ph idx="1"/>
          </p:nvPr>
        </p:nvSpPr>
        <p:spPr/>
        <p:txBody>
          <a:bodyPr/>
          <a:p>
            <a:r>
              <a:rPr lang="zh-CN" altLang="en-US" b="1"/>
              <a:t>理解了题意后，发现不会做</a:t>
            </a:r>
            <a:r>
              <a:rPr lang="en-US" altLang="zh-CN" b="1"/>
              <a:t>.......</a:t>
            </a:r>
            <a:endParaRPr lang="en-US" altLang="zh-CN" b="1"/>
          </a:p>
          <a:p>
            <a:r>
              <a:rPr lang="zh-CN" altLang="en-US" b="1"/>
              <a:t>我们可以先总结一下刚刚</a:t>
            </a:r>
            <a:r>
              <a:rPr lang="en-US" altLang="zh-CN" b="1"/>
              <a:t>P3374</a:t>
            </a:r>
            <a:r>
              <a:rPr lang="zh-CN" altLang="en-US" b="1"/>
              <a:t>的经验，也就是代码实现或算法思想方面一些重要的性质。</a:t>
            </a:r>
            <a:endParaRPr lang="zh-CN" altLang="en-US" b="1"/>
          </a:p>
          <a:p>
            <a:r>
              <a:rPr lang="en-US" altLang="zh-CN" b="1"/>
              <a:t>1.</a:t>
            </a:r>
            <a:r>
              <a:rPr lang="zh-CN" altLang="en-US" b="1"/>
              <a:t>从头到尾都没有修改过原数组（</a:t>
            </a:r>
            <a:r>
              <a:rPr lang="zh-CN" altLang="en-US" b="1">
                <a:solidFill>
                  <a:srgbClr val="FF0000"/>
                </a:solidFill>
              </a:rPr>
              <a:t>甚至没声明原数组</a:t>
            </a:r>
            <a:r>
              <a:rPr lang="zh-CN" altLang="en-US" b="1"/>
              <a:t>）。因为所谓的原数组</a:t>
            </a:r>
            <a:r>
              <a:rPr lang="en-US" altLang="zh-CN" b="1"/>
              <a:t>a</a:t>
            </a:r>
            <a:r>
              <a:rPr lang="zh-CN" altLang="en-US" b="1"/>
              <a:t>已经被</a:t>
            </a:r>
            <a:r>
              <a:rPr lang="en-US" altLang="zh-CN" b="1"/>
              <a:t>t</a:t>
            </a:r>
            <a:r>
              <a:rPr lang="zh-CN" altLang="en-US" b="1"/>
              <a:t>数组等效化了，所以</a:t>
            </a:r>
            <a:r>
              <a:rPr lang="en-US" altLang="zh-CN" b="1"/>
              <a:t>a</a:t>
            </a:r>
            <a:r>
              <a:rPr lang="zh-CN" altLang="en-US" b="1"/>
              <a:t>数组没有任何用处。</a:t>
            </a:r>
            <a:endParaRPr lang="zh-CN" altLang="en-US" b="1"/>
          </a:p>
          <a:p>
            <a:r>
              <a:rPr lang="en-US" altLang="zh-CN" b="1"/>
              <a:t>2.</a:t>
            </a:r>
            <a:r>
              <a:rPr lang="zh-CN" altLang="en-US" b="1"/>
              <a:t>树状数组在处理从</a:t>
            </a:r>
            <a:r>
              <a:rPr lang="en-US" altLang="zh-CN" b="1"/>
              <a:t>1</a:t>
            </a:r>
            <a:r>
              <a:rPr lang="zh-CN" altLang="en-US" b="1"/>
              <a:t>开始的前缀区间的数据具有很大优势，而前缀和恰好是由两个这样的子数据相减得出的结果，于是树状数组又是处理</a:t>
            </a:r>
            <a:r>
              <a:rPr lang="zh-CN" altLang="en-US" b="1">
                <a:solidFill>
                  <a:srgbClr val="FF0000"/>
                </a:solidFill>
              </a:rPr>
              <a:t>前缀和及大部分前缀问题</a:t>
            </a:r>
            <a:r>
              <a:rPr lang="zh-CN" altLang="en-US" b="1"/>
              <a:t>的强力工具。</a:t>
            </a:r>
            <a:endParaRPr lang="zh-CN" altLang="en-US" b="1"/>
          </a:p>
          <a:p>
            <a:r>
              <a:rPr lang="en-US" altLang="zh-CN" b="1"/>
              <a:t>3.</a:t>
            </a:r>
            <a:r>
              <a:rPr lang="zh-CN" altLang="en-US" b="1"/>
              <a:t>结合之前我们画的图可以看出来，很重要的一点是，原数组有多少项，树状数组就有多少项，这保证了树状数组的空间有效性。</a:t>
            </a:r>
            <a:endParaRPr lang="zh-CN" altLang="en-US" b="1"/>
          </a:p>
          <a:p>
            <a:r>
              <a:rPr lang="zh-CN" altLang="en-US" sz="2800" b="1"/>
              <a:t>于是就来到了真正（</a:t>
            </a:r>
            <a:r>
              <a:rPr lang="zh-CN" altLang="en-US" sz="2800" b="1">
                <a:solidFill>
                  <a:srgbClr val="FF0000"/>
                </a:solidFill>
              </a:rPr>
              <a:t>我也不知道别人怎么想到的别问我</a:t>
            </a:r>
            <a:r>
              <a:rPr lang="zh-CN" altLang="en-US" sz="2800" b="1"/>
              <a:t>）的充满了数学味道的神奇环节。</a:t>
            </a:r>
            <a:endParaRPr lang="zh-CN" altLang="en-US"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P3368 #1317</a:t>
            </a:r>
            <a:r>
              <a:rPr lang="zh-CN" altLang="en-US"/>
              <a:t>区间修改</a:t>
            </a:r>
            <a:r>
              <a:rPr lang="en-US" altLang="zh-CN"/>
              <a:t> </a:t>
            </a:r>
            <a:r>
              <a:rPr lang="zh-CN" altLang="en-US"/>
              <a:t>单点查询</a:t>
            </a:r>
            <a:endParaRPr lang="zh-CN" altLang="en-US"/>
          </a:p>
        </p:txBody>
      </p:sp>
      <p:sp>
        <p:nvSpPr>
          <p:cNvPr id="3" name="内容占位符 2"/>
          <p:cNvSpPr>
            <a:spLocks noGrp="1"/>
          </p:cNvSpPr>
          <p:nvPr>
            <p:ph idx="1"/>
          </p:nvPr>
        </p:nvSpPr>
        <p:spPr/>
        <p:txBody>
          <a:bodyPr/>
          <a:p>
            <a:r>
              <a:rPr lang="zh-CN" altLang="en-US" sz="3200"/>
              <a:t>引入一个可能大概也许没准有些离谱的东西</a:t>
            </a:r>
            <a:endParaRPr lang="zh-CN" altLang="en-US" sz="3200"/>
          </a:p>
          <a:p>
            <a:r>
              <a:rPr lang="en-US" altLang="zh-CN" sz="3200"/>
              <a:t>d:</a:t>
            </a:r>
            <a:r>
              <a:rPr lang="zh-CN" altLang="en-US" sz="3200"/>
              <a:t>差分数组</a:t>
            </a:r>
            <a:endParaRPr lang="zh-CN" altLang="en-US" sz="3200"/>
          </a:p>
          <a:p>
            <a:r>
              <a:rPr lang="zh-CN" altLang="en-US" sz="3200"/>
              <a:t>定义：令</a:t>
            </a:r>
            <a:r>
              <a:rPr lang="en-US" altLang="zh-CN" sz="3200"/>
              <a:t>d[1] = a[1],d[i] = a[i] - a[i-1] </a:t>
            </a:r>
            <a:endParaRPr lang="en-US" altLang="zh-CN" sz="3200"/>
          </a:p>
          <a:p>
            <a:r>
              <a:rPr lang="zh-CN" altLang="en-US" sz="3200"/>
              <a:t>则</a:t>
            </a:r>
            <a:r>
              <a:rPr lang="en-US" altLang="zh-CN" sz="3200"/>
              <a:t> a[i] = d[1] + d[2] + ... + d[i]</a:t>
            </a:r>
            <a:endParaRPr lang="en-US" altLang="zh-CN" sz="3200"/>
          </a:p>
          <a:p>
            <a:r>
              <a:rPr lang="en-US" altLang="zh-CN" sz="3200"/>
              <a:t>emmm,</a:t>
            </a:r>
            <a:r>
              <a:rPr lang="zh-CN" altLang="en-US" sz="3200"/>
              <a:t>看起来像一个前缀和的样子哦</a:t>
            </a:r>
            <a:endParaRPr lang="zh-CN" altLang="en-US" sz="32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zh-CN" altLang="en-US"/>
              <a:t>对于修改操作：</a:t>
            </a:r>
            <a:r>
              <a:rPr lang="en-US" altLang="zh-CN"/>
              <a:t>[l,r] + k</a:t>
            </a:r>
            <a:endParaRPr lang="en-US" altLang="zh-CN"/>
          </a:p>
        </p:txBody>
      </p:sp>
      <p:sp>
        <p:nvSpPr>
          <p:cNvPr id="3" name="内容占位符 2"/>
          <p:cNvSpPr>
            <a:spLocks noGrp="1"/>
          </p:cNvSpPr>
          <p:nvPr>
            <p:ph idx="1"/>
          </p:nvPr>
        </p:nvSpPr>
        <p:spPr/>
        <p:txBody>
          <a:bodyPr>
            <a:normAutofit lnSpcReduction="20000"/>
          </a:bodyPr>
          <a:p>
            <a:r>
              <a:rPr lang="en-US" altLang="zh-CN" sz="3200"/>
              <a:t>a[l] + k -&gt; d[l] + k,d[l + 1] - k</a:t>
            </a:r>
            <a:endParaRPr lang="en-US" altLang="zh-CN" sz="3200"/>
          </a:p>
          <a:p>
            <a:r>
              <a:rPr lang="en-US" altLang="zh-CN" sz="3200"/>
              <a:t>a[l + 1] + k -&gt; d[l + 1] + k,</a:t>
            </a:r>
            <a:r>
              <a:rPr lang="en-US" altLang="zh-CN" sz="3200">
                <a:sym typeface="+mn-ea"/>
              </a:rPr>
              <a:t>d</a:t>
            </a:r>
            <a:r>
              <a:rPr lang="en-US" altLang="zh-CN" sz="3200"/>
              <a:t>[l + 2] - k</a:t>
            </a:r>
            <a:endParaRPr lang="en-US" altLang="zh-CN" sz="3200"/>
          </a:p>
          <a:p>
            <a:r>
              <a:rPr lang="en-US" altLang="zh-CN" sz="3200"/>
              <a:t>a[l + 2] + k -&gt; </a:t>
            </a:r>
            <a:r>
              <a:rPr lang="en-US" altLang="zh-CN" sz="3200">
                <a:sym typeface="+mn-ea"/>
              </a:rPr>
              <a:t>d</a:t>
            </a:r>
            <a:r>
              <a:rPr lang="en-US" altLang="zh-CN" sz="3200"/>
              <a:t>[l + 2] + k,</a:t>
            </a:r>
            <a:r>
              <a:rPr lang="en-US" altLang="zh-CN" sz="3200">
                <a:sym typeface="+mn-ea"/>
              </a:rPr>
              <a:t>d</a:t>
            </a:r>
            <a:r>
              <a:rPr lang="en-US" altLang="zh-CN" sz="3200"/>
              <a:t>[l + 3] - k</a:t>
            </a:r>
            <a:endParaRPr lang="en-US" altLang="zh-CN" sz="3200"/>
          </a:p>
          <a:p>
            <a:r>
              <a:rPr lang="en-US" altLang="zh-CN" sz="3200"/>
              <a:t>......</a:t>
            </a:r>
            <a:endParaRPr lang="en-US" altLang="zh-CN" sz="3200"/>
          </a:p>
          <a:p>
            <a:r>
              <a:rPr lang="en-US" altLang="zh-CN" sz="3200"/>
              <a:t>a[r] + k -&gt; </a:t>
            </a:r>
            <a:r>
              <a:rPr lang="en-US" altLang="zh-CN" sz="3200">
                <a:sym typeface="+mn-ea"/>
              </a:rPr>
              <a:t>d</a:t>
            </a:r>
            <a:r>
              <a:rPr lang="en-US" altLang="zh-CN" sz="3200"/>
              <a:t>[r] + k,</a:t>
            </a:r>
            <a:r>
              <a:rPr lang="en-US" altLang="zh-CN" sz="3200">
                <a:sym typeface="+mn-ea"/>
              </a:rPr>
              <a:t>d</a:t>
            </a:r>
            <a:r>
              <a:rPr lang="en-US" altLang="zh-CN" sz="3200"/>
              <a:t>[r + 1] - k</a:t>
            </a:r>
            <a:endParaRPr lang="en-US" altLang="zh-CN" sz="3200"/>
          </a:p>
          <a:p>
            <a:r>
              <a:rPr lang="en-US" altLang="zh-CN" sz="3200" b="1"/>
              <a:t>d[l + 1],d[l + 2]...d[r]</a:t>
            </a:r>
            <a:r>
              <a:rPr lang="zh-CN" altLang="en-US" sz="3200" b="1"/>
              <a:t>与原来相同</a:t>
            </a:r>
            <a:endParaRPr lang="zh-CN" altLang="en-US" sz="3200" b="1"/>
          </a:p>
          <a:p>
            <a:r>
              <a:rPr lang="zh-CN" altLang="en-US" sz="3200" b="1"/>
              <a:t>只需要</a:t>
            </a:r>
            <a:r>
              <a:rPr lang="en-US" altLang="zh-CN" sz="3200" b="1"/>
              <a:t>d[l] + k,d[r + 1] - k -&gt; </a:t>
            </a:r>
            <a:r>
              <a:rPr lang="zh-CN" altLang="en-US" sz="3200" b="1"/>
              <a:t>单点修改</a:t>
            </a:r>
            <a:r>
              <a:rPr lang="en-US" altLang="zh-CN" sz="3200" b="1"/>
              <a:t> </a:t>
            </a:r>
            <a:endParaRPr lang="en-US" altLang="zh-CN" sz="3200" b="1"/>
          </a:p>
          <a:p>
            <a:endParaRPr lang="en-US" altLang="zh-CN" sz="32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对于查询操作</a:t>
            </a:r>
            <a:r>
              <a:rPr lang="en-US" altLang="zh-CN"/>
              <a:t> ask(x)</a:t>
            </a:r>
            <a:endParaRPr lang="en-US" altLang="zh-CN"/>
          </a:p>
        </p:txBody>
      </p:sp>
      <p:sp>
        <p:nvSpPr>
          <p:cNvPr id="3" name="内容占位符 2"/>
          <p:cNvSpPr>
            <a:spLocks noGrp="1"/>
          </p:cNvSpPr>
          <p:nvPr>
            <p:ph idx="1"/>
          </p:nvPr>
        </p:nvSpPr>
        <p:spPr/>
        <p:txBody>
          <a:bodyPr/>
          <a:p>
            <a:r>
              <a:rPr lang="en-US" altLang="zh-CN" sz="3200"/>
              <a:t>a[x] = d[1] + d[2] + ... + d[x]</a:t>
            </a:r>
            <a:endParaRPr lang="en-US" altLang="zh-CN" sz="3200"/>
          </a:p>
          <a:p>
            <a:r>
              <a:rPr lang="zh-CN" altLang="en-US" sz="3200"/>
              <a:t>区间查询</a:t>
            </a:r>
            <a:r>
              <a:rPr lang="en-US" altLang="zh-CN" sz="3200"/>
              <a:t>(</a:t>
            </a:r>
            <a:r>
              <a:rPr lang="zh-CN" altLang="en-US" sz="3200"/>
              <a:t>这是个前缀和）</a:t>
            </a:r>
            <a:endParaRPr lang="zh-CN" altLang="en-US" sz="3200"/>
          </a:p>
          <a:p>
            <a:endParaRPr lang="zh-CN" altLang="en-US" sz="32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P3368 #1317</a:t>
            </a:r>
            <a:endParaRPr lang="en-US" altLang="zh-CN"/>
          </a:p>
        </p:txBody>
      </p:sp>
      <p:sp>
        <p:nvSpPr>
          <p:cNvPr id="3" name="内容占位符 2"/>
          <p:cNvSpPr>
            <a:spLocks noGrp="1"/>
          </p:cNvSpPr>
          <p:nvPr>
            <p:ph idx="1"/>
          </p:nvPr>
        </p:nvSpPr>
        <p:spPr/>
        <p:txBody>
          <a:bodyPr/>
          <a:p>
            <a:r>
              <a:rPr lang="zh-CN" altLang="en-US" sz="3600" b="1"/>
              <a:t>那其实就很简单了，用树状数组维护</a:t>
            </a:r>
            <a:r>
              <a:rPr lang="en-US" altLang="zh-CN" sz="3600" b="1"/>
              <a:t>d</a:t>
            </a:r>
            <a:r>
              <a:rPr lang="zh-CN" altLang="en-US" sz="3600" b="1"/>
              <a:t>数组</a:t>
            </a:r>
            <a:endParaRPr lang="zh-CN" altLang="en-US" sz="3600" b="1"/>
          </a:p>
          <a:p>
            <a:r>
              <a:rPr lang="zh-CN" altLang="en-US" sz="3600" b="1"/>
              <a:t>至于初始化？</a:t>
            </a:r>
            <a:endParaRPr lang="zh-CN" altLang="en-US" sz="3600" b="1"/>
          </a:p>
          <a:p>
            <a:r>
              <a:rPr lang="en-US" altLang="zh-CN" sz="3600" b="1"/>
              <a:t>d[i] = a[i] - a[i - 1] -&gt; add(i,a[i] - a[i-1])</a:t>
            </a:r>
            <a:endParaRPr lang="en-US" altLang="zh-CN" sz="36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zh-CN" altLang="en-US"/>
              <a:t>可能用到的相对原子质量（划掉）名词及变量名</a:t>
            </a:r>
            <a:endParaRPr lang="zh-CN" altLang="en-US"/>
          </a:p>
        </p:txBody>
      </p:sp>
      <p:sp>
        <p:nvSpPr>
          <p:cNvPr id="3" name="内容占位符 2"/>
          <p:cNvSpPr>
            <a:spLocks noGrp="1"/>
          </p:cNvSpPr>
          <p:nvPr>
            <p:ph idx="1"/>
          </p:nvPr>
        </p:nvSpPr>
        <p:spPr>
          <a:xfrm>
            <a:off x="608330" y="1490345"/>
            <a:ext cx="10968990" cy="5448935"/>
          </a:xfrm>
        </p:spPr>
        <p:txBody>
          <a:bodyPr>
            <a:normAutofit fontScale="70000"/>
          </a:bodyPr>
          <a:p>
            <a:pPr algn="ctr"/>
            <a:r>
              <a:rPr lang="zh-CN" altLang="en-US" sz="2400" b="1"/>
              <a:t>原数组</a:t>
            </a:r>
            <a:r>
              <a:rPr lang="en-US" altLang="zh-CN" sz="2400" b="1"/>
              <a:t>-a</a:t>
            </a:r>
            <a:endParaRPr lang="en-US" altLang="zh-CN" sz="2400" b="1"/>
          </a:p>
          <a:p>
            <a:pPr algn="ctr"/>
            <a:r>
              <a:rPr lang="zh-CN" altLang="en-US" sz="2400" b="1"/>
              <a:t>一般树状数组</a:t>
            </a:r>
            <a:r>
              <a:rPr lang="en-US" altLang="zh-CN" sz="2400" b="1"/>
              <a:t>-t</a:t>
            </a:r>
            <a:endParaRPr lang="en-US" altLang="zh-CN" sz="2400" b="1"/>
          </a:p>
          <a:p>
            <a:pPr algn="ctr"/>
            <a:r>
              <a:rPr lang="zh-CN" altLang="en-US" sz="2400" b="1"/>
              <a:t>差分树状数组</a:t>
            </a:r>
            <a:r>
              <a:rPr lang="en-US" altLang="zh-CN" sz="2400" b="1"/>
              <a:t>-d</a:t>
            </a:r>
            <a:endParaRPr lang="en-US" altLang="zh-CN" sz="2400" b="1"/>
          </a:p>
          <a:p>
            <a:pPr algn="ctr"/>
            <a:r>
              <a:rPr lang="zh-CN" altLang="en-US" sz="2400" b="1"/>
              <a:t>差分优化树状数组</a:t>
            </a:r>
            <a:r>
              <a:rPr lang="en-US" altLang="zh-CN" sz="2400" b="1"/>
              <a:t>-dr</a:t>
            </a:r>
            <a:endParaRPr lang="en-US" altLang="zh-CN" sz="2400" b="1"/>
          </a:p>
          <a:p>
            <a:pPr algn="ctr"/>
            <a:r>
              <a:rPr lang="zh-CN" altLang="en-US" sz="2400" b="1"/>
              <a:t>离散化数组</a:t>
            </a:r>
            <a:r>
              <a:rPr lang="en-US" altLang="zh-CN" sz="2400" b="1"/>
              <a:t>-rank</a:t>
            </a:r>
            <a:endParaRPr lang="en-US" altLang="zh-CN" sz="2400" b="1"/>
          </a:p>
          <a:p>
            <a:pPr algn="ctr"/>
            <a:r>
              <a:rPr lang="zh-CN" altLang="en-US" sz="2400" b="1"/>
              <a:t>前缀和数组</a:t>
            </a:r>
            <a:r>
              <a:rPr lang="en-US" altLang="zh-CN" sz="2400" b="1"/>
              <a:t>-s</a:t>
            </a:r>
            <a:endParaRPr lang="en-US" altLang="zh-CN" sz="2400" b="1"/>
          </a:p>
          <a:p>
            <a:pPr algn="ctr"/>
            <a:r>
              <a:rPr lang="zh-CN" altLang="en-US" sz="2400" b="1"/>
              <a:t>求和操作</a:t>
            </a:r>
            <a:r>
              <a:rPr lang="en-US" altLang="zh-CN" sz="2400" b="1"/>
              <a:t>-sum</a:t>
            </a:r>
            <a:endParaRPr lang="en-US" altLang="zh-CN" sz="2400" b="1"/>
          </a:p>
          <a:p>
            <a:pPr algn="ctr"/>
            <a:r>
              <a:rPr lang="zh-CN" altLang="en-US" sz="2400" b="1"/>
              <a:t>加值操作</a:t>
            </a:r>
            <a:r>
              <a:rPr lang="en-US" altLang="zh-CN" sz="2400" b="1"/>
              <a:t>-add</a:t>
            </a:r>
            <a:endParaRPr lang="en-US" altLang="zh-CN" sz="2400" b="1"/>
          </a:p>
          <a:p>
            <a:pPr algn="ctr"/>
            <a:r>
              <a:rPr lang="zh-CN" altLang="en-US" sz="2400" b="1"/>
              <a:t>求最低有效位操作</a:t>
            </a:r>
            <a:r>
              <a:rPr lang="en-US" altLang="zh-CN" sz="2400" b="1"/>
              <a:t>-lowbit</a:t>
            </a:r>
            <a:endParaRPr lang="en-US" altLang="zh-CN" sz="2400" b="1"/>
          </a:p>
          <a:p>
            <a:pPr algn="ctr"/>
            <a:r>
              <a:rPr lang="zh-CN" altLang="en-US" sz="2400" b="1"/>
              <a:t>说白了就是看</a:t>
            </a:r>
            <a:r>
              <a:rPr lang="en-US" altLang="zh-CN" sz="2400" b="1"/>
              <a:t>PPT</a:t>
            </a:r>
            <a:r>
              <a:rPr lang="zh-CN" altLang="en-US" sz="2400" b="1"/>
              <a:t>的时候，哪个变量名突然忘了什么意思来这一页！</a:t>
            </a:r>
            <a:endParaRPr lang="zh-CN" altLang="en-US" sz="2400" b="1"/>
          </a:p>
          <a:p>
            <a:pPr algn="ctr"/>
            <a:r>
              <a:rPr lang="zh-CN" altLang="en-US" sz="2400" b="1"/>
              <a:t>就跟求相对分子质量的时候你要查的相对原子质量表一个意思</a:t>
            </a:r>
            <a:endParaRPr lang="zh-CN" altLang="en-US" sz="2400" b="1"/>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我认为这道题难在想到解法而不是代码实现</a:t>
            </a:r>
            <a:endParaRPr lang="zh-CN" altLang="en-US"/>
          </a:p>
        </p:txBody>
      </p:sp>
      <p:sp>
        <p:nvSpPr>
          <p:cNvPr id="3" name="内容占位符 2"/>
          <p:cNvSpPr>
            <a:spLocks noGrp="1"/>
          </p:cNvSpPr>
          <p:nvPr>
            <p:ph idx="1"/>
          </p:nvPr>
        </p:nvSpPr>
        <p:spPr/>
        <p:txBody>
          <a:bodyPr/>
          <a:p>
            <a:r>
              <a:rPr lang="zh-CN" altLang="en-US" sz="2400" b="1"/>
              <a:t>所以我们继续强调之前的经验：</a:t>
            </a:r>
            <a:endParaRPr lang="zh-CN" altLang="en-US" sz="2400" b="1"/>
          </a:p>
          <a:p>
            <a:r>
              <a:rPr lang="en-US" altLang="zh-CN" sz="2400" b="1"/>
              <a:t>1.</a:t>
            </a:r>
            <a:r>
              <a:rPr lang="zh-CN" altLang="en-US" sz="2400" b="1"/>
              <a:t>这道题的做法肯定了上题总结过的结论：我们不需要原数组，只需要维护一个可以将原数组等效化的树状数组。</a:t>
            </a:r>
            <a:endParaRPr lang="zh-CN" altLang="en-US" sz="2400" b="1"/>
          </a:p>
          <a:p>
            <a:r>
              <a:rPr lang="en-US" altLang="zh-CN" sz="2400" b="1"/>
              <a:t>2.</a:t>
            </a:r>
            <a:r>
              <a:rPr lang="zh-CN" altLang="en-US" sz="2400" b="1"/>
              <a:t>树状数组擅长求前缀问题，于是把单点查询转化为前缀问题便可快速解决。</a:t>
            </a:r>
            <a:endParaRPr lang="zh-CN" altLang="en-US" sz="2400" b="1"/>
          </a:p>
          <a:p>
            <a:r>
              <a:rPr lang="en-US" altLang="zh-CN" sz="2400" b="1"/>
              <a:t>3.</a:t>
            </a:r>
            <a:r>
              <a:rPr lang="zh-CN" altLang="en-US" sz="2400" b="1"/>
              <a:t>对于每一个树状数组来说，不管维护的是什么，</a:t>
            </a:r>
            <a:r>
              <a:rPr lang="en-US" altLang="zh-CN" sz="2400" b="1"/>
              <a:t>add,sum</a:t>
            </a:r>
            <a:r>
              <a:rPr lang="zh-CN" altLang="en-US" sz="2400" b="1"/>
              <a:t>操作基本上一成不变，这也是树状数组常数小的优势体现。</a:t>
            </a:r>
            <a:endParaRPr lang="zh-CN" altLang="en-US" sz="24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P3368 #1317</a:t>
            </a:r>
            <a:r>
              <a:rPr lang="zh-CN" altLang="en-US"/>
              <a:t>的专属代码楼</a:t>
            </a:r>
            <a:endParaRPr lang="zh-CN" altLang="en-US"/>
          </a:p>
        </p:txBody>
      </p:sp>
      <p:sp>
        <p:nvSpPr>
          <p:cNvPr id="3" name="内容占位符 2"/>
          <p:cNvSpPr>
            <a:spLocks noGrp="1"/>
          </p:cNvSpPr>
          <p:nvPr>
            <p:ph idx="1"/>
          </p:nvPr>
        </p:nvSpPr>
        <p:spPr>
          <a:xfrm>
            <a:off x="2041595" y="1543740"/>
            <a:ext cx="10969200" cy="4759200"/>
          </a:xfrm>
        </p:spPr>
        <p:txBody>
          <a:bodyPr>
            <a:noAutofit/>
          </a:bodyPr>
          <a:p>
            <a:pPr marL="0" indent="0">
              <a:lnSpc>
                <a:spcPct val="80000"/>
              </a:lnSpc>
              <a:buNone/>
            </a:pPr>
            <a:r>
              <a:rPr lang="zh-CN" altLang="en-US" sz="1700">
                <a:latin typeface="Consolas" panose="020B0609020204030204" charset="0"/>
                <a:cs typeface="Consolas" panose="020B0609020204030204" charset="0"/>
              </a:rPr>
              <a:t>for( int i = 1 ; i &lt;= m ; i ++ ){</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int p;</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scanf("%lld",&amp;p);</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if( p == 1 ){</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int l,r,t;</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scanf("%lld%lld%lld",&amp;l,&amp;r,&amp;t);</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add(diff,l,t);</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add(diff,r+1,-t);</a:t>
            </a:r>
            <a:r>
              <a:rPr lang="en-US" altLang="zh-CN" sz="1700">
                <a:latin typeface="Consolas" panose="020B0609020204030204" charset="0"/>
                <a:cs typeface="Consolas" panose="020B0609020204030204" charset="0"/>
              </a:rPr>
              <a:t>  //</a:t>
            </a:r>
            <a:r>
              <a:rPr lang="zh-CN" altLang="en-US" sz="1700">
                <a:latin typeface="Consolas" panose="020B0609020204030204" charset="0"/>
                <a:cs typeface="Consolas" panose="020B0609020204030204" charset="0"/>
              </a:rPr>
              <a:t>等价修改</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if( p == 2 ){</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int x;</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scanf("%lld",&amp;x);</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printf("%lld\n",sum(diff,x));</a:t>
            </a:r>
            <a:r>
              <a:rPr lang="en-US" altLang="zh-CN" sz="1700">
                <a:latin typeface="Consolas" panose="020B0609020204030204" charset="0"/>
                <a:cs typeface="Consolas" panose="020B0609020204030204" charset="0"/>
              </a:rPr>
              <a:t>  //</a:t>
            </a:r>
            <a:r>
              <a:rPr lang="zh-CN" altLang="en-US" sz="1700">
                <a:latin typeface="Consolas" panose="020B0609020204030204" charset="0"/>
                <a:cs typeface="Consolas" panose="020B0609020204030204" charset="0"/>
              </a:rPr>
              <a:t>等价查询</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a:t>
            </a:r>
            <a:endParaRPr lang="zh-CN" altLang="en-US" sz="1700">
              <a:latin typeface="Consolas" panose="020B0609020204030204" charset="0"/>
              <a:cs typeface="Consolas" panose="020B0609020204030204" charset="0"/>
            </a:endParaRPr>
          </a:p>
          <a:p>
            <a:pPr marL="0" indent="0">
              <a:lnSpc>
                <a:spcPct val="80000"/>
              </a:lnSpc>
              <a:buNone/>
            </a:pPr>
            <a:r>
              <a:rPr lang="zh-CN" altLang="en-US" sz="1700">
                <a:latin typeface="Consolas" panose="020B0609020204030204" charset="0"/>
                <a:cs typeface="Consolas" panose="020B0609020204030204" charset="0"/>
              </a:rPr>
              <a:t>	}</a:t>
            </a:r>
            <a:r>
              <a:rPr lang="en-US" altLang="zh-CN" sz="1700">
                <a:latin typeface="Consolas" panose="020B0609020204030204" charset="0"/>
                <a:cs typeface="Consolas" panose="020B0609020204030204" charset="0"/>
              </a:rPr>
              <a:t> //</a:t>
            </a:r>
            <a:r>
              <a:rPr lang="zh-CN" altLang="en-US" sz="1700">
                <a:latin typeface="Consolas" panose="020B0609020204030204" charset="0"/>
                <a:cs typeface="Consolas" panose="020B0609020204030204" charset="0"/>
              </a:rPr>
              <a:t>核心代码片段</a:t>
            </a:r>
            <a:endParaRPr lang="zh-CN" altLang="en-US" sz="1700">
              <a:latin typeface="Consolas" panose="020B0609020204030204" charset="0"/>
              <a:cs typeface="Consolas" panose="020B0609020204030204" charset="0"/>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P3372 #767</a:t>
            </a:r>
            <a:r>
              <a:rPr lang="zh-CN" altLang="en-US"/>
              <a:t>区间修改</a:t>
            </a:r>
            <a:r>
              <a:rPr lang="en-US" altLang="zh-CN"/>
              <a:t> </a:t>
            </a:r>
            <a:r>
              <a:rPr lang="zh-CN" altLang="en-US"/>
              <a:t>区间查询</a:t>
            </a:r>
            <a:endParaRPr lang="zh-CN" altLang="en-US"/>
          </a:p>
        </p:txBody>
      </p:sp>
      <p:sp>
        <p:nvSpPr>
          <p:cNvPr id="3" name="内容占位符 2"/>
          <p:cNvSpPr>
            <a:spLocks noGrp="1"/>
          </p:cNvSpPr>
          <p:nvPr>
            <p:ph idx="1"/>
          </p:nvPr>
        </p:nvSpPr>
        <p:spPr/>
        <p:txBody>
          <a:bodyPr/>
          <a:p>
            <a:r>
              <a:rPr lang="zh-CN" altLang="en-US" sz="3200"/>
              <a:t>这题原本是个线段树模板，但是拿来做一道树状数组的思维题再适合不过了。</a:t>
            </a:r>
            <a:endParaRPr lang="zh-CN" altLang="en-US" sz="3200"/>
          </a:p>
          <a:p>
            <a:r>
              <a:rPr lang="zh-CN" altLang="en-US" sz="3200"/>
              <a:t>一看题，看见区间修改，可以使用上题的差分数组</a:t>
            </a:r>
            <a:r>
              <a:rPr lang="en-US" altLang="zh-CN" sz="3200"/>
              <a:t>d</a:t>
            </a:r>
            <a:r>
              <a:rPr lang="zh-CN" altLang="en-US" sz="3200"/>
              <a:t>解决，于是重点在用</a:t>
            </a:r>
            <a:r>
              <a:rPr lang="en-US" altLang="zh-CN" sz="3200"/>
              <a:t>d</a:t>
            </a:r>
            <a:r>
              <a:rPr lang="zh-CN" altLang="en-US" sz="3200"/>
              <a:t>维护区间查询的操作。</a:t>
            </a:r>
            <a:endParaRPr lang="zh-CN" altLang="en-US" sz="3200"/>
          </a:p>
          <a:p>
            <a:r>
              <a:rPr lang="zh-CN" altLang="en-US" sz="3200"/>
              <a:t>怎么做（据我的经验，这个时候已经可以自己推出正解了）？</a:t>
            </a:r>
            <a:endParaRPr lang="zh-CN" altLang="en-US" sz="3200"/>
          </a:p>
          <a:p>
            <a:endParaRPr lang="zh-CN" altLang="en-US" sz="32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对于查询操作</a:t>
            </a:r>
            <a:r>
              <a:rPr lang="en-US" altLang="zh-CN"/>
              <a:t>sum[l,r]</a:t>
            </a:r>
            <a:endParaRPr lang="en-US" altLang="zh-CN"/>
          </a:p>
        </p:txBody>
      </p:sp>
      <p:sp>
        <p:nvSpPr>
          <p:cNvPr id="3" name="内容占位符 2"/>
          <p:cNvSpPr>
            <a:spLocks noGrp="1"/>
          </p:cNvSpPr>
          <p:nvPr>
            <p:ph idx="1"/>
          </p:nvPr>
        </p:nvSpPr>
        <p:spPr/>
        <p:txBody>
          <a:bodyPr>
            <a:normAutofit lnSpcReduction="20000"/>
          </a:bodyPr>
          <a:p>
            <a:r>
              <a:rPr lang="en-US" altLang="zh-CN" sz="2000"/>
              <a:t>a[l] + a[l + 1] + ... + a[r]</a:t>
            </a:r>
            <a:endParaRPr lang="en-US" altLang="zh-CN" sz="2000"/>
          </a:p>
          <a:p>
            <a:r>
              <a:rPr lang="en-US" altLang="zh-CN" sz="2000" b="1"/>
              <a:t>= sum[1,r] - sum[1,l - 1]</a:t>
            </a:r>
            <a:endParaRPr lang="en-US" altLang="zh-CN" sz="2000" b="1"/>
          </a:p>
          <a:p>
            <a:r>
              <a:rPr lang="en-US" altLang="zh-CN" sz="2000" b="1"/>
              <a:t>= ( a[1] + a[2] + a[3] + ... + a[r] ) - ( a[1] + a[2] + ... + a[l - 1] )</a:t>
            </a:r>
            <a:endParaRPr lang="en-US" altLang="zh-CN" sz="2000" b="1"/>
          </a:p>
          <a:p>
            <a:r>
              <a:rPr lang="en-US" altLang="zh-CN" sz="2000" b="1"/>
              <a:t>= [ ( d[1] ) + ( d[1] + d[2] ) + ... + ( d[1] + ... + d[r] ) ] -</a:t>
            </a:r>
            <a:endParaRPr lang="en-US" altLang="zh-CN" sz="2000" b="1"/>
          </a:p>
          <a:p>
            <a:r>
              <a:rPr lang="en-US" altLang="zh-CN" sz="2000" b="1"/>
              <a:t>   [ ( d[1] ) + ( d[1] + d[2] ) + ... + ( d[1] + ... + d[l - 1] ) ]</a:t>
            </a:r>
            <a:endParaRPr lang="en-US" altLang="zh-CN" sz="2000" b="1"/>
          </a:p>
          <a:p>
            <a:r>
              <a:rPr lang="en-US" altLang="zh-CN" sz="2000" b="1"/>
              <a:t>= [ d[1] * r + d[2] * ( r - 1 ) + ... + d[r] * 1 ] -</a:t>
            </a:r>
            <a:endParaRPr lang="en-US" altLang="zh-CN" sz="2000" b="1"/>
          </a:p>
          <a:p>
            <a:r>
              <a:rPr lang="en-US" altLang="zh-CN" sz="2000" b="1"/>
              <a:t>   [ d[1] * (l - 1) + d[2] * (l - 2) + ... + d[l - 1] ]</a:t>
            </a:r>
            <a:endParaRPr lang="en-US" altLang="zh-CN" sz="2000" b="1"/>
          </a:p>
          <a:p>
            <a:r>
              <a:rPr lang="en-US" altLang="zh-CN" sz="2000" b="1"/>
              <a:t>= [ ( d[1] + d[2] + ... + d[r] ) * r - ( </a:t>
            </a:r>
            <a:r>
              <a:rPr lang="en-US" altLang="zh-CN" sz="2000" b="1">
                <a:solidFill>
                  <a:srgbClr val="C00000"/>
                </a:solidFill>
              </a:rPr>
              <a:t>0 * d[1]</a:t>
            </a:r>
            <a:r>
              <a:rPr lang="en-US" altLang="zh-CN" sz="2000" b="1"/>
              <a:t> + </a:t>
            </a:r>
            <a:r>
              <a:rPr lang="en-US" altLang="zh-CN" sz="2000" b="1">
                <a:solidFill>
                  <a:srgbClr val="C00000"/>
                </a:solidFill>
              </a:rPr>
              <a:t>1 * d[2]</a:t>
            </a:r>
            <a:r>
              <a:rPr lang="en-US" altLang="zh-CN" sz="2000" b="1"/>
              <a:t> + ... + </a:t>
            </a:r>
            <a:r>
              <a:rPr lang="en-US" altLang="zh-CN" sz="2000" b="1">
                <a:solidFill>
                  <a:srgbClr val="C00000"/>
                </a:solidFill>
              </a:rPr>
              <a:t>(r - 1) * d[r]</a:t>
            </a:r>
            <a:r>
              <a:rPr lang="en-US" altLang="zh-CN" sz="2000" b="1"/>
              <a:t> ) ]  -  [ ( d[1] + d[2] ... + d[l - 1] ) * (l - 1) - ( </a:t>
            </a:r>
            <a:r>
              <a:rPr lang="en-US" altLang="zh-CN" sz="2000" b="1">
                <a:solidFill>
                  <a:srgbClr val="C00000"/>
                </a:solidFill>
              </a:rPr>
              <a:t>0 * d[1]</a:t>
            </a:r>
            <a:r>
              <a:rPr lang="en-US" altLang="zh-CN" sz="2000" b="1"/>
              <a:t> + </a:t>
            </a:r>
            <a:r>
              <a:rPr lang="en-US" altLang="zh-CN" sz="2000" b="1">
                <a:solidFill>
                  <a:srgbClr val="C00000"/>
                </a:solidFill>
              </a:rPr>
              <a:t>1 * d[2]</a:t>
            </a:r>
            <a:r>
              <a:rPr lang="en-US" altLang="zh-CN" sz="2000" b="1"/>
              <a:t> + ... + </a:t>
            </a:r>
            <a:r>
              <a:rPr lang="en-US" altLang="zh-CN" sz="2000" b="1">
                <a:solidFill>
                  <a:srgbClr val="C00000"/>
                </a:solidFill>
              </a:rPr>
              <a:t>d[l - 1] * (l - 2)</a:t>
            </a:r>
            <a:r>
              <a:rPr lang="en-US" altLang="zh-CN" sz="2000" b="1"/>
              <a:t> ) ]</a:t>
            </a:r>
            <a:endParaRPr lang="en-US" altLang="zh-CN" sz="2000" b="1"/>
          </a:p>
          <a:p>
            <a:endParaRPr lang="en-US" altLang="zh-CN" sz="20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down)">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sz="4000">
                <a:sym typeface="+mn-ea"/>
              </a:rPr>
              <a:t>对于查询操作</a:t>
            </a:r>
            <a:r>
              <a:rPr lang="en-US" altLang="zh-CN" sz="4000">
                <a:sym typeface="+mn-ea"/>
              </a:rPr>
              <a:t>sum[l,r]</a:t>
            </a:r>
            <a:endParaRPr lang="en-US" altLang="zh-CN" sz="4000"/>
          </a:p>
        </p:txBody>
      </p:sp>
      <p:sp>
        <p:nvSpPr>
          <p:cNvPr id="3" name="内容占位符 2"/>
          <p:cNvSpPr>
            <a:spLocks noGrp="1"/>
          </p:cNvSpPr>
          <p:nvPr>
            <p:ph idx="1"/>
          </p:nvPr>
        </p:nvSpPr>
        <p:spPr>
          <a:xfrm>
            <a:off x="608330" y="1490345"/>
            <a:ext cx="11107420" cy="4759325"/>
          </a:xfrm>
        </p:spPr>
        <p:txBody>
          <a:bodyPr/>
          <a:p>
            <a:r>
              <a:rPr lang="en-US" altLang="zh-CN" b="1">
                <a:sym typeface="+mn-ea"/>
              </a:rPr>
              <a:t>= [ ( d[1] + d[2] + ... + d[r] ) * r - ( </a:t>
            </a:r>
            <a:r>
              <a:rPr lang="en-US" altLang="zh-CN" b="1">
                <a:solidFill>
                  <a:srgbClr val="C00000"/>
                </a:solidFill>
                <a:sym typeface="+mn-ea"/>
              </a:rPr>
              <a:t>0 * d[1]</a:t>
            </a:r>
            <a:r>
              <a:rPr lang="en-US" altLang="zh-CN" b="1">
                <a:sym typeface="+mn-ea"/>
              </a:rPr>
              <a:t> + </a:t>
            </a:r>
            <a:r>
              <a:rPr lang="en-US" altLang="zh-CN" b="1">
                <a:solidFill>
                  <a:srgbClr val="C00000"/>
                </a:solidFill>
                <a:sym typeface="+mn-ea"/>
              </a:rPr>
              <a:t>1 * d[2]</a:t>
            </a:r>
            <a:r>
              <a:rPr lang="en-US" altLang="zh-CN" b="1">
                <a:sym typeface="+mn-ea"/>
              </a:rPr>
              <a:t> + ... + </a:t>
            </a:r>
            <a:r>
              <a:rPr lang="en-US" altLang="zh-CN" b="1">
                <a:solidFill>
                  <a:srgbClr val="C00000"/>
                </a:solidFill>
                <a:sym typeface="+mn-ea"/>
              </a:rPr>
              <a:t>(r - 1) * d[r]</a:t>
            </a:r>
            <a:r>
              <a:rPr lang="en-US" altLang="zh-CN" b="1">
                <a:sym typeface="+mn-ea"/>
              </a:rPr>
              <a:t> ) ]  -  [ ( d[1] + d[2] ... + d[l - 1] ) * (l - 1) - ( </a:t>
            </a:r>
            <a:r>
              <a:rPr lang="en-US" altLang="zh-CN" b="1">
                <a:solidFill>
                  <a:srgbClr val="C00000"/>
                </a:solidFill>
                <a:sym typeface="+mn-ea"/>
              </a:rPr>
              <a:t>0 * d[1]</a:t>
            </a:r>
            <a:r>
              <a:rPr lang="en-US" altLang="zh-CN" b="1">
                <a:sym typeface="+mn-ea"/>
              </a:rPr>
              <a:t> + </a:t>
            </a:r>
            <a:r>
              <a:rPr lang="en-US" altLang="zh-CN" b="1">
                <a:solidFill>
                  <a:srgbClr val="C00000"/>
                </a:solidFill>
                <a:sym typeface="+mn-ea"/>
              </a:rPr>
              <a:t>1 * d[2]</a:t>
            </a:r>
            <a:r>
              <a:rPr lang="en-US" altLang="zh-CN" b="1">
                <a:sym typeface="+mn-ea"/>
              </a:rPr>
              <a:t> + ... + </a:t>
            </a:r>
            <a:r>
              <a:rPr lang="en-US" altLang="zh-CN" b="1">
                <a:solidFill>
                  <a:srgbClr val="C00000"/>
                </a:solidFill>
                <a:sym typeface="+mn-ea"/>
              </a:rPr>
              <a:t>d[l - 1] * (l - 2)</a:t>
            </a:r>
            <a:r>
              <a:rPr lang="en-US" altLang="zh-CN" b="1">
                <a:sym typeface="+mn-ea"/>
              </a:rPr>
              <a:t> ) ]</a:t>
            </a:r>
            <a:endParaRPr lang="en-US" altLang="zh-CN" b="1">
              <a:sym typeface="+mn-ea"/>
            </a:endParaRPr>
          </a:p>
          <a:p>
            <a:r>
              <a:rPr lang="zh-CN" altLang="en-US" b="1"/>
              <a:t>我们发现红色部分都是</a:t>
            </a:r>
            <a:r>
              <a:rPr lang="en-US" altLang="zh-CN" b="1"/>
              <a:t>d[i] * (i - 1)</a:t>
            </a:r>
            <a:r>
              <a:rPr lang="zh-CN" altLang="en-US" b="1">
                <a:solidFill>
                  <a:srgbClr val="FF0000"/>
                </a:solidFill>
              </a:rPr>
              <a:t>且为前缀和</a:t>
            </a:r>
            <a:r>
              <a:rPr lang="zh-CN" altLang="en-US" b="1"/>
              <a:t>的格式，于是预处理一个数组</a:t>
            </a:r>
            <a:r>
              <a:rPr lang="en-US" altLang="zh-CN" b="1"/>
              <a:t>dr[i] = d[i] * (i - 1)</a:t>
            </a:r>
            <a:endParaRPr lang="en-US" altLang="zh-CN" b="1"/>
          </a:p>
          <a:p>
            <a:r>
              <a:rPr lang="zh-CN" altLang="en-US" b="1"/>
              <a:t>代入</a:t>
            </a:r>
            <a:r>
              <a:rPr lang="en-US" altLang="zh-CN" b="1"/>
              <a:t>dr</a:t>
            </a:r>
            <a:r>
              <a:rPr lang="zh-CN" altLang="en-US" b="1"/>
              <a:t>数组有</a:t>
            </a:r>
            <a:endParaRPr lang="zh-CN" altLang="en-US" b="1"/>
          </a:p>
          <a:p>
            <a:r>
              <a:rPr lang="en-US" altLang="zh-CN" b="1"/>
              <a:t>= [ </a:t>
            </a:r>
            <a:r>
              <a:rPr lang="en-US" altLang="zh-CN" b="1">
                <a:sym typeface="+mn-ea"/>
              </a:rPr>
              <a:t>( </a:t>
            </a:r>
            <a:r>
              <a:rPr lang="en-US" altLang="zh-CN" b="1">
                <a:solidFill>
                  <a:schemeClr val="accent3"/>
                </a:solidFill>
                <a:sym typeface="+mn-ea"/>
              </a:rPr>
              <a:t>d[1] + d[2] + ... + d[r]</a:t>
            </a:r>
            <a:r>
              <a:rPr lang="en-US" altLang="zh-CN" b="1">
                <a:sym typeface="+mn-ea"/>
              </a:rPr>
              <a:t> ) * r - ( dr[1] + dr[2] + ... + dr[r] ) ] - </a:t>
            </a:r>
            <a:endParaRPr lang="en-US" altLang="zh-CN" b="1">
              <a:sym typeface="+mn-ea"/>
            </a:endParaRPr>
          </a:p>
          <a:p>
            <a:r>
              <a:rPr lang="en-US" altLang="zh-CN" b="1">
                <a:sym typeface="+mn-ea"/>
              </a:rPr>
              <a:t>   [ ( </a:t>
            </a:r>
            <a:r>
              <a:rPr lang="en-US" altLang="zh-CN" b="1">
                <a:solidFill>
                  <a:schemeClr val="accent3"/>
                </a:solidFill>
                <a:sym typeface="+mn-ea"/>
              </a:rPr>
              <a:t>d[1] + d[2] ... + d[l - 1]</a:t>
            </a:r>
            <a:r>
              <a:rPr lang="en-US" altLang="zh-CN" b="1">
                <a:sym typeface="+mn-ea"/>
              </a:rPr>
              <a:t> ) * (l - 1) - ( dr[1] + dr[2] + ... + dr[l - 1] ) ]</a:t>
            </a:r>
            <a:endParaRPr lang="en-US" altLang="zh-CN" b="1">
              <a:sym typeface="+mn-ea"/>
            </a:endParaRPr>
          </a:p>
          <a:p>
            <a:r>
              <a:rPr lang="zh-CN" altLang="en-US" b="1"/>
              <a:t>想起我们的差分公式</a:t>
            </a:r>
            <a:r>
              <a:rPr lang="en-US" altLang="zh-CN" b="1"/>
              <a:t>a[i] = d[1] + d[2] + ... + d[i]</a:t>
            </a:r>
            <a:r>
              <a:rPr lang="zh-CN" altLang="en-US" b="1"/>
              <a:t>代入绿色部分</a:t>
            </a:r>
            <a:endParaRPr lang="zh-CN" altLang="en-US" b="1"/>
          </a:p>
          <a:p>
            <a:r>
              <a:rPr lang="en-US" altLang="zh-CN" b="1"/>
              <a:t>= [ a[r] * r - ( </a:t>
            </a:r>
            <a:r>
              <a:rPr lang="en-US" altLang="zh-CN" b="1">
                <a:solidFill>
                  <a:schemeClr val="accent2"/>
                </a:solidFill>
              </a:rPr>
              <a:t>dr[1] + dr[2] + ... + dr[r]</a:t>
            </a:r>
            <a:r>
              <a:rPr lang="en-US" altLang="zh-CN" b="1"/>
              <a:t> ) ] - [ a[l - 1] * (l - 1) - ( </a:t>
            </a:r>
            <a:r>
              <a:rPr lang="en-US" altLang="zh-CN" b="1">
                <a:solidFill>
                  <a:schemeClr val="accent2"/>
                </a:solidFill>
              </a:rPr>
              <a:t>dr[1] + dr[2] + ... + dr[l - 1]</a:t>
            </a:r>
            <a:r>
              <a:rPr lang="en-US" altLang="zh-CN" b="1"/>
              <a:t> ) ]</a:t>
            </a:r>
            <a:endParaRPr lang="en-US" altLang="zh-CN" b="1"/>
          </a:p>
          <a:p>
            <a:r>
              <a:rPr lang="zh-CN" altLang="en-US" b="1"/>
              <a:t>看见蓝色部分没有（前缀和）？拿出一个新的树状数组维护操作求</a:t>
            </a:r>
            <a:r>
              <a:rPr lang="en-US" altLang="zh-CN" b="1"/>
              <a:t>dr</a:t>
            </a:r>
            <a:r>
              <a:rPr lang="zh-CN" altLang="en-US" b="1"/>
              <a:t>的前缀和</a:t>
            </a:r>
            <a:r>
              <a:rPr lang="en-US" altLang="zh-CN" b="1"/>
              <a:t>...</a:t>
            </a:r>
            <a:endParaRPr lang="en-US" altLang="zh-CN" b="1"/>
          </a:p>
          <a:p>
            <a:endParaRPr lang="en-US" altLang="zh-CN"/>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75" y="608400"/>
            <a:ext cx="10969200" cy="705600"/>
          </a:xfrm>
        </p:spPr>
        <p:txBody>
          <a:bodyPr/>
          <a:p>
            <a:r>
              <a:rPr lang="zh-CN" altLang="en-US"/>
              <a:t>对于修改操作</a:t>
            </a:r>
            <a:r>
              <a:rPr lang="en-US" altLang="zh-CN"/>
              <a:t>[l,r] + k</a:t>
            </a:r>
            <a:endParaRPr lang="en-US" altLang="zh-CN"/>
          </a:p>
        </p:txBody>
      </p:sp>
      <p:sp>
        <p:nvSpPr>
          <p:cNvPr id="3" name="内容占位符 2"/>
          <p:cNvSpPr>
            <a:spLocks noGrp="1"/>
          </p:cNvSpPr>
          <p:nvPr>
            <p:ph idx="1"/>
          </p:nvPr>
        </p:nvSpPr>
        <p:spPr>
          <a:xfrm>
            <a:off x="608330" y="1478915"/>
            <a:ext cx="11130280" cy="4759325"/>
          </a:xfrm>
        </p:spPr>
        <p:txBody>
          <a:bodyPr/>
          <a:p>
            <a:r>
              <a:rPr lang="zh-CN" altLang="en-US" sz="2000"/>
              <a:t>细心的你看到这里可能发现问题了</a:t>
            </a:r>
            <a:endParaRPr lang="zh-CN" altLang="en-US" sz="2000"/>
          </a:p>
          <a:p>
            <a:r>
              <a:rPr lang="zh-CN" altLang="en-US" sz="2000"/>
              <a:t>对于</a:t>
            </a:r>
            <a:r>
              <a:rPr lang="en-US" altLang="zh-CN" sz="2000"/>
              <a:t>d,</a:t>
            </a:r>
            <a:r>
              <a:rPr lang="zh-CN" altLang="en-US" sz="2000"/>
              <a:t>我们可以</a:t>
            </a:r>
            <a:r>
              <a:rPr lang="en-US" altLang="zh-CN" sz="2000"/>
              <a:t>add(l,k),add(r+1,-k)</a:t>
            </a:r>
            <a:endParaRPr lang="en-US" altLang="zh-CN" sz="2000"/>
          </a:p>
          <a:p>
            <a:r>
              <a:rPr lang="zh-CN" altLang="en-US" sz="2000"/>
              <a:t>但是对于</a:t>
            </a:r>
            <a:r>
              <a:rPr lang="en-US" altLang="zh-CN" sz="2000"/>
              <a:t>dr</a:t>
            </a:r>
            <a:r>
              <a:rPr lang="zh-CN" altLang="en-US" sz="2000"/>
              <a:t>呢？是不是也得修改？</a:t>
            </a:r>
            <a:endParaRPr lang="zh-CN" altLang="en-US" sz="2000"/>
          </a:p>
          <a:p>
            <a:r>
              <a:rPr lang="zh-CN" altLang="en-US" sz="2000"/>
              <a:t>按照</a:t>
            </a:r>
            <a:r>
              <a:rPr lang="en-US" altLang="zh-CN" sz="2000"/>
              <a:t>d</a:t>
            </a:r>
            <a:r>
              <a:rPr lang="zh-CN" altLang="en-US" sz="2000"/>
              <a:t>数组的修改推法：</a:t>
            </a:r>
            <a:endParaRPr lang="zh-CN" altLang="en-US" sz="2000"/>
          </a:p>
          <a:p>
            <a:r>
              <a:rPr lang="en-US" altLang="zh-CN" sz="2000"/>
              <a:t>a[l] + k -&gt; d[l] + k,d[l + 1] - k -&gt; dr[l] + k*(l - 1) , dr[l + 1] - k*l</a:t>
            </a:r>
            <a:endParaRPr lang="en-US" altLang="zh-CN" sz="2000"/>
          </a:p>
          <a:p>
            <a:r>
              <a:rPr lang="en-US" altLang="zh-CN" sz="2000" b="1"/>
              <a:t>(</a:t>
            </a:r>
            <a:r>
              <a:rPr lang="zh-CN" altLang="en-US" sz="2000" b="1"/>
              <a:t>使用</a:t>
            </a:r>
            <a:r>
              <a:rPr lang="en-US" altLang="zh-CN" sz="2000" b="1"/>
              <a:t>dr</a:t>
            </a:r>
            <a:r>
              <a:rPr lang="zh-CN" altLang="en-US" sz="2000" b="1"/>
              <a:t>数组定义</a:t>
            </a:r>
            <a:r>
              <a:rPr lang="en-US" altLang="zh-CN" sz="2000" b="1"/>
              <a:t>dr[i] = d[i] * (i-1))</a:t>
            </a:r>
            <a:endParaRPr lang="en-US" altLang="zh-CN" sz="2000" b="1"/>
          </a:p>
          <a:p>
            <a:r>
              <a:rPr lang="en-US" altLang="zh-CN" sz="2000"/>
              <a:t>a[l + 1] + k -&gt; d[l + 1] + k,d[l + 2] - k -&gt; dr[l + 1] + k*l , dr[l + 2] - k*(l + 1)</a:t>
            </a:r>
            <a:endParaRPr lang="en-US" altLang="zh-CN" sz="2000"/>
          </a:p>
          <a:p>
            <a:r>
              <a:rPr lang="en-US" altLang="zh-CN" sz="2000" b="1"/>
              <a:t>...</a:t>
            </a:r>
            <a:endParaRPr lang="en-US" altLang="zh-CN" sz="2000" b="1"/>
          </a:p>
          <a:p>
            <a:r>
              <a:rPr lang="en-US" altLang="zh-CN" sz="2000"/>
              <a:t>a[r] + k -&gt; d[r] + k,d[r + 1] - k -&gt; dr[r] + k*(r - 1) , dr[r + 1] - k*r</a:t>
            </a:r>
            <a:endParaRPr lang="en-US" altLang="zh-CN"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down)">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对于修改操作</a:t>
            </a:r>
            <a:r>
              <a:rPr lang="en-US" altLang="zh-CN">
                <a:sym typeface="+mn-ea"/>
              </a:rPr>
              <a:t>[l,r] + k</a:t>
            </a:r>
            <a:endParaRPr lang="zh-CN" altLang="en-US"/>
          </a:p>
        </p:txBody>
      </p:sp>
      <p:sp>
        <p:nvSpPr>
          <p:cNvPr id="3" name="内容占位符 2"/>
          <p:cNvSpPr>
            <a:spLocks noGrp="1"/>
          </p:cNvSpPr>
          <p:nvPr>
            <p:ph idx="1"/>
          </p:nvPr>
        </p:nvSpPr>
        <p:spPr/>
        <p:txBody>
          <a:bodyPr/>
          <a:p>
            <a:r>
              <a:rPr lang="en-US" altLang="zh-CN" sz="2400">
                <a:sym typeface="+mn-ea"/>
              </a:rPr>
              <a:t>a[l] + k -&gt; dr[l] + k*(l - 1) , dr[l + 1] - k*l</a:t>
            </a:r>
            <a:endParaRPr lang="en-US" altLang="zh-CN" sz="2400"/>
          </a:p>
          <a:p>
            <a:r>
              <a:rPr lang="en-US" altLang="zh-CN" sz="2400">
                <a:sym typeface="+mn-ea"/>
              </a:rPr>
              <a:t>a[l + 1] + k -&gt; dr[l + 1] + k*l , dr[l + 2] - k*(l + 1)</a:t>
            </a:r>
            <a:endParaRPr lang="en-US" altLang="zh-CN" sz="2400"/>
          </a:p>
          <a:p>
            <a:r>
              <a:rPr lang="en-US" altLang="zh-CN" sz="2400" b="1">
                <a:sym typeface="+mn-ea"/>
              </a:rPr>
              <a:t>...</a:t>
            </a:r>
            <a:endParaRPr lang="en-US" altLang="zh-CN" sz="2400" b="1"/>
          </a:p>
          <a:p>
            <a:r>
              <a:rPr lang="en-US" altLang="zh-CN" sz="2400">
                <a:sym typeface="+mn-ea"/>
              </a:rPr>
              <a:t>a[r] + k -&gt; dr[r] + k*(r - 1) , dr[r + 1] - k*r</a:t>
            </a:r>
            <a:endParaRPr lang="en-US" altLang="zh-CN" sz="2400"/>
          </a:p>
          <a:p>
            <a:r>
              <a:rPr lang="en-US" altLang="zh-CN" sz="2400" b="1"/>
              <a:t>dr[l + 1],dr[l + 2]...dr[r]</a:t>
            </a:r>
            <a:r>
              <a:rPr lang="zh-CN" altLang="en-US" sz="2400" b="1"/>
              <a:t>均不变，只有</a:t>
            </a:r>
            <a:r>
              <a:rPr lang="en-US" altLang="zh-CN" sz="2400" b="1"/>
              <a:t>dr[l] + k*(l - 1),dr[r + 1] - k*r</a:t>
            </a:r>
            <a:r>
              <a:rPr lang="zh-CN" altLang="en-US" sz="2400" b="1"/>
              <a:t>。。。</a:t>
            </a:r>
            <a:endParaRPr lang="zh-CN" altLang="en-US" sz="2400" b="1"/>
          </a:p>
          <a:p>
            <a:r>
              <a:rPr lang="zh-CN" altLang="en-US" sz="2400" b="1"/>
              <a:t>不感觉似曾相识吗？</a:t>
            </a:r>
            <a:endParaRPr lang="zh-CN" altLang="en-US" sz="2400" b="1"/>
          </a:p>
          <a:p>
            <a:r>
              <a:rPr lang="zh-CN" altLang="en-US" sz="2400" b="1"/>
              <a:t>终极规律号（划掉</a:t>
            </a:r>
            <a:r>
              <a:rPr lang="en-US" altLang="zh-CN" sz="2400" b="1"/>
              <a:t>): </a:t>
            </a:r>
            <a:r>
              <a:rPr lang="en-US" altLang="zh-CN" sz="2400" b="1">
                <a:solidFill>
                  <a:srgbClr val="C00000"/>
                </a:solidFill>
              </a:rPr>
              <a:t>add(l,k*(l-1)),add(r+1,-k*r)</a:t>
            </a:r>
            <a:endParaRPr lang="en-US" altLang="zh-CN" sz="2400" b="1">
              <a:solidFill>
                <a:srgbClr val="C0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P3372 </a:t>
            </a:r>
            <a:r>
              <a:rPr lang="zh-CN" altLang="en-US"/>
              <a:t>区间查询</a:t>
            </a:r>
            <a:r>
              <a:rPr lang="en-US" altLang="zh-CN"/>
              <a:t> sum[l,r]</a:t>
            </a:r>
            <a:endParaRPr lang="en-US" altLang="zh-CN"/>
          </a:p>
        </p:txBody>
      </p:sp>
      <p:sp>
        <p:nvSpPr>
          <p:cNvPr id="3" name="内容占位符 2"/>
          <p:cNvSpPr>
            <a:spLocks noGrp="1"/>
          </p:cNvSpPr>
          <p:nvPr>
            <p:ph idx="1"/>
          </p:nvPr>
        </p:nvSpPr>
        <p:spPr/>
        <p:txBody>
          <a:bodyPr>
            <a:normAutofit lnSpcReduction="10000"/>
          </a:bodyPr>
          <a:p>
            <a:r>
              <a:rPr lang="zh-CN" altLang="en-US" sz="2400"/>
              <a:t>既然</a:t>
            </a:r>
            <a:r>
              <a:rPr lang="en-US" altLang="zh-CN" sz="2400"/>
              <a:t>dr</a:t>
            </a:r>
            <a:r>
              <a:rPr lang="zh-CN" altLang="en-US" sz="2400"/>
              <a:t>数组处理完了？</a:t>
            </a:r>
            <a:endParaRPr lang="zh-CN" altLang="en-US" sz="2400"/>
          </a:p>
          <a:p>
            <a:r>
              <a:rPr lang="zh-CN" altLang="en-US" sz="2400"/>
              <a:t>那我们把老朋友搬过来吧：</a:t>
            </a:r>
            <a:endParaRPr lang="zh-CN" altLang="en-US" sz="2400"/>
          </a:p>
          <a:p>
            <a:r>
              <a:rPr lang="en-US" altLang="zh-CN" sz="2400" b="1"/>
              <a:t>sum[l,r] = sum[1,r] - sum[1,l - 1]</a:t>
            </a:r>
            <a:endParaRPr lang="zh-CN" altLang="en-US" sz="2400" b="1"/>
          </a:p>
          <a:p>
            <a:r>
              <a:rPr lang="en-US" altLang="zh-CN" sz="2400" b="1">
                <a:sym typeface="+mn-ea"/>
              </a:rPr>
              <a:t>= [ a[r] * r - ( </a:t>
            </a:r>
            <a:r>
              <a:rPr lang="en-US" altLang="zh-CN" sz="2400" b="1">
                <a:solidFill>
                  <a:schemeClr val="accent2"/>
                </a:solidFill>
                <a:sym typeface="+mn-ea"/>
              </a:rPr>
              <a:t>dr[1] + dr[2] + ... + dr[r]</a:t>
            </a:r>
            <a:r>
              <a:rPr lang="en-US" altLang="zh-CN" sz="2400" b="1">
                <a:sym typeface="+mn-ea"/>
              </a:rPr>
              <a:t> ) ] - [ a[l - 1] * (l - 1) - ( </a:t>
            </a:r>
            <a:r>
              <a:rPr lang="en-US" altLang="zh-CN" sz="2400" b="1">
                <a:solidFill>
                  <a:schemeClr val="accent2"/>
                </a:solidFill>
                <a:sym typeface="+mn-ea"/>
              </a:rPr>
              <a:t>dr[1] + dr[2] + ... + dr[l - 1]</a:t>
            </a:r>
            <a:r>
              <a:rPr lang="en-US" altLang="zh-CN" sz="2400" b="1">
                <a:sym typeface="+mn-ea"/>
              </a:rPr>
              <a:t> ) ]</a:t>
            </a:r>
            <a:r>
              <a:rPr lang="zh-CN" altLang="en-US" sz="2400" b="1">
                <a:sym typeface="+mn-ea"/>
              </a:rPr>
              <a:t>（不会真有人忘了这个式子吧不会吧不会吧）</a:t>
            </a:r>
            <a:endParaRPr lang="en-US" altLang="zh-CN" sz="2400" b="1">
              <a:sym typeface="+mn-ea"/>
            </a:endParaRPr>
          </a:p>
          <a:p>
            <a:r>
              <a:rPr lang="zh-CN" altLang="en-US" sz="2400" b="1"/>
              <a:t>代入</a:t>
            </a:r>
            <a:r>
              <a:rPr lang="en-US" altLang="zh-CN" sz="2400" b="1"/>
              <a:t>sum(</a:t>
            </a:r>
            <a:r>
              <a:rPr lang="zh-CN" altLang="en-US" sz="2400" b="1"/>
              <a:t>这里是</a:t>
            </a:r>
            <a:r>
              <a:rPr lang="en-US" altLang="zh-CN" sz="2400" b="1"/>
              <a:t>dr</a:t>
            </a:r>
            <a:r>
              <a:rPr lang="zh-CN" altLang="en-US" sz="2400" b="1"/>
              <a:t>数组的</a:t>
            </a:r>
            <a:r>
              <a:rPr lang="en-US" altLang="zh-CN" sz="2400" b="1"/>
              <a:t>sum!)</a:t>
            </a:r>
            <a:endParaRPr lang="en-US" altLang="zh-CN" sz="2400" b="1"/>
          </a:p>
          <a:p>
            <a:r>
              <a:rPr lang="en-US" altLang="zh-CN" sz="2400" b="1"/>
              <a:t>= [ a[r] * r - sum(r) ] - [ a[l - 1] * (l - 1) - sum(l - 1) ]</a:t>
            </a:r>
            <a:endParaRPr lang="en-US" altLang="zh-CN" sz="2400" b="1"/>
          </a:p>
          <a:p>
            <a:r>
              <a:rPr lang="zh-CN" altLang="en-US" sz="2400" b="1"/>
              <a:t>尘埃落定？</a:t>
            </a:r>
            <a:endParaRPr lang="en-US" altLang="zh-CN" sz="2400" b="1"/>
          </a:p>
          <a:p>
            <a:endParaRPr lang="zh-CN" altLang="en-US" sz="2400"/>
          </a:p>
          <a:p>
            <a:endParaRPr lang="zh-CN" altLang="en-US"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wipe(down)">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没有！</a:t>
            </a:r>
            <a:endParaRPr lang="zh-CN" altLang="en-US"/>
          </a:p>
        </p:txBody>
      </p:sp>
      <p:sp>
        <p:nvSpPr>
          <p:cNvPr id="3" name="内容占位符 2"/>
          <p:cNvSpPr>
            <a:spLocks noGrp="1"/>
          </p:cNvSpPr>
          <p:nvPr>
            <p:ph idx="1"/>
          </p:nvPr>
        </p:nvSpPr>
        <p:spPr/>
        <p:txBody>
          <a:bodyPr>
            <a:normAutofit fontScale="70000"/>
          </a:bodyPr>
          <a:p>
            <a:r>
              <a:rPr lang="zh-CN" altLang="en-US" sz="2400"/>
              <a:t>如果你那么交的话你会爆</a:t>
            </a:r>
            <a:r>
              <a:rPr lang="en-US" altLang="zh-CN" sz="2400"/>
              <a:t>0</a:t>
            </a:r>
            <a:r>
              <a:rPr lang="zh-CN" altLang="en-US" sz="2400"/>
              <a:t>的相信我（</a:t>
            </a:r>
            <a:endParaRPr lang="zh-CN" altLang="en-US" sz="2400"/>
          </a:p>
          <a:p>
            <a:r>
              <a:rPr lang="zh-CN" altLang="en-US" sz="2400"/>
              <a:t>问题出在哪里？</a:t>
            </a:r>
            <a:endParaRPr lang="zh-CN" altLang="en-US" sz="2400"/>
          </a:p>
          <a:p>
            <a:r>
              <a:rPr lang="en-US" altLang="zh-CN" sz="2400" b="1">
                <a:sym typeface="+mn-ea"/>
              </a:rPr>
              <a:t>[ </a:t>
            </a:r>
            <a:r>
              <a:rPr lang="en-US" altLang="zh-CN" sz="2400" b="1">
                <a:solidFill>
                  <a:schemeClr val="accent3"/>
                </a:solidFill>
                <a:sym typeface="+mn-ea"/>
              </a:rPr>
              <a:t>a[r]</a:t>
            </a:r>
            <a:r>
              <a:rPr lang="en-US" altLang="zh-CN" sz="2400" b="1">
                <a:sym typeface="+mn-ea"/>
              </a:rPr>
              <a:t> * r - sum(r) ] - [ </a:t>
            </a:r>
            <a:r>
              <a:rPr lang="en-US" altLang="zh-CN" sz="2400" b="1">
                <a:solidFill>
                  <a:schemeClr val="accent3"/>
                </a:solidFill>
                <a:sym typeface="+mn-ea"/>
              </a:rPr>
              <a:t>a[l - 1]</a:t>
            </a:r>
            <a:r>
              <a:rPr lang="en-US" altLang="zh-CN" sz="2400" b="1">
                <a:sym typeface="+mn-ea"/>
              </a:rPr>
              <a:t> * (l - 1) - sum(l - 1) ]</a:t>
            </a:r>
            <a:endParaRPr lang="en-US" altLang="zh-CN" sz="2400" b="1">
              <a:sym typeface="+mn-ea"/>
            </a:endParaRPr>
          </a:p>
          <a:p>
            <a:r>
              <a:rPr lang="zh-CN" altLang="en-US" sz="2400" b="1"/>
              <a:t>我们用</a:t>
            </a:r>
            <a:r>
              <a:rPr lang="en-US" altLang="zh-CN" sz="2400" b="1"/>
              <a:t>a[r]</a:t>
            </a:r>
            <a:r>
              <a:rPr lang="zh-CN" altLang="en-US" sz="2400" b="1"/>
              <a:t>代替</a:t>
            </a:r>
            <a:r>
              <a:rPr lang="en-US" altLang="zh-CN" sz="2400" b="1"/>
              <a:t>d[1] + d[2] + ... + d[r]</a:t>
            </a:r>
            <a:endParaRPr lang="en-US" altLang="zh-CN" sz="2400" b="1"/>
          </a:p>
          <a:p>
            <a:r>
              <a:rPr lang="zh-CN" altLang="en-US" sz="2400" b="1"/>
              <a:t>用</a:t>
            </a:r>
            <a:r>
              <a:rPr lang="en-US" altLang="zh-CN" sz="2400" b="1"/>
              <a:t>a[l - 1]</a:t>
            </a:r>
            <a:r>
              <a:rPr lang="zh-CN" altLang="en-US" sz="2400" b="1"/>
              <a:t>代替</a:t>
            </a:r>
            <a:r>
              <a:rPr lang="en-US" altLang="zh-CN" sz="2400" b="1"/>
              <a:t>d[1] + d[2] + ... + d[l - 1]</a:t>
            </a:r>
            <a:endParaRPr lang="en-US" altLang="zh-CN" sz="2400" b="1"/>
          </a:p>
          <a:p>
            <a:r>
              <a:rPr lang="zh-CN" altLang="en-US" sz="2400" b="1"/>
              <a:t>但是</a:t>
            </a:r>
            <a:r>
              <a:rPr lang="en-US" altLang="zh-CN" sz="2400" b="1"/>
              <a:t>a</a:t>
            </a:r>
            <a:r>
              <a:rPr lang="zh-CN" altLang="en-US" sz="2400" b="1"/>
              <a:t>数组并没有随着</a:t>
            </a:r>
            <a:r>
              <a:rPr lang="en-US" altLang="zh-CN" sz="2400" b="1"/>
              <a:t>add</a:t>
            </a:r>
            <a:r>
              <a:rPr lang="zh-CN" altLang="en-US" sz="2400" b="1"/>
              <a:t>操作改变（如果改的话复杂度变为</a:t>
            </a:r>
            <a:r>
              <a:rPr lang="en-US" altLang="zh-CN" sz="2400" b="1"/>
              <a:t>O(n))</a:t>
            </a:r>
            <a:r>
              <a:rPr lang="zh-CN" altLang="en-US" sz="2400" b="1"/>
              <a:t>！我们只是等价的地修改了</a:t>
            </a:r>
            <a:r>
              <a:rPr lang="en-US" altLang="zh-CN" sz="2400" b="1"/>
              <a:t>d</a:t>
            </a:r>
            <a:r>
              <a:rPr lang="zh-CN" altLang="en-US" sz="2400" b="1"/>
              <a:t>数组（为什么都强调了两遍还犯这种错误呢</a:t>
            </a:r>
            <a:r>
              <a:rPr lang="en-US" altLang="zh-CN" sz="2400" b="1"/>
              <a:t>~</a:t>
            </a:r>
            <a:r>
              <a:rPr lang="zh-CN" altLang="en-US" sz="2400" b="1"/>
              <a:t>）</a:t>
            </a:r>
            <a:endParaRPr lang="zh-CN" altLang="en-US" sz="2400" b="1"/>
          </a:p>
          <a:p>
            <a:r>
              <a:rPr lang="zh-CN" altLang="en-US" sz="2400" b="1"/>
              <a:t>所以只要修改成</a:t>
            </a:r>
            <a:r>
              <a:rPr lang="en-US" altLang="zh-CN" sz="2400" b="1">
                <a:solidFill>
                  <a:schemeClr val="accent3"/>
                </a:solidFill>
              </a:rPr>
              <a:t>sum(d,r)</a:t>
            </a:r>
            <a:r>
              <a:rPr lang="zh-CN" altLang="en-US" sz="2400" b="1"/>
              <a:t>和</a:t>
            </a:r>
            <a:r>
              <a:rPr lang="en-US" altLang="zh-CN" sz="2400" b="1">
                <a:solidFill>
                  <a:schemeClr val="accent3"/>
                </a:solidFill>
              </a:rPr>
              <a:t>sum(d,l-1)</a:t>
            </a:r>
            <a:r>
              <a:rPr lang="zh-CN" altLang="en-US" sz="2400" b="1"/>
              <a:t>即可</a:t>
            </a:r>
            <a:endParaRPr lang="zh-CN" altLang="en-US" sz="2400" b="1"/>
          </a:p>
          <a:p>
            <a:r>
              <a:rPr lang="zh-CN" altLang="en-US" sz="2400" b="1"/>
              <a:t>这里再次验证了，树状数组只是原数组的等效体现，其中的更改操作从来没有改过原数组</a:t>
            </a:r>
            <a:r>
              <a:rPr lang="en-US" altLang="zh-CN" sz="2400" b="1"/>
              <a:t>…</a:t>
            </a:r>
            <a:r>
              <a:rPr lang="zh-CN" altLang="en-US" sz="2400" b="1"/>
              <a:t>一开始就没有</a:t>
            </a:r>
            <a:r>
              <a:rPr lang="en-US" altLang="zh-CN" sz="2400" b="1"/>
              <a:t>…</a:t>
            </a:r>
            <a:endParaRPr lang="en-US" altLang="zh-CN" sz="2400" b="1"/>
          </a:p>
          <a:p>
            <a:endParaRPr lang="zh-CN" altLang="en-US" sz="2400"/>
          </a:p>
          <a:p>
            <a:endParaRPr lang="zh-CN" altLang="en-US"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P3372 #767</a:t>
            </a:r>
            <a:endParaRPr lang="en-US" altLang="zh-CN"/>
          </a:p>
        </p:txBody>
      </p:sp>
      <p:sp>
        <p:nvSpPr>
          <p:cNvPr id="3" name="内容占位符 2"/>
          <p:cNvSpPr>
            <a:spLocks noGrp="1"/>
          </p:cNvSpPr>
          <p:nvPr>
            <p:ph idx="1"/>
          </p:nvPr>
        </p:nvSpPr>
        <p:spPr/>
        <p:txBody>
          <a:bodyPr>
            <a:normAutofit lnSpcReduction="20000"/>
          </a:bodyPr>
          <a:p>
            <a:r>
              <a:rPr lang="zh-CN" altLang="en-US" sz="2400"/>
              <a:t>总结一下</a:t>
            </a:r>
            <a:endParaRPr lang="zh-CN" altLang="en-US" sz="2400"/>
          </a:p>
          <a:p>
            <a:r>
              <a:rPr lang="zh-CN" altLang="en-US" sz="2400"/>
              <a:t>修改的时候</a:t>
            </a:r>
            <a:r>
              <a:rPr lang="en-US" altLang="zh-CN" sz="2400"/>
              <a:t>([l,r]+k)</a:t>
            </a:r>
            <a:r>
              <a:rPr lang="zh-CN" altLang="en-US" sz="2400"/>
              <a:t>：</a:t>
            </a:r>
            <a:endParaRPr lang="zh-CN" altLang="en-US" sz="2400"/>
          </a:p>
          <a:p>
            <a:r>
              <a:rPr lang="en-US" altLang="zh-CN" sz="2400" b="1">
                <a:solidFill>
                  <a:schemeClr val="accent3"/>
                </a:solidFill>
              </a:rPr>
              <a:t>add(d,l,k)</a:t>
            </a:r>
            <a:endParaRPr lang="en-US" altLang="zh-CN" sz="2400" b="1">
              <a:solidFill>
                <a:schemeClr val="accent3"/>
              </a:solidFill>
            </a:endParaRPr>
          </a:p>
          <a:p>
            <a:r>
              <a:rPr lang="en-US" altLang="zh-CN" sz="2400" b="1">
                <a:solidFill>
                  <a:schemeClr val="accent3"/>
                </a:solidFill>
              </a:rPr>
              <a:t>add(d,r+1,-k)</a:t>
            </a:r>
            <a:endParaRPr lang="en-US" altLang="zh-CN" sz="2400" b="1">
              <a:solidFill>
                <a:schemeClr val="accent3"/>
              </a:solidFill>
            </a:endParaRPr>
          </a:p>
          <a:p>
            <a:r>
              <a:rPr lang="en-US" altLang="zh-CN" sz="2400" b="1">
                <a:solidFill>
                  <a:schemeClr val="accent3"/>
                </a:solidFill>
              </a:rPr>
              <a:t>add(dr,l,k*(l-1))</a:t>
            </a:r>
            <a:endParaRPr lang="en-US" altLang="zh-CN" sz="2400" b="1">
              <a:solidFill>
                <a:schemeClr val="accent3"/>
              </a:solidFill>
            </a:endParaRPr>
          </a:p>
          <a:p>
            <a:r>
              <a:rPr lang="en-US" altLang="zh-CN" sz="2400" b="1">
                <a:solidFill>
                  <a:schemeClr val="accent3"/>
                </a:solidFill>
              </a:rPr>
              <a:t>add(dr,r+1,-k*r)</a:t>
            </a:r>
            <a:endParaRPr lang="en-US" altLang="zh-CN" sz="2400" b="1">
              <a:solidFill>
                <a:schemeClr val="accent3"/>
              </a:solidFill>
            </a:endParaRPr>
          </a:p>
          <a:p>
            <a:r>
              <a:rPr lang="zh-CN" altLang="en-US" sz="2400"/>
              <a:t>查询的时候</a:t>
            </a:r>
            <a:r>
              <a:rPr lang="en-US" altLang="zh-CN" sz="2400"/>
              <a:t>(get[l,r])</a:t>
            </a:r>
            <a:r>
              <a:rPr lang="zh-CN" altLang="en-US" sz="2400"/>
              <a:t>：</a:t>
            </a:r>
            <a:endParaRPr lang="zh-CN" altLang="en-US" sz="2400"/>
          </a:p>
          <a:p>
            <a:r>
              <a:rPr lang="en-US" altLang="zh-CN" sz="2400" b="1">
                <a:solidFill>
                  <a:schemeClr val="accent3"/>
                </a:solidFill>
              </a:rPr>
              <a:t>( sum(d,r)*r - sum(dr,r) ) - ( sum(d,l - 1)*(l - 1) - sum(dr,l - 1) );</a:t>
            </a:r>
            <a:endParaRPr lang="en-US" altLang="zh-CN" sz="2400" b="1">
              <a:solidFill>
                <a:schemeClr val="accent3"/>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P3374 #1316</a:t>
            </a:r>
            <a:endParaRPr lang="en-US" altLang="zh-CN"/>
          </a:p>
        </p:txBody>
      </p:sp>
      <p:sp>
        <p:nvSpPr>
          <p:cNvPr id="3" name="内容占位符 2"/>
          <p:cNvSpPr>
            <a:spLocks noGrp="1"/>
          </p:cNvSpPr>
          <p:nvPr>
            <p:ph idx="1"/>
          </p:nvPr>
        </p:nvSpPr>
        <p:spPr/>
        <p:txBody>
          <a:bodyPr/>
          <a:p>
            <a:r>
              <a:rPr lang="zh-CN" altLang="en-US" sz="3200"/>
              <a:t>对于给定的数组，你需要维护两种操作：</a:t>
            </a:r>
            <a:endParaRPr lang="zh-CN" altLang="en-US" sz="3200" i="1"/>
          </a:p>
          <a:p>
            <a:r>
              <a:rPr lang="zh-CN" altLang="en-US" sz="3200"/>
              <a:t>操作</a:t>
            </a:r>
            <a:r>
              <a:rPr lang="en-US" altLang="zh-CN" sz="3200"/>
              <a:t>1</a:t>
            </a:r>
            <a:r>
              <a:rPr lang="zh-CN" altLang="en-US" sz="3200"/>
              <a:t>：对数组中某个数加上某个值</a:t>
            </a:r>
            <a:r>
              <a:rPr lang="en-US" altLang="zh-CN" sz="3200"/>
              <a:t>add(x,k)</a:t>
            </a:r>
            <a:endParaRPr lang="en-US" altLang="zh-CN" sz="3200"/>
          </a:p>
          <a:p>
            <a:r>
              <a:rPr lang="zh-CN" altLang="en-US" sz="3200"/>
              <a:t>操作</a:t>
            </a:r>
            <a:r>
              <a:rPr lang="en-US" altLang="zh-CN" sz="3200"/>
              <a:t>2</a:t>
            </a:r>
            <a:r>
              <a:rPr lang="zh-CN" altLang="en-US" sz="3200"/>
              <a:t>：求数组的区间和</a:t>
            </a:r>
            <a:r>
              <a:rPr lang="en-US" altLang="zh-CN" sz="3200"/>
              <a:t>sum(l,r)</a:t>
            </a:r>
            <a:endParaRPr lang="en-US" altLang="zh-CN" sz="3200"/>
          </a:p>
          <a:p>
            <a:endParaRPr lang="en-US" altLang="zh-CN"/>
          </a:p>
          <a:p>
            <a:pPr marL="0" indent="0">
              <a:buNone/>
            </a:pPr>
            <a:endParaRPr lang="en-US" altLang="zh-CN"/>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P3372 #767</a:t>
            </a:r>
            <a:r>
              <a:rPr lang="zh-CN" altLang="en-US"/>
              <a:t>的专属代码楼</a:t>
            </a:r>
            <a:endParaRPr lang="zh-CN" altLang="en-US"/>
          </a:p>
        </p:txBody>
      </p:sp>
      <p:sp>
        <p:nvSpPr>
          <p:cNvPr id="3" name="内容占位符 2"/>
          <p:cNvSpPr>
            <a:spLocks noGrp="1"/>
          </p:cNvSpPr>
          <p:nvPr>
            <p:ph idx="1"/>
          </p:nvPr>
        </p:nvSpPr>
        <p:spPr>
          <a:xfrm>
            <a:off x="1761490" y="1501140"/>
            <a:ext cx="11767185" cy="4759325"/>
          </a:xfrm>
        </p:spPr>
        <p:txBody>
          <a:bodyPr>
            <a:noAutofit/>
          </a:bodyPr>
          <a:p>
            <a:pPr marL="0" indent="0">
              <a:lnSpc>
                <a:spcPct val="80000"/>
              </a:lnSpc>
              <a:buNone/>
            </a:pPr>
            <a:r>
              <a:rPr lang="zh-CN" altLang="en-US">
                <a:latin typeface="Consolas" panose="020B0609020204030204" charset="0"/>
                <a:cs typeface="Consolas" panose="020B0609020204030204" charset="0"/>
              </a:rPr>
              <a:t>if( k == 1 ){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long long x,y,z;</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cin &gt;&gt; x &gt;&gt; y &gt;&gt; z;</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add( diff , x , z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add( diff , y + 1 , -z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add( d , x , z * (x - 1)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add( d , y + 1 , -y * z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else{</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long long x,y;</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cin &gt;&gt; x &gt;&gt; y;</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ans[++q] = ( sum(diff,y) * y - sum(d,y) )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t>
            </a:r>
            <a:r>
              <a:rPr lang="en-US" altLang="zh-CN">
                <a:latin typeface="Consolas" panose="020B0609020204030204" charset="0"/>
                <a:cs typeface="Consolas" panose="020B0609020204030204" charset="0"/>
              </a:rPr>
              <a:t>                 </a:t>
            </a:r>
            <a:r>
              <a:rPr lang="zh-CN" altLang="en-US">
                <a:latin typeface="Consolas" panose="020B0609020204030204" charset="0"/>
                <a:cs typeface="Consolas" panose="020B0609020204030204" charset="0"/>
              </a:rPr>
              <a:t> ( sum(diff,x - 1) * (x - 1) - sum(d,x - 1) );</a:t>
            </a:r>
            <a:endParaRPr lang="zh-CN" altLang="en-US">
              <a:latin typeface="Consolas" panose="020B0609020204030204" charset="0"/>
              <a:cs typeface="Consolas" panose="020B0609020204030204" charset="0"/>
            </a:endParaRPr>
          </a:p>
          <a:p>
            <a:pPr marL="0" indent="0">
              <a:lnSpc>
                <a:spcPct val="80000"/>
              </a:lnSpc>
              <a:buNone/>
            </a:pPr>
            <a:r>
              <a:rPr lang="zh-CN" altLang="en-US">
                <a:latin typeface="Consolas" panose="020B0609020204030204" charset="0"/>
                <a:cs typeface="Consolas" panose="020B0609020204030204" charset="0"/>
              </a:rPr>
              <a:t>		}</a:t>
            </a:r>
            <a:r>
              <a:rPr lang="en-US" altLang="zh-CN">
                <a:latin typeface="Consolas" panose="020B0609020204030204" charset="0"/>
                <a:cs typeface="Consolas" panose="020B0609020204030204" charset="0"/>
              </a:rPr>
              <a:t>  //</a:t>
            </a:r>
            <a:r>
              <a:rPr lang="zh-CN" altLang="en-US">
                <a:latin typeface="Consolas" panose="020B0609020204030204" charset="0"/>
                <a:cs typeface="Consolas" panose="020B0609020204030204" charset="0"/>
              </a:rPr>
              <a:t>核心代码</a:t>
            </a:r>
            <a:endParaRPr lang="zh-CN" altLang="en-US">
              <a:latin typeface="Consolas" panose="020B0609020204030204" charset="0"/>
              <a:cs typeface="Consolas" panose="020B0609020204030204" charset="0"/>
            </a:endParaRPr>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P1972 HH</a:t>
            </a:r>
            <a:r>
              <a:rPr lang="zh-CN" altLang="en-US"/>
              <a:t>的项链</a:t>
            </a:r>
            <a:endParaRPr lang="zh-CN" altLang="en-US"/>
          </a:p>
        </p:txBody>
      </p:sp>
      <p:sp>
        <p:nvSpPr>
          <p:cNvPr id="3" name="内容占位符 2"/>
          <p:cNvSpPr>
            <a:spLocks noGrp="1"/>
          </p:cNvSpPr>
          <p:nvPr>
            <p:ph idx="1"/>
          </p:nvPr>
        </p:nvSpPr>
        <p:spPr/>
        <p:txBody>
          <a:bodyPr>
            <a:normAutofit lnSpcReduction="10000"/>
          </a:bodyPr>
          <a:p>
            <a:r>
              <a:rPr lang="zh-CN" altLang="en-US"/>
              <a:t>给定一个数列，每次询问</a:t>
            </a:r>
            <a:r>
              <a:rPr lang="en-US" altLang="zh-CN"/>
              <a:t>[l,r]</a:t>
            </a:r>
            <a:r>
              <a:rPr lang="zh-CN" altLang="en-US"/>
              <a:t>之间有多少种不同的数字。</a:t>
            </a:r>
            <a:endParaRPr lang="zh-CN" altLang="en-US"/>
          </a:p>
          <a:p>
            <a:r>
              <a:rPr lang="zh-CN" altLang="en-US"/>
              <a:t>分析：考虑到区间询问，联想到前缀和。试图使用</a:t>
            </a:r>
            <a:r>
              <a:rPr lang="en-US" altLang="zh-CN"/>
              <a:t>sum(x)</a:t>
            </a:r>
            <a:r>
              <a:rPr lang="zh-CN" altLang="en-US"/>
              <a:t>记录</a:t>
            </a:r>
            <a:r>
              <a:rPr lang="en-US" altLang="zh-CN"/>
              <a:t>[1...x]</a:t>
            </a:r>
            <a:r>
              <a:rPr lang="zh-CN" altLang="en-US"/>
              <a:t>有多少个不同的数，然后维护树状数组，输出</a:t>
            </a:r>
            <a:r>
              <a:rPr lang="en-US" altLang="zh-CN"/>
              <a:t>sum[r]-sum[l-1].</a:t>
            </a:r>
            <a:endParaRPr lang="en-US" altLang="zh-CN"/>
          </a:p>
          <a:p>
            <a:r>
              <a:rPr lang="zh-CN" altLang="en-US"/>
              <a:t>问题</a:t>
            </a:r>
            <a:r>
              <a:rPr lang="en-US" altLang="zh-CN"/>
              <a:t>1</a:t>
            </a:r>
            <a:r>
              <a:rPr lang="zh-CN" altLang="en-US"/>
              <a:t>：对于一个重复出现的数字，</a:t>
            </a:r>
            <a:r>
              <a:rPr lang="en-US" altLang="zh-CN"/>
              <a:t>sum(r)-sum(l-1)</a:t>
            </a:r>
            <a:r>
              <a:rPr lang="zh-CN" altLang="en-US"/>
              <a:t>的时候容易把这个数字额外减掉。</a:t>
            </a:r>
            <a:endParaRPr lang="zh-CN" altLang="en-US"/>
          </a:p>
          <a:p>
            <a:r>
              <a:rPr lang="zh-CN" altLang="en-US"/>
              <a:t>解决方案</a:t>
            </a:r>
            <a:r>
              <a:rPr lang="en-US" altLang="zh-CN"/>
              <a:t>1</a:t>
            </a:r>
            <a:r>
              <a:rPr lang="zh-CN" altLang="en-US"/>
              <a:t>：在任何情况下，考虑每个数字只记一遍，可以只记录目前出现的最右边的数字而忽略掉此前出现的所有相同数字。</a:t>
            </a:r>
            <a:endParaRPr lang="zh-CN" altLang="en-US"/>
          </a:p>
          <a:p>
            <a:r>
              <a:rPr lang="zh-CN" altLang="en-US"/>
              <a:t>问题</a:t>
            </a:r>
            <a:r>
              <a:rPr lang="en-US" altLang="zh-CN"/>
              <a:t>2</a:t>
            </a:r>
            <a:r>
              <a:rPr lang="zh-CN" altLang="en-US"/>
              <a:t>：询问位置随机，只记</a:t>
            </a:r>
            <a:r>
              <a:rPr lang="en-US" altLang="zh-CN"/>
              <a:t>“</a:t>
            </a:r>
            <a:r>
              <a:rPr lang="zh-CN" altLang="en-US"/>
              <a:t>目前出现的最右面数字</a:t>
            </a:r>
            <a:r>
              <a:rPr lang="en-US" altLang="zh-CN"/>
              <a:t>”</a:t>
            </a:r>
            <a:r>
              <a:rPr lang="zh-CN" altLang="en-US"/>
              <a:t>模棱两可，且仍然会出现减重复的情况，比如</a:t>
            </a:r>
            <a:r>
              <a:rPr lang="zh-CN"/>
              <a:t>若先出现询问</a:t>
            </a:r>
            <a:r>
              <a:rPr lang="en-US" altLang="zh-CN"/>
              <a:t>[2,5]</a:t>
            </a:r>
            <a:r>
              <a:rPr lang="zh-CN" altLang="en-US"/>
              <a:t>而后出现询问</a:t>
            </a:r>
            <a:r>
              <a:rPr lang="en-US" altLang="zh-CN"/>
              <a:t>[1,4]</a:t>
            </a:r>
            <a:r>
              <a:rPr lang="zh-CN" altLang="en-US"/>
              <a:t>，那么</a:t>
            </a:r>
            <a:r>
              <a:rPr lang="en-US" altLang="zh-CN"/>
              <a:t>a[5]</a:t>
            </a:r>
            <a:r>
              <a:rPr lang="zh-CN" altLang="en-US"/>
              <a:t>位置上的元素若在前面重复出现，会出现</a:t>
            </a:r>
            <a:r>
              <a:rPr lang="en-US" altLang="zh-CN"/>
              <a:t>[1,4]</a:t>
            </a:r>
            <a:r>
              <a:rPr lang="zh-CN" altLang="en-US"/>
              <a:t>区间少计的情况。</a:t>
            </a:r>
            <a:endParaRPr lang="zh-CN" altLang="en-US"/>
          </a:p>
          <a:p>
            <a:r>
              <a:rPr lang="zh-CN" altLang="en-US"/>
              <a:t>解决方案</a:t>
            </a:r>
            <a:r>
              <a:rPr lang="en-US" altLang="zh-CN"/>
              <a:t>2</a:t>
            </a:r>
            <a:r>
              <a:rPr lang="zh-CN" altLang="en-US"/>
              <a:t>：将询问按照右端点排序，保证询问区间内的数一定有效。</a:t>
            </a:r>
            <a:endParaRPr lang="zh-CN" altLang="en-US"/>
          </a:p>
          <a:p>
            <a:r>
              <a:rPr lang="en-US" altLang="zh-CN"/>
              <a:t>(</a:t>
            </a:r>
            <a:r>
              <a:rPr lang="zh-CN" altLang="en-US"/>
              <a:t>另外这道题因为数据小所以不用离散化所以放到离散化前面没有问题）</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P1972</a:t>
            </a:r>
            <a:endParaRPr lang="en-US" altLang="zh-CN"/>
          </a:p>
        </p:txBody>
      </p:sp>
      <p:sp>
        <p:nvSpPr>
          <p:cNvPr id="3" name="内容占位符 2"/>
          <p:cNvSpPr>
            <a:spLocks noGrp="1"/>
          </p:cNvSpPr>
          <p:nvPr>
            <p:ph idx="1"/>
          </p:nvPr>
        </p:nvSpPr>
        <p:spPr/>
        <p:txBody>
          <a:bodyPr/>
          <a:p>
            <a:r>
              <a:rPr lang="zh-CN" altLang="en-US"/>
              <a:t>举个例子（我们用</a:t>
            </a:r>
            <a:r>
              <a:rPr lang="en-US" altLang="zh-CN"/>
              <a:t>vis[i]</a:t>
            </a:r>
            <a:r>
              <a:rPr lang="zh-CN" altLang="en-US"/>
              <a:t>来记录数字</a:t>
            </a:r>
            <a:r>
              <a:rPr lang="en-US" altLang="zh-CN"/>
              <a:t>i</a:t>
            </a:r>
            <a:r>
              <a:rPr lang="zh-CN" altLang="en-US"/>
              <a:t>最后出现的位置）：</a:t>
            </a:r>
            <a:endParaRPr lang="zh-CN" altLang="en-US"/>
          </a:p>
          <a:p>
            <a:r>
              <a:rPr lang="zh-CN" altLang="en-US"/>
              <a:t>现在的数列是</a:t>
            </a:r>
            <a:r>
              <a:rPr lang="en-US" altLang="zh-CN"/>
              <a:t>1</a:t>
            </a:r>
            <a:r>
              <a:rPr lang="zh-CN" altLang="en-US"/>
              <a:t>，</a:t>
            </a:r>
            <a:r>
              <a:rPr lang="en-US" altLang="zh-CN"/>
              <a:t>2</a:t>
            </a:r>
            <a:r>
              <a:rPr lang="zh-CN" altLang="en-US"/>
              <a:t>，</a:t>
            </a:r>
            <a:r>
              <a:rPr lang="en-US" altLang="zh-CN"/>
              <a:t>1</a:t>
            </a:r>
            <a:r>
              <a:rPr lang="zh-CN" altLang="en-US"/>
              <a:t>，</a:t>
            </a:r>
            <a:r>
              <a:rPr lang="en-US" altLang="zh-CN"/>
              <a:t>3</a:t>
            </a:r>
            <a:r>
              <a:rPr lang="zh-CN" altLang="en-US"/>
              <a:t>，</a:t>
            </a:r>
            <a:r>
              <a:rPr lang="en-US" altLang="zh-CN"/>
              <a:t>2</a:t>
            </a:r>
            <a:r>
              <a:rPr lang="zh-CN" altLang="en-US"/>
              <a:t>，</a:t>
            </a:r>
            <a:r>
              <a:rPr lang="en-US" altLang="zh-CN"/>
              <a:t>4</a:t>
            </a:r>
            <a:r>
              <a:rPr lang="zh-CN" altLang="en-US"/>
              <a:t>；查询是</a:t>
            </a:r>
            <a:r>
              <a:rPr lang="en-US" altLang="zh-CN"/>
              <a:t>[1,2],[1,4],[2,5],[4,6]</a:t>
            </a:r>
            <a:r>
              <a:rPr lang="zh-CN" altLang="en-US"/>
              <a:t>已经排好序。</a:t>
            </a:r>
            <a:endParaRPr lang="zh-CN" altLang="en-US"/>
          </a:p>
          <a:p>
            <a:r>
              <a:rPr lang="en-US" altLang="zh-CN"/>
              <a:t>1.add(1,1)</a:t>
            </a:r>
            <a:r>
              <a:rPr lang="zh-CN" altLang="en-US"/>
              <a:t>，</a:t>
            </a:r>
            <a:r>
              <a:rPr lang="en-US" altLang="zh-CN"/>
              <a:t>vis[1] = 1,</a:t>
            </a:r>
            <a:r>
              <a:rPr lang="zh-CN" altLang="en-US"/>
              <a:t>目前数字</a:t>
            </a:r>
            <a:r>
              <a:rPr lang="en-US" altLang="zh-CN"/>
              <a:t>1</a:t>
            </a:r>
            <a:r>
              <a:rPr lang="zh-CN" altLang="en-US"/>
              <a:t>最后出现在位置</a:t>
            </a:r>
            <a:r>
              <a:rPr lang="en-US" altLang="zh-CN"/>
              <a:t>1</a:t>
            </a:r>
            <a:r>
              <a:rPr lang="zh-CN" altLang="en-US"/>
              <a:t>；</a:t>
            </a:r>
            <a:endParaRPr lang="zh-CN" altLang="en-US"/>
          </a:p>
          <a:p>
            <a:r>
              <a:rPr lang="en-US" altLang="zh-CN"/>
              <a:t>2.add(2,1)</a:t>
            </a:r>
            <a:r>
              <a:rPr lang="zh-CN" altLang="en-US"/>
              <a:t>，</a:t>
            </a:r>
            <a:r>
              <a:rPr lang="en-US" altLang="zh-CN"/>
              <a:t>vis[2] = 2,</a:t>
            </a:r>
            <a:r>
              <a:rPr lang="zh-CN" altLang="en-US"/>
              <a:t>目前数字</a:t>
            </a:r>
            <a:r>
              <a:rPr lang="en-US" altLang="zh-CN"/>
              <a:t>2</a:t>
            </a:r>
            <a:r>
              <a:rPr lang="zh-CN" altLang="en-US"/>
              <a:t>最后出现在位置</a:t>
            </a:r>
            <a:r>
              <a:rPr lang="en-US" altLang="zh-CN"/>
              <a:t>2</a:t>
            </a:r>
            <a:r>
              <a:rPr lang="zh-CN" altLang="en-US"/>
              <a:t>；</a:t>
            </a:r>
            <a:endParaRPr lang="zh-CN" altLang="en-US"/>
          </a:p>
          <a:p>
            <a:r>
              <a:rPr lang="zh-CN" altLang="en-US"/>
              <a:t>遇到查询，此时直接输出</a:t>
            </a:r>
            <a:r>
              <a:rPr lang="en-US" altLang="zh-CN"/>
              <a:t>sum(2)-sum(1-1)=2.</a:t>
            </a:r>
            <a:endParaRPr lang="en-US" altLang="zh-CN"/>
          </a:p>
          <a:p>
            <a:r>
              <a:rPr lang="en-US" altLang="zh-CN"/>
              <a:t>3.add(3,1)</a:t>
            </a:r>
            <a:r>
              <a:rPr lang="zh-CN" altLang="en-US"/>
              <a:t>，</a:t>
            </a:r>
            <a:r>
              <a:rPr lang="zh-CN" altLang="en-US">
                <a:solidFill>
                  <a:srgbClr val="FF0000"/>
                </a:solidFill>
              </a:rPr>
              <a:t>发现数字</a:t>
            </a:r>
            <a:r>
              <a:rPr lang="en-US" altLang="zh-CN">
                <a:solidFill>
                  <a:srgbClr val="FF0000"/>
                </a:solidFill>
              </a:rPr>
              <a:t>1</a:t>
            </a:r>
            <a:r>
              <a:rPr lang="zh-CN" altLang="en-US">
                <a:solidFill>
                  <a:srgbClr val="FF0000"/>
                </a:solidFill>
              </a:rPr>
              <a:t>已经加入过，为了不重复计算相同数字，进行操作</a:t>
            </a:r>
            <a:r>
              <a:rPr lang="en-US" altLang="zh-CN">
                <a:solidFill>
                  <a:srgbClr val="FF0000"/>
                </a:solidFill>
              </a:rPr>
              <a:t>add(1,-1)</a:t>
            </a:r>
            <a:r>
              <a:rPr lang="zh-CN" altLang="en-US">
                <a:solidFill>
                  <a:srgbClr val="FF0000"/>
                </a:solidFill>
              </a:rPr>
              <a:t>归零去重。</a:t>
            </a:r>
            <a:r>
              <a:rPr lang="en-US" altLang="zh-CN"/>
              <a:t>vis[1] = 3</a:t>
            </a:r>
            <a:r>
              <a:rPr lang="zh-CN" altLang="en-US"/>
              <a:t>；</a:t>
            </a:r>
            <a:endParaRPr lang="zh-CN" altLang="en-US"/>
          </a:p>
          <a:p>
            <a:r>
              <a:rPr lang="en-US" altLang="zh-CN"/>
              <a:t>4.add(4,1)</a:t>
            </a:r>
            <a:r>
              <a:rPr lang="zh-CN" altLang="en-US"/>
              <a:t>，</a:t>
            </a:r>
            <a:r>
              <a:rPr lang="en-US" altLang="zh-CN"/>
              <a:t>vis[3] = 4,</a:t>
            </a:r>
            <a:r>
              <a:rPr lang="zh-CN" altLang="en-US"/>
              <a:t>目前数字</a:t>
            </a:r>
            <a:r>
              <a:rPr lang="en-US" altLang="zh-CN"/>
              <a:t>3</a:t>
            </a:r>
            <a:r>
              <a:rPr lang="zh-CN" altLang="en-US"/>
              <a:t>最后出现在位置</a:t>
            </a:r>
            <a:r>
              <a:rPr lang="en-US" altLang="zh-CN"/>
              <a:t>4</a:t>
            </a:r>
            <a:r>
              <a:rPr lang="zh-CN" altLang="en-US"/>
              <a:t>；</a:t>
            </a:r>
            <a:endParaRPr lang="zh-CN" altLang="en-US"/>
          </a:p>
          <a:p>
            <a:r>
              <a:rPr lang="zh-CN" altLang="en-US"/>
              <a:t>遇到查询，此时直接输出</a:t>
            </a:r>
            <a:r>
              <a:rPr lang="en-US" altLang="zh-CN"/>
              <a:t>sum(4)-sum(1-1)=3.</a:t>
            </a:r>
            <a:r>
              <a:rPr lang="zh-CN" altLang="en-US">
                <a:solidFill>
                  <a:srgbClr val="FF0000"/>
                </a:solidFill>
              </a:rPr>
              <a:t>此时我们可以发现归零的作用，若不归零，</a:t>
            </a:r>
            <a:r>
              <a:rPr lang="en-US" altLang="zh-CN">
                <a:solidFill>
                  <a:srgbClr val="FF0000"/>
                </a:solidFill>
              </a:rPr>
              <a:t>sum(4)</a:t>
            </a:r>
            <a:r>
              <a:rPr lang="zh-CN" altLang="en-US">
                <a:solidFill>
                  <a:srgbClr val="FF0000"/>
                </a:solidFill>
              </a:rPr>
              <a:t>会计算两遍数字</a:t>
            </a:r>
            <a:r>
              <a:rPr lang="en-US" altLang="zh-CN">
                <a:solidFill>
                  <a:srgbClr val="FF0000"/>
                </a:solidFill>
              </a:rPr>
              <a:t>1</a:t>
            </a:r>
            <a:r>
              <a:rPr lang="zh-CN" altLang="en-US">
                <a:solidFill>
                  <a:srgbClr val="FF0000"/>
                </a:solidFill>
              </a:rPr>
              <a:t>，就挂掉啦！</a:t>
            </a:r>
            <a:endParaRPr lang="zh-CN" altLang="en-US">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P1972</a:t>
            </a:r>
            <a:endParaRPr lang="en-US" altLang="zh-CN"/>
          </a:p>
        </p:txBody>
      </p:sp>
      <p:sp>
        <p:nvSpPr>
          <p:cNvPr id="3" name="内容占位符 2"/>
          <p:cNvSpPr>
            <a:spLocks noGrp="1"/>
          </p:cNvSpPr>
          <p:nvPr>
            <p:ph idx="1"/>
          </p:nvPr>
        </p:nvSpPr>
        <p:spPr/>
        <p:txBody>
          <a:bodyPr/>
          <a:p>
            <a:r>
              <a:rPr lang="en-US" altLang="zh-CN"/>
              <a:t>5.add(5,1)</a:t>
            </a:r>
            <a:r>
              <a:rPr lang="zh-CN" altLang="en-US"/>
              <a:t>，由于数字</a:t>
            </a:r>
            <a:r>
              <a:rPr lang="en-US" altLang="zh-CN"/>
              <a:t>2</a:t>
            </a:r>
            <a:r>
              <a:rPr lang="zh-CN" altLang="en-US"/>
              <a:t>已经加入过，故</a:t>
            </a:r>
            <a:r>
              <a:rPr lang="en-US" altLang="zh-CN"/>
              <a:t>add(2,-1)</a:t>
            </a:r>
            <a:r>
              <a:rPr lang="zh-CN" altLang="en-US"/>
              <a:t>进行去重归零</a:t>
            </a:r>
            <a:r>
              <a:rPr lang="en-US" altLang="zh-CN"/>
              <a:t>,vis[2] = 5</a:t>
            </a:r>
            <a:r>
              <a:rPr lang="zh-CN" altLang="en-US"/>
              <a:t>；</a:t>
            </a:r>
            <a:endParaRPr lang="zh-CN" altLang="en-US"/>
          </a:p>
          <a:p>
            <a:r>
              <a:rPr lang="zh-CN" altLang="en-US"/>
              <a:t>遇到查询，直接输出</a:t>
            </a:r>
            <a:r>
              <a:rPr lang="en-US" altLang="zh-CN"/>
              <a:t>sum(5)-sum(2-1)=3.</a:t>
            </a:r>
            <a:r>
              <a:rPr lang="zh-CN" altLang="en-US">
                <a:solidFill>
                  <a:srgbClr val="FF0000"/>
                </a:solidFill>
              </a:rPr>
              <a:t>这里再强调一遍！若没有归零，</a:t>
            </a:r>
            <a:r>
              <a:rPr lang="en-US" altLang="zh-CN">
                <a:solidFill>
                  <a:srgbClr val="FF0000"/>
                </a:solidFill>
              </a:rPr>
              <a:t>sum(5)</a:t>
            </a:r>
            <a:r>
              <a:rPr lang="zh-CN" altLang="en-US">
                <a:solidFill>
                  <a:srgbClr val="FF0000"/>
                </a:solidFill>
              </a:rPr>
              <a:t>将会计算多遍数字</a:t>
            </a:r>
            <a:r>
              <a:rPr lang="en-US" altLang="zh-CN">
                <a:solidFill>
                  <a:srgbClr val="FF0000"/>
                </a:solidFill>
              </a:rPr>
              <a:t>2</a:t>
            </a:r>
            <a:r>
              <a:rPr lang="zh-CN" altLang="en-US">
                <a:solidFill>
                  <a:srgbClr val="FF0000"/>
                </a:solidFill>
              </a:rPr>
              <a:t>，而且减去</a:t>
            </a:r>
            <a:r>
              <a:rPr lang="en-US" altLang="zh-CN">
                <a:solidFill>
                  <a:srgbClr val="FF0000"/>
                </a:solidFill>
              </a:rPr>
              <a:t>sum(2-1)</a:t>
            </a:r>
            <a:r>
              <a:rPr lang="zh-CN" altLang="en-US">
                <a:solidFill>
                  <a:srgbClr val="FF0000"/>
                </a:solidFill>
              </a:rPr>
              <a:t>时会多减去一遍</a:t>
            </a:r>
            <a:r>
              <a:rPr lang="en-US" altLang="zh-CN">
                <a:solidFill>
                  <a:srgbClr val="FF0000"/>
                </a:solidFill>
              </a:rPr>
              <a:t>1</a:t>
            </a:r>
            <a:r>
              <a:rPr lang="zh-CN" altLang="en-US">
                <a:solidFill>
                  <a:srgbClr val="FF0000"/>
                </a:solidFill>
              </a:rPr>
              <a:t>！</a:t>
            </a:r>
            <a:endParaRPr lang="zh-CN" altLang="en-US">
              <a:solidFill>
                <a:srgbClr val="FF0000"/>
              </a:solidFill>
            </a:endParaRPr>
          </a:p>
          <a:p>
            <a:r>
              <a:rPr lang="en-US" altLang="zh-CN">
                <a:solidFill>
                  <a:schemeClr val="tx1"/>
                </a:solidFill>
              </a:rPr>
              <a:t>6.add(6,1)</a:t>
            </a:r>
            <a:r>
              <a:rPr lang="zh-CN" altLang="en-US">
                <a:solidFill>
                  <a:schemeClr val="tx1"/>
                </a:solidFill>
              </a:rPr>
              <a:t>，</a:t>
            </a:r>
            <a:r>
              <a:rPr lang="en-US" altLang="zh-CN">
                <a:solidFill>
                  <a:schemeClr val="tx1"/>
                </a:solidFill>
              </a:rPr>
              <a:t>vis[4] = 6,</a:t>
            </a:r>
            <a:r>
              <a:rPr lang="zh-CN" altLang="en-US">
                <a:solidFill>
                  <a:schemeClr val="tx1"/>
                </a:solidFill>
              </a:rPr>
              <a:t>目前数字</a:t>
            </a:r>
            <a:r>
              <a:rPr lang="en-US" altLang="zh-CN">
                <a:solidFill>
                  <a:schemeClr val="tx1"/>
                </a:solidFill>
              </a:rPr>
              <a:t>4</a:t>
            </a:r>
            <a:r>
              <a:rPr lang="zh-CN" altLang="en-US">
                <a:solidFill>
                  <a:schemeClr val="tx1"/>
                </a:solidFill>
              </a:rPr>
              <a:t>最后出现在位置</a:t>
            </a:r>
            <a:r>
              <a:rPr lang="en-US" altLang="zh-CN">
                <a:solidFill>
                  <a:schemeClr val="tx1"/>
                </a:solidFill>
              </a:rPr>
              <a:t>6</a:t>
            </a:r>
            <a:r>
              <a:rPr lang="zh-CN" altLang="en-US">
                <a:solidFill>
                  <a:schemeClr val="tx1"/>
                </a:solidFill>
              </a:rPr>
              <a:t>；</a:t>
            </a:r>
            <a:endParaRPr lang="zh-CN" altLang="en-US">
              <a:solidFill>
                <a:schemeClr val="tx1"/>
              </a:solidFill>
            </a:endParaRPr>
          </a:p>
          <a:p>
            <a:r>
              <a:rPr lang="zh-CN" altLang="en-US">
                <a:solidFill>
                  <a:schemeClr val="tx1"/>
                </a:solidFill>
              </a:rPr>
              <a:t>遇到查询，直接输出</a:t>
            </a:r>
            <a:r>
              <a:rPr lang="en-US" altLang="zh-CN">
                <a:solidFill>
                  <a:schemeClr val="tx1"/>
                </a:solidFill>
              </a:rPr>
              <a:t>sum(6)-sum(4-1)=3.</a:t>
            </a:r>
            <a:endParaRPr lang="en-US" altLang="zh-CN">
              <a:solidFill>
                <a:schemeClr val="tx1"/>
              </a:solidFill>
            </a:endParaRPr>
          </a:p>
          <a:p>
            <a:endParaRPr lang="en-US" altLang="zh-CN">
              <a:solidFill>
                <a:schemeClr val="tx1"/>
              </a:solidFill>
            </a:endParaRPr>
          </a:p>
          <a:p>
            <a:r>
              <a:rPr lang="zh-CN" altLang="en-US">
                <a:solidFill>
                  <a:schemeClr val="tx1"/>
                </a:solidFill>
              </a:rPr>
              <a:t>总结：刚才的过程中，树状数组起到什么作用？</a:t>
            </a:r>
            <a:endParaRPr lang="zh-CN" altLang="en-US">
              <a:solidFill>
                <a:schemeClr val="tx1"/>
              </a:solidFill>
            </a:endParaRPr>
          </a:p>
          <a:p>
            <a:r>
              <a:rPr lang="zh-CN" altLang="en-US">
                <a:solidFill>
                  <a:schemeClr val="tx1"/>
                </a:solidFill>
              </a:rPr>
              <a:t>很明显还是一个计数的作用。答案</a:t>
            </a:r>
            <a:r>
              <a:rPr lang="en-US" altLang="zh-CN">
                <a:solidFill>
                  <a:schemeClr val="tx1"/>
                </a:solidFill>
              </a:rPr>
              <a:t> = </a:t>
            </a:r>
            <a:r>
              <a:rPr lang="zh-CN" altLang="en-US">
                <a:solidFill>
                  <a:schemeClr val="tx1"/>
                </a:solidFill>
              </a:rPr>
              <a:t>前缀和之差</a:t>
            </a:r>
            <a:r>
              <a:rPr lang="en-US" altLang="zh-CN">
                <a:solidFill>
                  <a:schemeClr val="tx1"/>
                </a:solidFill>
              </a:rPr>
              <a:t> = </a:t>
            </a:r>
            <a:r>
              <a:rPr lang="zh-CN" altLang="en-US">
                <a:solidFill>
                  <a:schemeClr val="tx1"/>
                </a:solidFill>
              </a:rPr>
              <a:t>较长一段的数量</a:t>
            </a:r>
            <a:r>
              <a:rPr lang="en-US" altLang="zh-CN">
                <a:solidFill>
                  <a:schemeClr val="tx1"/>
                </a:solidFill>
              </a:rPr>
              <a:t> - </a:t>
            </a:r>
            <a:r>
              <a:rPr lang="zh-CN" altLang="en-US">
                <a:solidFill>
                  <a:schemeClr val="tx1"/>
                </a:solidFill>
              </a:rPr>
              <a:t>较短一段的数量。</a:t>
            </a:r>
            <a:endParaRPr lang="zh-CN" altLang="en-US">
              <a:solidFill>
                <a:schemeClr val="tx1"/>
              </a:solidFill>
            </a:endParaRPr>
          </a:p>
          <a:p>
            <a:r>
              <a:rPr lang="zh-CN" altLang="en-US">
                <a:solidFill>
                  <a:schemeClr val="tx1"/>
                </a:solidFill>
              </a:rPr>
              <a:t>侧面体现出了树状数组</a:t>
            </a:r>
            <a:r>
              <a:rPr lang="zh-CN" altLang="en-US">
                <a:solidFill>
                  <a:srgbClr val="FF0000"/>
                </a:solidFill>
              </a:rPr>
              <a:t>擅长解决前缀问题</a:t>
            </a:r>
            <a:r>
              <a:rPr lang="zh-CN" altLang="en-US">
                <a:solidFill>
                  <a:schemeClr val="tx1"/>
                </a:solidFill>
              </a:rPr>
              <a:t>。</a:t>
            </a:r>
            <a:endParaRPr lang="zh-CN" altLang="en-US">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P1972&amp;</a:t>
            </a:r>
            <a:r>
              <a:rPr lang="zh-CN" altLang="en-US"/>
              <a:t>专属代码楼</a:t>
            </a:r>
            <a:endParaRPr lang="zh-CN" altLang="en-US"/>
          </a:p>
        </p:txBody>
      </p:sp>
      <p:sp>
        <p:nvSpPr>
          <p:cNvPr id="3" name="内容占位符 2"/>
          <p:cNvSpPr>
            <a:spLocks noGrp="1"/>
          </p:cNvSpPr>
          <p:nvPr>
            <p:ph idx="1"/>
          </p:nvPr>
        </p:nvSpPr>
        <p:spPr>
          <a:xfrm>
            <a:off x="608330" y="1490345"/>
            <a:ext cx="10968990" cy="3769995"/>
          </a:xfrm>
        </p:spPr>
        <p:txBody>
          <a:bodyPr>
            <a:normAutofit fontScale="90000" lnSpcReduction="10000"/>
          </a:bodyPr>
          <a:p>
            <a:pPr marL="0" indent="0">
              <a:lnSpc>
                <a:spcPct val="80000"/>
              </a:lnSpc>
              <a:buNone/>
            </a:pPr>
            <a:r>
              <a:rPr lang="zh-CN" altLang="en-US">
                <a:latin typeface="宋体" panose="02010600030101010101" pitchFamily="2" charset="-122"/>
                <a:ea typeface="宋体" panose="02010600030101010101" pitchFamily="2" charset="-122"/>
              </a:rPr>
              <a:t>int next = 1;</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for( int i = 1 ; i &lt;= m ; i ++ ){</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for( int j = next ; j &lt;= asks[i].r ; j ++ ){</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if( vis[a[j]]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如果之前加入过？</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add( vis[a[j]] , -1 );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归零</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add( j , 1 );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更新</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vis[a[j]] = j;</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更新位置数据</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next = asks[i].r + 1;</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下一次从何处开始？</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ans[asks[i].pos] = sum( asks[i].r ) - sum( asks[i].l - 1 );</a:t>
            </a:r>
            <a:endParaRPr lang="zh-CN" altLang="en-US">
              <a:latin typeface="宋体" panose="02010600030101010101" pitchFamily="2" charset="-122"/>
              <a:ea typeface="宋体" panose="02010600030101010101" pitchFamily="2" charset="-122"/>
            </a:endParaRPr>
          </a:p>
          <a:p>
            <a:pPr marL="0" indent="0">
              <a:lnSpc>
                <a:spcPct val="80000"/>
              </a:lnSpc>
              <a:buNone/>
            </a:pP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根据询问排序前原序记录答案。</a:t>
            </a:r>
            <a:endParaRPr lang="zh-CN" altLang="en-US">
              <a:latin typeface="宋体" panose="02010600030101010101" pitchFamily="2" charset="-122"/>
              <a:ea typeface="宋体" panose="02010600030101010101" pitchFamily="2" charset="-122"/>
            </a:endParaRPr>
          </a:p>
          <a:p>
            <a:pPr marL="0" indent="0">
              <a:lnSpc>
                <a:spcPct val="80000"/>
              </a:lnSpc>
              <a:buNone/>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p:txBody>
      </p:sp>
      <p:sp>
        <p:nvSpPr>
          <p:cNvPr id="4" name="文本框 3"/>
          <p:cNvSpPr txBox="1"/>
          <p:nvPr/>
        </p:nvSpPr>
        <p:spPr>
          <a:xfrm>
            <a:off x="3807460" y="5335270"/>
            <a:ext cx="7042150" cy="645160"/>
          </a:xfrm>
          <a:prstGeom prst="rect">
            <a:avLst/>
          </a:prstGeom>
          <a:noFill/>
        </p:spPr>
        <p:txBody>
          <a:bodyPr wrap="square" rtlCol="0">
            <a:spAutoFit/>
          </a:bodyPr>
          <a:p>
            <a:r>
              <a:rPr lang="zh-CN" altLang="en-US"/>
              <a:t>细节：</a:t>
            </a:r>
            <a:r>
              <a:rPr lang="en-US" altLang="zh-CN"/>
              <a:t>next</a:t>
            </a:r>
            <a:r>
              <a:rPr lang="zh-CN" altLang="en-US"/>
              <a:t>变量起什么作用？</a:t>
            </a:r>
            <a:endParaRPr lang="zh-CN" altLang="en-US"/>
          </a:p>
          <a:p>
            <a:r>
              <a:rPr lang="zh-CN" altLang="en-US"/>
              <a:t>保存答案为什么要</a:t>
            </a:r>
            <a:r>
              <a:rPr lang="en-US" altLang="zh-CN"/>
              <a:t>ans[asks[i]].pos?</a:t>
            </a:r>
            <a:endParaRPr lang="en-US" altLang="zh-CN"/>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P1972</a:t>
            </a:r>
            <a:r>
              <a:rPr lang="zh-CN" altLang="en-US"/>
              <a:t>的（致命）细节</a:t>
            </a:r>
            <a:endParaRPr lang="zh-CN" altLang="en-US"/>
          </a:p>
        </p:txBody>
      </p:sp>
      <p:sp>
        <p:nvSpPr>
          <p:cNvPr id="3" name="内容占位符 2"/>
          <p:cNvSpPr>
            <a:spLocks noGrp="1"/>
          </p:cNvSpPr>
          <p:nvPr>
            <p:ph idx="1"/>
          </p:nvPr>
        </p:nvSpPr>
        <p:spPr/>
        <p:txBody>
          <a:bodyPr/>
          <a:p>
            <a:r>
              <a:rPr lang="en-US" altLang="zh-CN" b="1"/>
              <a:t>next</a:t>
            </a:r>
            <a:r>
              <a:rPr lang="zh-CN" altLang="en-US" b="1"/>
              <a:t>变量起什么作用？</a:t>
            </a:r>
            <a:endParaRPr lang="zh-CN" altLang="en-US" b="1"/>
          </a:p>
          <a:p>
            <a:r>
              <a:rPr lang="zh-CN" altLang="en-US" b="1"/>
              <a:t>在刚才的手模过程中我们发现，查询和更新是交替进行的，也就是说我们在查询完之后，</a:t>
            </a:r>
            <a:r>
              <a:rPr lang="zh-CN" altLang="en-US" b="1">
                <a:solidFill>
                  <a:srgbClr val="FF0000"/>
                </a:solidFill>
              </a:rPr>
              <a:t>需要知道下一次从哪里继续开始更新这一过程，而显而易见地，</a:t>
            </a:r>
            <a:r>
              <a:rPr lang="en-US" altLang="zh-CN" b="1">
                <a:solidFill>
                  <a:srgbClr val="FF0000"/>
                </a:solidFill>
              </a:rPr>
              <a:t>next = asks[i].r + 1;</a:t>
            </a:r>
            <a:r>
              <a:rPr lang="zh-CN" altLang="en-US" b="1">
                <a:solidFill>
                  <a:srgbClr val="FF0000"/>
                </a:solidFill>
              </a:rPr>
              <a:t>也就是从上一个查询的末尾之后的一个位置开始更新。</a:t>
            </a:r>
            <a:r>
              <a:rPr lang="zh-CN" altLang="en-US" b="1"/>
              <a:t>例如刚刚我们查询完</a:t>
            </a:r>
            <a:r>
              <a:rPr lang="en-US" altLang="zh-CN" b="1"/>
              <a:t>[2,5]</a:t>
            </a:r>
            <a:r>
              <a:rPr lang="zh-CN" altLang="en-US" b="1"/>
              <a:t>（意味着位置</a:t>
            </a:r>
            <a:r>
              <a:rPr lang="en-US" altLang="zh-CN" b="1"/>
              <a:t>5</a:t>
            </a:r>
            <a:r>
              <a:rPr lang="zh-CN" altLang="en-US" b="1"/>
              <a:t>已经更新完啦！），那么</a:t>
            </a:r>
            <a:r>
              <a:rPr lang="en-US" altLang="zh-CN" b="1"/>
              <a:t>next</a:t>
            </a:r>
            <a:r>
              <a:rPr lang="zh-CN" altLang="en-US" b="1"/>
              <a:t>自然等于</a:t>
            </a:r>
            <a:r>
              <a:rPr lang="en-US" altLang="zh-CN" b="1"/>
              <a:t>5+1=6,</a:t>
            </a:r>
            <a:r>
              <a:rPr lang="zh-CN" altLang="en-US" b="1"/>
              <a:t>表示接下来我们要从位置</a:t>
            </a:r>
            <a:r>
              <a:rPr lang="en-US" altLang="zh-CN" b="1"/>
              <a:t>6</a:t>
            </a:r>
            <a:r>
              <a:rPr lang="zh-CN" altLang="en-US" b="1"/>
              <a:t>开始查询。</a:t>
            </a:r>
            <a:endParaRPr lang="zh-CN" altLang="en-US" b="1"/>
          </a:p>
          <a:p>
            <a:endParaRPr lang="zh-CN" altLang="en-US" b="1"/>
          </a:p>
          <a:p>
            <a:r>
              <a:rPr lang="zh-CN" altLang="en-US" b="1"/>
              <a:t>为什么查询（记录）答案的时候要写成</a:t>
            </a:r>
            <a:r>
              <a:rPr lang="en-US" altLang="zh-CN" b="1">
                <a:sym typeface="+mn-ea"/>
              </a:rPr>
              <a:t>ans[asks[i]].pos</a:t>
            </a:r>
            <a:r>
              <a:rPr lang="zh-CN" altLang="en-US" b="1">
                <a:sym typeface="+mn-ea"/>
              </a:rPr>
              <a:t>？</a:t>
            </a:r>
            <a:endParaRPr lang="zh-CN" altLang="en-US" b="1">
              <a:sym typeface="+mn-ea"/>
            </a:endParaRPr>
          </a:p>
          <a:p>
            <a:r>
              <a:rPr lang="zh-CN" altLang="en-US" b="1">
                <a:sym typeface="+mn-ea"/>
              </a:rPr>
              <a:t>废话，你得按照输入的顺序把答案输出啊，你这排过序的顺序有问题啊。</a:t>
            </a:r>
            <a:endParaRPr lang="zh-CN" altLang="en-US" b="1">
              <a:sym typeface="+mn-ea"/>
            </a:endParaRPr>
          </a:p>
          <a:p>
            <a:r>
              <a:rPr lang="zh-CN" altLang="en-US" b="1">
                <a:sym typeface="+mn-ea"/>
              </a:rPr>
              <a:t>（所以</a:t>
            </a:r>
            <a:r>
              <a:rPr lang="zh-CN" altLang="en-US" b="1">
                <a:solidFill>
                  <a:srgbClr val="FF0000"/>
                </a:solidFill>
                <a:sym typeface="+mn-ea"/>
              </a:rPr>
              <a:t>给定一个询问，如何对应到它原来的位置</a:t>
            </a:r>
            <a:r>
              <a:rPr lang="zh-CN" altLang="en-US" b="1">
                <a:sym typeface="+mn-ea"/>
              </a:rPr>
              <a:t>？这其实和反向离散化有异曲同工之妙。）</a:t>
            </a:r>
            <a:endParaRPr lang="zh-CN" altLang="en-US" b="1">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一个极其重要的概念：离散化</a:t>
            </a:r>
            <a:endParaRPr lang="zh-CN" altLang="en-US"/>
          </a:p>
        </p:txBody>
      </p:sp>
      <p:sp>
        <p:nvSpPr>
          <p:cNvPr id="3" name="内容占位符 2"/>
          <p:cNvSpPr>
            <a:spLocks noGrp="1"/>
          </p:cNvSpPr>
          <p:nvPr>
            <p:ph idx="1"/>
          </p:nvPr>
        </p:nvSpPr>
        <p:spPr>
          <a:xfrm>
            <a:off x="608330" y="1490345"/>
            <a:ext cx="10968990" cy="5081905"/>
          </a:xfrm>
        </p:spPr>
        <p:txBody>
          <a:bodyPr>
            <a:normAutofit lnSpcReduction="10000"/>
          </a:bodyPr>
          <a:p>
            <a:r>
              <a:rPr lang="zh-CN" altLang="en-US"/>
              <a:t>我先构造一个题吧。</a:t>
            </a:r>
            <a:endParaRPr lang="zh-CN" altLang="en-US"/>
          </a:p>
          <a:p>
            <a:r>
              <a:rPr lang="zh-CN" altLang="en-US"/>
              <a:t>给定</a:t>
            </a:r>
            <a:r>
              <a:rPr lang="en-US" altLang="zh-CN"/>
              <a:t>n(n&lt;=1e5)</a:t>
            </a:r>
            <a:r>
              <a:rPr lang="zh-CN" altLang="en-US"/>
              <a:t>个数，每个数</a:t>
            </a:r>
            <a:r>
              <a:rPr lang="en-US" altLang="zh-CN"/>
              <a:t>a[i]</a:t>
            </a:r>
            <a:r>
              <a:rPr lang="zh-CN" altLang="en-US"/>
              <a:t>都是非负整数且小于等于</a:t>
            </a:r>
            <a:r>
              <a:rPr lang="en-US" altLang="zh-CN"/>
              <a:t>1e6</a:t>
            </a:r>
            <a:r>
              <a:rPr lang="zh-CN" altLang="en-US"/>
              <a:t>，请从小到大统计每个数有多少个。</a:t>
            </a:r>
            <a:endParaRPr lang="zh-CN" altLang="en-US"/>
          </a:p>
          <a:p>
            <a:r>
              <a:rPr lang="zh-CN" altLang="en-US"/>
              <a:t>例如所有给定的数为</a:t>
            </a:r>
            <a:r>
              <a:rPr lang="en-US" altLang="zh-CN"/>
              <a:t>1</a:t>
            </a:r>
            <a:r>
              <a:rPr lang="zh-CN" altLang="en-US"/>
              <a:t>，</a:t>
            </a:r>
            <a:r>
              <a:rPr lang="en-US" altLang="zh-CN"/>
              <a:t>4</a:t>
            </a:r>
            <a:r>
              <a:rPr lang="zh-CN" altLang="en-US"/>
              <a:t>，</a:t>
            </a:r>
            <a:r>
              <a:rPr lang="en-US" altLang="zh-CN"/>
              <a:t>100</a:t>
            </a:r>
            <a:r>
              <a:rPr lang="zh-CN" altLang="en-US"/>
              <a:t>，</a:t>
            </a:r>
            <a:r>
              <a:rPr lang="en-US" altLang="zh-CN"/>
              <a:t>88</a:t>
            </a:r>
            <a:r>
              <a:rPr lang="zh-CN" altLang="en-US"/>
              <a:t>，</a:t>
            </a:r>
            <a:r>
              <a:rPr lang="en-US" altLang="zh-CN"/>
              <a:t>4</a:t>
            </a:r>
            <a:r>
              <a:rPr lang="zh-CN" altLang="en-US"/>
              <a:t>，</a:t>
            </a:r>
            <a:r>
              <a:rPr lang="en-US" altLang="zh-CN"/>
              <a:t>2</a:t>
            </a:r>
            <a:r>
              <a:rPr lang="zh-CN" altLang="en-US"/>
              <a:t>，</a:t>
            </a:r>
            <a:r>
              <a:rPr lang="en-US" altLang="zh-CN"/>
              <a:t>1</a:t>
            </a:r>
            <a:r>
              <a:rPr lang="zh-CN" altLang="en-US"/>
              <a:t>，则你需要输出</a:t>
            </a:r>
            <a:r>
              <a:rPr lang="en-US" altLang="zh-CN"/>
              <a:t>1</a:t>
            </a:r>
            <a:r>
              <a:rPr lang="zh-CN" altLang="en-US"/>
              <a:t>：</a:t>
            </a:r>
            <a:r>
              <a:rPr lang="en-US" altLang="zh-CN"/>
              <a:t>2</a:t>
            </a:r>
            <a:r>
              <a:rPr lang="zh-CN" altLang="en-US"/>
              <a:t>个，</a:t>
            </a:r>
            <a:r>
              <a:rPr lang="en-US" altLang="zh-CN"/>
              <a:t>2</a:t>
            </a:r>
            <a:r>
              <a:rPr lang="zh-CN" altLang="en-US"/>
              <a:t>：</a:t>
            </a:r>
            <a:r>
              <a:rPr lang="en-US" altLang="zh-CN"/>
              <a:t>1</a:t>
            </a:r>
            <a:r>
              <a:rPr lang="zh-CN" altLang="en-US"/>
              <a:t>个，</a:t>
            </a:r>
            <a:r>
              <a:rPr lang="en-US" altLang="zh-CN"/>
              <a:t>4</a:t>
            </a:r>
            <a:r>
              <a:rPr lang="zh-CN" altLang="en-US"/>
              <a:t>：</a:t>
            </a:r>
            <a:r>
              <a:rPr lang="en-US" altLang="zh-CN"/>
              <a:t>2</a:t>
            </a:r>
            <a:r>
              <a:rPr lang="zh-CN" altLang="en-US"/>
              <a:t>个，</a:t>
            </a:r>
            <a:r>
              <a:rPr lang="en-US" altLang="zh-CN"/>
              <a:t>88</a:t>
            </a:r>
            <a:r>
              <a:rPr lang="zh-CN" altLang="en-US"/>
              <a:t>：</a:t>
            </a:r>
            <a:r>
              <a:rPr lang="en-US" altLang="zh-CN"/>
              <a:t>1</a:t>
            </a:r>
            <a:r>
              <a:rPr lang="zh-CN" altLang="en-US"/>
              <a:t>个，</a:t>
            </a:r>
            <a:r>
              <a:rPr lang="en-US" altLang="zh-CN"/>
              <a:t>100</a:t>
            </a:r>
            <a:r>
              <a:rPr lang="zh-CN" altLang="en-US"/>
              <a:t>：</a:t>
            </a:r>
            <a:r>
              <a:rPr lang="en-US" altLang="zh-CN"/>
              <a:t>1</a:t>
            </a:r>
            <a:r>
              <a:rPr lang="zh-CN" altLang="en-US"/>
              <a:t>个。</a:t>
            </a:r>
            <a:endParaRPr lang="zh-CN" altLang="en-US"/>
          </a:p>
          <a:p>
            <a:r>
              <a:rPr lang="zh-CN" altLang="en-US"/>
              <a:t>你会发现思路及其好想，整一个统计数组</a:t>
            </a:r>
            <a:r>
              <a:rPr lang="en-US" altLang="zh-CN"/>
              <a:t>cnt,</a:t>
            </a:r>
            <a:r>
              <a:rPr lang="zh-CN" altLang="en-US"/>
              <a:t>输入</a:t>
            </a:r>
            <a:r>
              <a:rPr lang="en-US" altLang="zh-CN"/>
              <a:t>a[i],</a:t>
            </a:r>
            <a:r>
              <a:rPr lang="zh-CN" altLang="en-US"/>
              <a:t>则</a:t>
            </a:r>
            <a:r>
              <a:rPr lang="en-US" altLang="zh-CN"/>
              <a:t>cnt[a[i]]++;a[i]</a:t>
            </a:r>
            <a:r>
              <a:rPr lang="zh-CN" altLang="en-US"/>
              <a:t>是非负整数且小于等于</a:t>
            </a:r>
            <a:r>
              <a:rPr lang="en-US" altLang="zh-CN"/>
              <a:t>1e6</a:t>
            </a:r>
            <a:r>
              <a:rPr lang="zh-CN" altLang="en-US"/>
              <a:t>，笑死，根本不怕越界。输出的时候从</a:t>
            </a:r>
            <a:r>
              <a:rPr lang="en-US" altLang="zh-CN"/>
              <a:t>0</a:t>
            </a:r>
            <a:r>
              <a:rPr lang="zh-CN" altLang="en-US"/>
              <a:t>开始输出，复杂度轻松</a:t>
            </a:r>
            <a:r>
              <a:rPr lang="en-US" altLang="zh-CN"/>
              <a:t>O(n).</a:t>
            </a:r>
            <a:endParaRPr lang="en-US" altLang="zh-CN"/>
          </a:p>
          <a:p>
            <a:r>
              <a:rPr lang="zh-CN" altLang="en-US"/>
              <a:t>如果</a:t>
            </a:r>
            <a:r>
              <a:rPr lang="en-US" altLang="zh-CN"/>
              <a:t>a[i]</a:t>
            </a:r>
            <a:r>
              <a:rPr lang="zh-CN" altLang="en-US"/>
              <a:t>可以是负数，且所有的数的绝对值都小于等于</a:t>
            </a:r>
            <a:r>
              <a:rPr lang="en-US" altLang="zh-CN"/>
              <a:t>1e6</a:t>
            </a:r>
            <a:r>
              <a:rPr lang="zh-CN" altLang="en-US"/>
              <a:t>呢？</a:t>
            </a:r>
            <a:endParaRPr lang="zh-CN" altLang="en-US"/>
          </a:p>
          <a:p>
            <a:r>
              <a:rPr lang="zh-CN" altLang="en-US"/>
              <a:t>你想了想，有了解决办法：对于一个负数输入，我把它取个绝对值，再</a:t>
            </a:r>
            <a:r>
              <a:rPr lang="en-US" altLang="zh-CN"/>
              <a:t>+1e6</a:t>
            </a:r>
            <a:r>
              <a:rPr lang="zh-CN" altLang="en-US"/>
              <a:t>，就一定不会与正数重叠了（说白了就是哈希去重），即</a:t>
            </a:r>
            <a:r>
              <a:rPr lang="en-US" altLang="zh-CN"/>
              <a:t>cnt[-a[i]+1e6]++;</a:t>
            </a:r>
            <a:endParaRPr lang="en-US" altLang="zh-CN"/>
          </a:p>
          <a:p>
            <a:r>
              <a:rPr lang="zh-CN" altLang="en-US"/>
              <a:t>那如果所有数的绝对值小于等于</a:t>
            </a:r>
            <a:r>
              <a:rPr lang="en-US" altLang="zh-CN"/>
              <a:t>1e16</a:t>
            </a:r>
            <a:r>
              <a:rPr lang="zh-CN" altLang="en-US"/>
              <a:t>呢？</a:t>
            </a:r>
            <a:endParaRPr lang="zh-CN" altLang="en-US"/>
          </a:p>
          <a:p>
            <a:r>
              <a:rPr lang="zh-CN" altLang="en-US"/>
              <a:t>心肺骤停？</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75" y="608400"/>
            <a:ext cx="10969200" cy="705600"/>
          </a:xfrm>
        </p:spPr>
        <p:txBody>
          <a:bodyPr/>
          <a:p>
            <a:r>
              <a:rPr lang="zh-CN" altLang="en-US"/>
              <a:t>离散化定义</a:t>
            </a:r>
            <a:endParaRPr lang="zh-CN" altLang="en-US"/>
          </a:p>
        </p:txBody>
      </p:sp>
      <p:sp>
        <p:nvSpPr>
          <p:cNvPr id="3" name="内容占位符 2"/>
          <p:cNvSpPr>
            <a:spLocks noGrp="1"/>
          </p:cNvSpPr>
          <p:nvPr>
            <p:ph idx="1"/>
          </p:nvPr>
        </p:nvSpPr>
        <p:spPr>
          <a:xfrm>
            <a:off x="611575" y="1421820"/>
            <a:ext cx="10969200" cy="4759200"/>
          </a:xfrm>
        </p:spPr>
        <p:txBody>
          <a:bodyPr>
            <a:noAutofit/>
          </a:bodyPr>
          <a:p>
            <a:r>
              <a:rPr lang="zh-CN" altLang="en-US" sz="2000"/>
              <a:t>对于原数组</a:t>
            </a:r>
            <a:r>
              <a:rPr lang="en-US" altLang="zh-CN" sz="2000"/>
              <a:t>a</a:t>
            </a:r>
            <a:r>
              <a:rPr lang="zh-CN" altLang="en-US" sz="2000"/>
              <a:t>，定义离散化数组</a:t>
            </a:r>
            <a:r>
              <a:rPr lang="en-US" altLang="zh-CN" sz="2000"/>
              <a:t>rank</a:t>
            </a:r>
            <a:r>
              <a:rPr lang="zh-CN" altLang="en-US" sz="2000"/>
              <a:t>；</a:t>
            </a:r>
            <a:endParaRPr lang="zh-CN" altLang="en-US" sz="2000"/>
          </a:p>
          <a:p>
            <a:pPr marL="0" indent="0" algn="ctr">
              <a:buNone/>
            </a:pPr>
            <a:endParaRPr lang="zh-CN" altLang="en-US" sz="8800" b="1">
              <a:solidFill>
                <a:srgbClr val="FF0000"/>
              </a:solidFill>
            </a:endParaRPr>
          </a:p>
        </p:txBody>
      </p:sp>
      <p:sp>
        <p:nvSpPr>
          <p:cNvPr id="4" name="文本框 3"/>
          <p:cNvSpPr txBox="1"/>
          <p:nvPr/>
        </p:nvSpPr>
        <p:spPr>
          <a:xfrm>
            <a:off x="2275205" y="5135880"/>
            <a:ext cx="8731250" cy="2122805"/>
          </a:xfrm>
          <a:prstGeom prst="rect">
            <a:avLst/>
          </a:prstGeom>
          <a:noFill/>
        </p:spPr>
        <p:txBody>
          <a:bodyPr wrap="square" rtlCol="0">
            <a:spAutoFit/>
          </a:bodyPr>
          <a:p>
            <a:r>
              <a:rPr lang="zh-CN" altLang="en-US" sz="3200" b="1">
                <a:sym typeface="+mn-ea"/>
              </a:rPr>
              <a:t>栗子：</a:t>
            </a:r>
            <a:endParaRPr lang="en-US" altLang="zh-CN" sz="3200" b="1">
              <a:sym typeface="+mn-ea"/>
            </a:endParaRPr>
          </a:p>
          <a:p>
            <a:r>
              <a:rPr lang="en-US" altLang="zh-CN" sz="3200" b="1">
                <a:sym typeface="+mn-ea"/>
              </a:rPr>
              <a:t>num -13  -4  6  20 -12  4  10  2  -10  0</a:t>
            </a:r>
            <a:endParaRPr lang="en-US" altLang="zh-CN" sz="3200" b="1">
              <a:sym typeface="+mn-ea"/>
            </a:endParaRPr>
          </a:p>
          <a:p>
            <a:r>
              <a:rPr lang="en-US" altLang="zh-CN" sz="3200" b="1">
                <a:solidFill>
                  <a:srgbClr val="00B0F0"/>
                </a:solidFill>
                <a:sym typeface="+mn-ea"/>
              </a:rPr>
              <a:t>rank  1     4  8  10   2   7   9    6   3   5</a:t>
            </a:r>
            <a:endParaRPr lang="en-US" altLang="zh-CN" sz="3200" b="1">
              <a:solidFill>
                <a:srgbClr val="00B0F0"/>
              </a:solidFill>
            </a:endParaRPr>
          </a:p>
          <a:p>
            <a:endParaRPr lang="en-US" altLang="zh-CN" b="1"/>
          </a:p>
          <a:p>
            <a:endParaRPr lang="zh-CN" altLang="en-US"/>
          </a:p>
        </p:txBody>
      </p:sp>
      <p:sp>
        <p:nvSpPr>
          <p:cNvPr id="5" name="文本框 4"/>
          <p:cNvSpPr txBox="1"/>
          <p:nvPr/>
        </p:nvSpPr>
        <p:spPr>
          <a:xfrm>
            <a:off x="786130" y="1960245"/>
            <a:ext cx="10347960" cy="4523105"/>
          </a:xfrm>
          <a:prstGeom prst="rect">
            <a:avLst/>
          </a:prstGeom>
          <a:noFill/>
        </p:spPr>
        <p:txBody>
          <a:bodyPr wrap="square" rtlCol="0">
            <a:spAutoFit/>
          </a:bodyPr>
          <a:p>
            <a:r>
              <a:rPr lang="en-US" altLang="zh-CN" sz="9600" b="1">
                <a:solidFill>
                  <a:srgbClr val="FF0000"/>
                </a:solidFill>
                <a:sym typeface="+mn-ea"/>
              </a:rPr>
              <a:t>rank[i]</a:t>
            </a:r>
            <a:r>
              <a:rPr lang="zh-CN" altLang="en-US" sz="9600" b="1">
                <a:solidFill>
                  <a:srgbClr val="FF0000"/>
                </a:solidFill>
                <a:sym typeface="+mn-ea"/>
              </a:rPr>
              <a:t>代表</a:t>
            </a:r>
            <a:r>
              <a:rPr lang="en-US" altLang="zh-CN" sz="9600" b="1">
                <a:solidFill>
                  <a:srgbClr val="FF0000"/>
                </a:solidFill>
                <a:sym typeface="+mn-ea"/>
              </a:rPr>
              <a:t>a[i]</a:t>
            </a:r>
            <a:r>
              <a:rPr lang="zh-CN" altLang="en-US" sz="9600" b="1">
                <a:solidFill>
                  <a:srgbClr val="FF0000"/>
                </a:solidFill>
                <a:sym typeface="+mn-ea"/>
              </a:rPr>
              <a:t>排序之后所处的位置</a:t>
            </a:r>
            <a:endParaRPr lang="zh-CN" altLang="en-US" sz="9600" b="1">
              <a:solidFill>
                <a:srgbClr val="FF0000"/>
              </a:solidFill>
            </a:endParaRPr>
          </a:p>
          <a:p>
            <a:endParaRPr lang="zh-CN" altLang="en-US" sz="96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4" grpId="0"/>
      <p:bldP spid="4" grpId="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于是怎么解决刚才那个问题呢？</a:t>
            </a:r>
            <a:endParaRPr lang="zh-CN" altLang="en-US"/>
          </a:p>
        </p:txBody>
      </p:sp>
      <p:sp>
        <p:nvSpPr>
          <p:cNvPr id="3" name="内容占位符 2"/>
          <p:cNvSpPr>
            <a:spLocks noGrp="1"/>
          </p:cNvSpPr>
          <p:nvPr>
            <p:ph idx="1"/>
          </p:nvPr>
        </p:nvSpPr>
        <p:spPr/>
        <p:txBody>
          <a:bodyPr/>
          <a:p>
            <a:r>
              <a:rPr lang="zh-CN" altLang="en-US"/>
              <a:t>如果我们对于数组</a:t>
            </a:r>
            <a:r>
              <a:rPr lang="en-US" altLang="zh-CN"/>
              <a:t>a</a:t>
            </a:r>
            <a:r>
              <a:rPr lang="zh-CN" altLang="en-US"/>
              <a:t>，已经处理出了对应的</a:t>
            </a:r>
            <a:r>
              <a:rPr lang="en-US" altLang="zh-CN"/>
              <a:t>rank</a:t>
            </a:r>
            <a:r>
              <a:rPr lang="zh-CN" altLang="en-US"/>
              <a:t>数组；</a:t>
            </a:r>
            <a:endParaRPr lang="zh-CN" altLang="en-US"/>
          </a:p>
          <a:p>
            <a:r>
              <a:rPr lang="zh-CN" altLang="en-US"/>
              <a:t>由于输入的数的个数小于等于</a:t>
            </a:r>
            <a:r>
              <a:rPr lang="en-US" altLang="zh-CN"/>
              <a:t>1e5</a:t>
            </a:r>
            <a:r>
              <a:rPr lang="zh-CN" altLang="en-US"/>
              <a:t>，所以所有的</a:t>
            </a:r>
            <a:r>
              <a:rPr lang="en-US" altLang="zh-CN"/>
              <a:t>rank</a:t>
            </a:r>
            <a:r>
              <a:rPr lang="zh-CN" altLang="en-US"/>
              <a:t>值都小于等于</a:t>
            </a:r>
            <a:r>
              <a:rPr lang="en-US" altLang="zh-CN"/>
              <a:t>1e5.</a:t>
            </a:r>
            <a:endParaRPr lang="en-US" altLang="zh-CN"/>
          </a:p>
          <a:p>
            <a:r>
              <a:rPr lang="zh-CN" altLang="en-US"/>
              <a:t>而由于</a:t>
            </a:r>
            <a:r>
              <a:rPr lang="en-US" altLang="zh-CN"/>
              <a:t>rank</a:t>
            </a:r>
            <a:r>
              <a:rPr lang="zh-CN" altLang="en-US"/>
              <a:t>的定义，我们知道所有的</a:t>
            </a:r>
            <a:r>
              <a:rPr lang="en-US" altLang="zh-CN"/>
              <a:t>rank</a:t>
            </a:r>
            <a:r>
              <a:rPr lang="zh-CN" altLang="en-US"/>
              <a:t>值</a:t>
            </a:r>
            <a:r>
              <a:rPr lang="zh-CN" altLang="en-US">
                <a:solidFill>
                  <a:srgbClr val="FF0000"/>
                </a:solidFill>
              </a:rPr>
              <a:t>一定都是正整数且严格满足</a:t>
            </a:r>
            <a:r>
              <a:rPr lang="en-US" altLang="zh-CN">
                <a:solidFill>
                  <a:srgbClr val="FF0000"/>
                </a:solidFill>
              </a:rPr>
              <a:t>1,2,3...</a:t>
            </a:r>
            <a:r>
              <a:rPr lang="zh-CN" altLang="en-US">
                <a:solidFill>
                  <a:srgbClr val="FF0000"/>
                </a:solidFill>
              </a:rPr>
              <a:t>各一个</a:t>
            </a:r>
            <a:r>
              <a:rPr lang="zh-CN" altLang="en-US"/>
              <a:t>。</a:t>
            </a:r>
            <a:endParaRPr lang="zh-CN" altLang="en-US"/>
          </a:p>
          <a:p>
            <a:r>
              <a:rPr lang="zh-CN" altLang="en-US"/>
              <a:t>那么不就可以继续用一开始的方法，也不怕计数的时候数组越界了吗</a:t>
            </a:r>
            <a:r>
              <a:rPr lang="en-US" altLang="zh-CN"/>
              <a:t>?</a:t>
            </a:r>
            <a:endParaRPr lang="en-US" altLang="zh-CN"/>
          </a:p>
          <a:p>
            <a:r>
              <a:rPr lang="zh-CN" altLang="en-US"/>
              <a:t>举个例子：输入</a:t>
            </a:r>
            <a:endParaRPr lang="zh-CN" altLang="en-US"/>
          </a:p>
          <a:p>
            <a:r>
              <a:rPr lang="en-US" altLang="zh-CN"/>
              <a:t>20007</a:t>
            </a:r>
            <a:r>
              <a:rPr lang="zh-CN" altLang="en-US"/>
              <a:t>，</a:t>
            </a:r>
            <a:r>
              <a:rPr lang="en-US" altLang="zh-CN"/>
              <a:t>10000000000</a:t>
            </a:r>
            <a:r>
              <a:rPr lang="zh-CN" altLang="en-US"/>
              <a:t>，</a:t>
            </a:r>
            <a:r>
              <a:rPr lang="en-US" altLang="zh-CN"/>
              <a:t>567</a:t>
            </a:r>
            <a:r>
              <a:rPr lang="zh-CN" altLang="en-US"/>
              <a:t>，</a:t>
            </a:r>
            <a:r>
              <a:rPr lang="en-US" altLang="zh-CN"/>
              <a:t>-4</a:t>
            </a:r>
            <a:r>
              <a:rPr lang="zh-CN" altLang="en-US"/>
              <a:t>，</a:t>
            </a:r>
            <a:r>
              <a:rPr lang="en-US" altLang="zh-CN"/>
              <a:t>0</a:t>
            </a:r>
            <a:endParaRPr lang="en-US" altLang="zh-CN"/>
          </a:p>
          <a:p>
            <a:r>
              <a:rPr lang="zh-CN" altLang="en-US"/>
              <a:t>它对应的离散化数组应该为（这里最好自己推一下，加深理解）：</a:t>
            </a:r>
            <a:endParaRPr lang="zh-CN" altLang="en-US"/>
          </a:p>
          <a:p>
            <a:r>
              <a:rPr lang="en-US" altLang="zh-CN">
                <a:solidFill>
                  <a:srgbClr val="FF0000"/>
                </a:solidFill>
              </a:rPr>
              <a:t>4   ,   5   ,   3   ,   1   ,   2.</a:t>
            </a:r>
            <a:endParaRPr lang="en-US" altLang="zh-CN">
              <a:solidFill>
                <a:srgbClr val="FF0000"/>
              </a:solidFill>
            </a:endParaRPr>
          </a:p>
          <a:p>
            <a:r>
              <a:rPr lang="zh-CN" altLang="en-US"/>
              <a:t>那么</a:t>
            </a:r>
            <a:r>
              <a:rPr lang="en-US" altLang="zh-CN"/>
              <a:t>cnt[4]++,cnt[5]++,cnt[3]++,cnt[1]++,cnt[2]++,</a:t>
            </a:r>
            <a:r>
              <a:rPr lang="zh-CN" altLang="en-US"/>
              <a:t>然后输出的时候</a:t>
            </a:r>
            <a:r>
              <a:rPr lang="zh-CN" altLang="en-US">
                <a:solidFill>
                  <a:srgbClr val="FF0000"/>
                </a:solidFill>
              </a:rPr>
              <a:t>由</a:t>
            </a:r>
            <a:r>
              <a:rPr lang="en-US" altLang="zh-CN">
                <a:solidFill>
                  <a:srgbClr val="FF0000"/>
                </a:solidFill>
              </a:rPr>
              <a:t>rank</a:t>
            </a:r>
            <a:r>
              <a:rPr lang="zh-CN" altLang="en-US">
                <a:solidFill>
                  <a:srgbClr val="FF0000"/>
                </a:solidFill>
              </a:rPr>
              <a:t>数组回推到原数组</a:t>
            </a:r>
            <a:r>
              <a:rPr lang="zh-CN" altLang="en-US"/>
              <a:t>输出即可。</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wipe(down)">
                                      <p:cBhvr>
                                        <p:cTn id="4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继续处理实现细节</a:t>
            </a:r>
            <a:endParaRPr lang="zh-CN" altLang="en-US"/>
          </a:p>
        </p:txBody>
      </p:sp>
      <p:sp>
        <p:nvSpPr>
          <p:cNvPr id="3" name="内容占位符 2"/>
          <p:cNvSpPr>
            <a:spLocks noGrp="1"/>
          </p:cNvSpPr>
          <p:nvPr>
            <p:ph idx="1"/>
          </p:nvPr>
        </p:nvSpPr>
        <p:spPr/>
        <p:txBody>
          <a:bodyPr/>
          <a:p>
            <a:r>
              <a:rPr lang="zh-CN" altLang="en-US"/>
              <a:t>而离散化问题最重要的两个细节如下：</a:t>
            </a:r>
            <a:endParaRPr lang="zh-CN" altLang="en-US"/>
          </a:p>
          <a:p>
            <a:pPr algn="ctr"/>
            <a:r>
              <a:rPr lang="en-US" altLang="zh-CN" b="1">
                <a:solidFill>
                  <a:srgbClr val="FF0000"/>
                </a:solidFill>
              </a:rPr>
              <a:t>1.</a:t>
            </a:r>
            <a:r>
              <a:rPr lang="zh-CN" altLang="en-US" b="1">
                <a:solidFill>
                  <a:srgbClr val="FF0000"/>
                </a:solidFill>
              </a:rPr>
              <a:t>具体如何进行离散化（如何构造</a:t>
            </a:r>
            <a:r>
              <a:rPr lang="en-US" altLang="zh-CN" b="1">
                <a:solidFill>
                  <a:srgbClr val="FF0000"/>
                </a:solidFill>
              </a:rPr>
              <a:t>rank</a:t>
            </a:r>
            <a:r>
              <a:rPr lang="zh-CN" altLang="en-US" b="1">
                <a:solidFill>
                  <a:srgbClr val="FF0000"/>
                </a:solidFill>
              </a:rPr>
              <a:t>）？</a:t>
            </a:r>
            <a:endParaRPr lang="zh-CN" altLang="en-US" b="1">
              <a:solidFill>
                <a:srgbClr val="FF0000"/>
              </a:solidFill>
            </a:endParaRPr>
          </a:p>
          <a:p>
            <a:pPr algn="ctr"/>
            <a:r>
              <a:rPr lang="en-US" altLang="zh-CN" b="1">
                <a:solidFill>
                  <a:srgbClr val="FF0000"/>
                </a:solidFill>
              </a:rPr>
              <a:t>2.</a:t>
            </a:r>
            <a:r>
              <a:rPr lang="zh-CN" altLang="en-US" b="1">
                <a:solidFill>
                  <a:srgbClr val="FF0000"/>
                </a:solidFill>
              </a:rPr>
              <a:t>如何快速找出原数组与离散化数组的对应关系（如何给出</a:t>
            </a:r>
            <a:r>
              <a:rPr lang="en-US" altLang="zh-CN" b="1">
                <a:solidFill>
                  <a:srgbClr val="FF0000"/>
                </a:solidFill>
              </a:rPr>
              <a:t>a</a:t>
            </a:r>
            <a:r>
              <a:rPr lang="zh-CN" altLang="en-US" b="1">
                <a:solidFill>
                  <a:srgbClr val="FF0000"/>
                </a:solidFill>
              </a:rPr>
              <a:t>或</a:t>
            </a:r>
            <a:r>
              <a:rPr lang="en-US" altLang="zh-CN" b="1">
                <a:solidFill>
                  <a:srgbClr val="FF0000"/>
                </a:solidFill>
              </a:rPr>
              <a:t>rank</a:t>
            </a:r>
            <a:r>
              <a:rPr lang="zh-CN" altLang="en-US" b="1">
                <a:solidFill>
                  <a:srgbClr val="FF0000"/>
                </a:solidFill>
              </a:rPr>
              <a:t>中任意一项在另外一个数组中的值）？</a:t>
            </a:r>
            <a:endParaRPr lang="zh-CN" altLang="en-US" b="1">
              <a:solidFill>
                <a:srgbClr val="FF0000"/>
              </a:solidFill>
            </a:endParaRPr>
          </a:p>
          <a:p>
            <a:pPr algn="ctr"/>
            <a:endParaRPr lang="zh-CN" altLang="en-US" b="1">
              <a:solidFill>
                <a:srgbClr val="FF0000"/>
              </a:solidFill>
            </a:endParaRPr>
          </a:p>
          <a:p>
            <a:pPr algn="ctr"/>
            <a:r>
              <a:rPr lang="zh-CN" altLang="en-US" sz="3200" b="1">
                <a:solidFill>
                  <a:srgbClr val="00B0F0"/>
                </a:solidFill>
              </a:rPr>
              <a:t>具体来说，对于问题</a:t>
            </a:r>
            <a:r>
              <a:rPr lang="en-US" altLang="zh-CN" sz="3200" b="1">
                <a:solidFill>
                  <a:srgbClr val="00B0F0"/>
                </a:solidFill>
              </a:rPr>
              <a:t>1</a:t>
            </a:r>
            <a:r>
              <a:rPr lang="zh-CN" altLang="en-US" sz="3200" b="1">
                <a:solidFill>
                  <a:srgbClr val="00B0F0"/>
                </a:solidFill>
              </a:rPr>
              <a:t>，我们有两种方法：</a:t>
            </a:r>
            <a:endParaRPr lang="zh-CN" altLang="en-US" sz="3200" b="1">
              <a:solidFill>
                <a:srgbClr val="00B0F0"/>
              </a:solidFill>
            </a:endParaRPr>
          </a:p>
          <a:p>
            <a:pPr algn="ctr"/>
            <a:r>
              <a:rPr lang="en-US" altLang="zh-CN" sz="3200" b="1">
                <a:solidFill>
                  <a:srgbClr val="00B0F0"/>
                </a:solidFill>
              </a:rPr>
              <a:t>1.</a:t>
            </a:r>
            <a:r>
              <a:rPr lang="zh-CN" altLang="en-US" sz="3200" b="1">
                <a:solidFill>
                  <a:srgbClr val="00B0F0"/>
                </a:solidFill>
              </a:rPr>
              <a:t>根据离散化数组的定义硬核求解</a:t>
            </a:r>
            <a:endParaRPr lang="zh-CN" altLang="en-US" sz="3200" b="1">
              <a:solidFill>
                <a:srgbClr val="00B0F0"/>
              </a:solidFill>
            </a:endParaRPr>
          </a:p>
          <a:p>
            <a:pPr algn="ctr"/>
            <a:r>
              <a:rPr lang="en-US" altLang="zh-CN" sz="3200" b="1">
                <a:solidFill>
                  <a:srgbClr val="00B0F0"/>
                </a:solidFill>
              </a:rPr>
              <a:t>2.</a:t>
            </a:r>
            <a:r>
              <a:rPr lang="zh-CN" altLang="en-US" sz="3200" b="1">
                <a:solidFill>
                  <a:srgbClr val="00B0F0"/>
                </a:solidFill>
              </a:rPr>
              <a:t>按有序数组的排序方式硬核逆推</a:t>
            </a:r>
            <a:endParaRPr lang="zh-CN" altLang="en-US" sz="3200" b="1">
              <a:solidFill>
                <a:srgbClr val="00B0F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down)">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朴素算法</a:t>
            </a:r>
            <a:r>
              <a:rPr lang="en-US" altLang="zh-CN"/>
              <a:t>1</a:t>
            </a:r>
            <a:endParaRPr lang="en-US" altLang="zh-CN"/>
          </a:p>
        </p:txBody>
      </p:sp>
      <p:sp>
        <p:nvSpPr>
          <p:cNvPr id="3" name="内容占位符 2"/>
          <p:cNvSpPr>
            <a:spLocks noGrp="1"/>
          </p:cNvSpPr>
          <p:nvPr>
            <p:ph idx="1"/>
          </p:nvPr>
        </p:nvSpPr>
        <p:spPr/>
        <p:txBody>
          <a:bodyPr/>
          <a:p>
            <a:r>
              <a:rPr lang="en-US" altLang="zh-CN" sz="3200"/>
              <a:t>add(x,k): </a:t>
            </a:r>
            <a:r>
              <a:rPr lang="en-US" altLang="zh-CN" sz="3200">
                <a:solidFill>
                  <a:srgbClr val="FF0000"/>
                </a:solidFill>
              </a:rPr>
              <a:t>a[x] = a[x] + k</a:t>
            </a:r>
            <a:r>
              <a:rPr lang="en-US" altLang="zh-CN" sz="3200"/>
              <a:t>; </a:t>
            </a:r>
            <a:r>
              <a:rPr lang="zh-CN" altLang="en-US" sz="3200"/>
              <a:t>复杂度</a:t>
            </a:r>
            <a:r>
              <a:rPr lang="en-US" altLang="zh-CN" sz="3200"/>
              <a:t>O(1)</a:t>
            </a:r>
            <a:endParaRPr lang="en-US" altLang="zh-CN" sz="3200"/>
          </a:p>
          <a:p>
            <a:r>
              <a:rPr lang="en-US" altLang="zh-CN" sz="3200"/>
              <a:t>sum(l,r): </a:t>
            </a:r>
            <a:r>
              <a:rPr lang="en-US" altLang="zh-CN" sz="3200">
                <a:solidFill>
                  <a:srgbClr val="FF0000"/>
                </a:solidFill>
              </a:rPr>
              <a:t>for i = l to r: ans = ans + a[i]</a:t>
            </a:r>
            <a:r>
              <a:rPr lang="en-US" altLang="zh-CN" sz="3200"/>
              <a:t>; </a:t>
            </a:r>
            <a:r>
              <a:rPr lang="zh-CN" altLang="en-US" sz="3200"/>
              <a:t>复杂度</a:t>
            </a:r>
            <a:r>
              <a:rPr lang="en-US" altLang="zh-CN" sz="3200"/>
              <a:t>O(n)</a:t>
            </a:r>
            <a:endParaRPr lang="en-US" altLang="zh-CN" sz="3200"/>
          </a:p>
          <a:p>
            <a:r>
              <a:rPr lang="en-US" altLang="zh-CN" sz="3200"/>
              <a:t>q</a:t>
            </a:r>
            <a:r>
              <a:rPr lang="zh-CN" altLang="en-US" sz="3200"/>
              <a:t>个询问，总复杂度</a:t>
            </a:r>
            <a:r>
              <a:rPr lang="en-US" altLang="zh-CN" sz="3200"/>
              <a:t>O(nq)</a:t>
            </a:r>
            <a:endParaRPr lang="zh-CN" altLang="en-US" sz="32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olidFill>
                  <a:srgbClr val="00B0F0"/>
                </a:solidFill>
                <a:sym typeface="+mn-ea"/>
              </a:rPr>
              <a:t>1.</a:t>
            </a:r>
            <a:r>
              <a:rPr lang="zh-CN" altLang="en-US">
                <a:solidFill>
                  <a:srgbClr val="00B0F0"/>
                </a:solidFill>
                <a:sym typeface="+mn-ea"/>
              </a:rPr>
              <a:t>根据离散化数组的定义硬核求解</a:t>
            </a:r>
            <a:endParaRPr lang="zh-CN" altLang="en-US"/>
          </a:p>
        </p:txBody>
      </p:sp>
      <p:sp>
        <p:nvSpPr>
          <p:cNvPr id="3" name="内容占位符 2"/>
          <p:cNvSpPr>
            <a:spLocks noGrp="1"/>
          </p:cNvSpPr>
          <p:nvPr>
            <p:ph idx="1"/>
          </p:nvPr>
        </p:nvSpPr>
        <p:spPr/>
        <p:txBody>
          <a:bodyPr/>
          <a:p>
            <a:r>
              <a:rPr lang="zh-CN" altLang="en-US" sz="2000"/>
              <a:t>引入一个</a:t>
            </a:r>
            <a:r>
              <a:rPr lang="en-US" altLang="zh-CN" sz="2000"/>
              <a:t>lower_bound</a:t>
            </a:r>
            <a:r>
              <a:rPr lang="zh-CN" altLang="en-US" sz="2000"/>
              <a:t>函数：</a:t>
            </a:r>
            <a:r>
              <a:rPr lang="en-US" altLang="zh-CN" sz="2000"/>
              <a:t>lowerbound(x,y,t)</a:t>
            </a:r>
            <a:r>
              <a:rPr lang="zh-CN" altLang="en-US" sz="2000"/>
              <a:t>返回地址区间</a:t>
            </a:r>
            <a:r>
              <a:rPr lang="en-US" altLang="zh-CN" sz="2000"/>
              <a:t>[x,y)</a:t>
            </a:r>
            <a:r>
              <a:rPr lang="zh-CN" altLang="en-US" sz="2000"/>
              <a:t>之间出现的第一个</a:t>
            </a:r>
            <a:r>
              <a:rPr lang="zh-CN" altLang="en-US" sz="2000">
                <a:solidFill>
                  <a:srgbClr val="FF0000"/>
                </a:solidFill>
              </a:rPr>
              <a:t>大于等于</a:t>
            </a:r>
            <a:r>
              <a:rPr lang="en-US" altLang="zh-CN" sz="2000"/>
              <a:t>t</a:t>
            </a:r>
            <a:r>
              <a:rPr lang="zh-CN" altLang="en-US" sz="2000"/>
              <a:t>的数的地址。</a:t>
            </a:r>
            <a:endParaRPr lang="zh-CN" altLang="en-US" sz="2000"/>
          </a:p>
          <a:p>
            <a:r>
              <a:rPr lang="zh-CN" altLang="en-US" sz="2000"/>
              <a:t>具体来说，</a:t>
            </a:r>
            <a:r>
              <a:rPr lang="en-US" altLang="zh-CN" sz="2000"/>
              <a:t>lower_bound(a+1,a+4,3)</a:t>
            </a:r>
            <a:r>
              <a:rPr lang="zh-CN" altLang="en-US" sz="2000"/>
              <a:t>就是</a:t>
            </a:r>
            <a:r>
              <a:rPr lang="en-US" altLang="zh-CN" sz="2000"/>
              <a:t>a[1],a[2],a[3]</a:t>
            </a:r>
            <a:r>
              <a:rPr lang="zh-CN" altLang="en-US" sz="2000"/>
              <a:t>中出现的</a:t>
            </a:r>
            <a:r>
              <a:rPr lang="zh-CN" altLang="en-US" sz="2000">
                <a:solidFill>
                  <a:srgbClr val="FF0000"/>
                </a:solidFill>
              </a:rPr>
              <a:t>第一个大于等于</a:t>
            </a:r>
            <a:r>
              <a:rPr lang="en-US" altLang="zh-CN" sz="2000">
                <a:solidFill>
                  <a:srgbClr val="FF0000"/>
                </a:solidFill>
              </a:rPr>
              <a:t>3</a:t>
            </a:r>
            <a:r>
              <a:rPr lang="zh-CN" altLang="en-US" sz="2000"/>
              <a:t>的数的地址。要求</a:t>
            </a:r>
            <a:r>
              <a:rPr lang="en-US" altLang="zh-CN" sz="2000"/>
              <a:t>a</a:t>
            </a:r>
            <a:r>
              <a:rPr lang="zh-CN" altLang="en-US" sz="2000"/>
              <a:t>数组</a:t>
            </a:r>
            <a:r>
              <a:rPr lang="zh-CN" altLang="en-US" sz="2000">
                <a:solidFill>
                  <a:srgbClr val="FF0000"/>
                </a:solidFill>
              </a:rPr>
              <a:t>有序</a:t>
            </a:r>
            <a:r>
              <a:rPr lang="zh-CN" altLang="en-US" sz="2000"/>
              <a:t>。</a:t>
            </a:r>
            <a:endParaRPr lang="zh-CN" altLang="en-US" sz="2000"/>
          </a:p>
          <a:p>
            <a:r>
              <a:rPr lang="zh-CN" altLang="en-US" sz="2000"/>
              <a:t>更具体来说，如果想知道这样一个数所处的具体下标，需要将返回的地址减去首地址，比如我想知道在</a:t>
            </a:r>
            <a:r>
              <a:rPr lang="en-US" altLang="zh-CN" sz="2000"/>
              <a:t>a[1]~a[10]</a:t>
            </a:r>
            <a:r>
              <a:rPr lang="zh-CN" altLang="en-US" sz="2000"/>
              <a:t>中第一个大于等于</a:t>
            </a:r>
            <a:r>
              <a:rPr lang="en-US" altLang="zh-CN" sz="2000"/>
              <a:t>4</a:t>
            </a:r>
            <a:r>
              <a:rPr lang="zh-CN" altLang="en-US" sz="2000"/>
              <a:t>的数并存储其下标（这里我们从</a:t>
            </a:r>
            <a:r>
              <a:rPr lang="en-US" altLang="zh-CN" sz="2000"/>
              <a:t>1</a:t>
            </a:r>
            <a:r>
              <a:rPr lang="zh-CN" altLang="en-US" sz="2000"/>
              <a:t>开始计算），可以写成</a:t>
            </a:r>
            <a:r>
              <a:rPr lang="en-US" altLang="zh-CN" sz="2000"/>
              <a:t>int temp = lower_bound(a+1,a+11,4) - a;</a:t>
            </a:r>
            <a:endParaRPr lang="en-US" altLang="zh-CN" sz="2000"/>
          </a:p>
          <a:p>
            <a:r>
              <a:rPr lang="zh-CN" altLang="en-US" sz="2000"/>
              <a:t>这样我们可以轻松地知道一个数在某个有序数组中的位置。而这恰好是</a:t>
            </a:r>
            <a:r>
              <a:rPr lang="zh-CN" altLang="en-US" sz="2000">
                <a:solidFill>
                  <a:srgbClr val="FF0000"/>
                </a:solidFill>
              </a:rPr>
              <a:t>离散化数组</a:t>
            </a:r>
            <a:r>
              <a:rPr lang="en-US" altLang="zh-CN" sz="2000">
                <a:solidFill>
                  <a:srgbClr val="FF0000"/>
                </a:solidFill>
              </a:rPr>
              <a:t>rank</a:t>
            </a:r>
            <a:r>
              <a:rPr lang="zh-CN" altLang="en-US" sz="2000">
                <a:solidFill>
                  <a:srgbClr val="FF0000"/>
                </a:solidFill>
              </a:rPr>
              <a:t>的定义本身</a:t>
            </a:r>
            <a:r>
              <a:rPr lang="zh-CN" altLang="en-US" sz="2000"/>
              <a:t>。</a:t>
            </a:r>
            <a:endParaRPr lang="zh-CN" altLang="en-US" sz="2000"/>
          </a:p>
          <a:p>
            <a:r>
              <a:rPr lang="zh-CN" altLang="en-US" sz="2000"/>
              <a:t>于是我们可以写出离散化的具体实现代码：</a:t>
            </a:r>
            <a:endParaRPr lang="en-US" altLang="zh-CN"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离散化板子</a:t>
            </a:r>
            <a:r>
              <a:rPr lang="en-US" altLang="zh-CN"/>
              <a:t>1</a:t>
            </a:r>
            <a:r>
              <a:rPr lang="zh-CN" altLang="en-US"/>
              <a:t>的专属代码楼</a:t>
            </a:r>
            <a:endParaRPr lang="zh-CN" altLang="en-US"/>
          </a:p>
        </p:txBody>
      </p:sp>
      <p:sp>
        <p:nvSpPr>
          <p:cNvPr id="4" name="文本框 3"/>
          <p:cNvSpPr txBox="1"/>
          <p:nvPr/>
        </p:nvSpPr>
        <p:spPr>
          <a:xfrm>
            <a:off x="608330" y="1691005"/>
            <a:ext cx="10876280" cy="2745740"/>
          </a:xfrm>
          <a:prstGeom prst="rect">
            <a:avLst/>
          </a:prstGeom>
          <a:noFill/>
        </p:spPr>
        <p:txBody>
          <a:bodyPr wrap="square" rtlCol="0">
            <a:spAutoFit/>
          </a:bodyPr>
          <a:p>
            <a:pPr>
              <a:lnSpc>
                <a:spcPct val="80000"/>
              </a:lnSpc>
            </a:pPr>
            <a:r>
              <a:rPr lang="zh-CN" altLang="en-US">
                <a:latin typeface="宋体" panose="02010600030101010101" pitchFamily="2" charset="-122"/>
                <a:ea typeface="宋体" panose="02010600030101010101" pitchFamily="2" charset="-122"/>
              </a:rPr>
              <a:t>scanf("%lld",&amp;n);</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scanf("%lld",&amp;a[i]);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输入</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temp[i] = a[i];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复制一遍，为了保留未排序前的数据</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sort(a + 1,a + n + 1);</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使之变得有序</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rank[i] = lower_bound(a + 1,a + n + 1,temp[i]) - a;</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直接根据定义求解</a:t>
            </a:r>
            <a:endParaRPr lang="zh-CN" altLang="en-US">
              <a:latin typeface="宋体" panose="02010600030101010101" pitchFamily="2" charset="-122"/>
              <a:ea typeface="宋体" panose="02010600030101010101" pitchFamily="2" charset="-122"/>
            </a:endParaRPr>
          </a:p>
          <a:p>
            <a:pPr>
              <a:lnSpc>
                <a:spcPct val="80000"/>
              </a:lnSpc>
            </a:pP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找出原数组中第</a:t>
            </a:r>
            <a:r>
              <a:rPr lang="en-US" altLang="zh-CN">
                <a:latin typeface="宋体" panose="02010600030101010101" pitchFamily="2" charset="-122"/>
                <a:ea typeface="宋体" panose="02010600030101010101" pitchFamily="2" charset="-122"/>
              </a:rPr>
              <a:t>i</a:t>
            </a:r>
            <a:r>
              <a:rPr lang="zh-CN" altLang="en-US">
                <a:latin typeface="宋体" panose="02010600030101010101" pitchFamily="2" charset="-122"/>
                <a:ea typeface="宋体" panose="02010600030101010101" pitchFamily="2" charset="-122"/>
              </a:rPr>
              <a:t>个数</a:t>
            </a:r>
            <a:r>
              <a:rPr lang="en-US" altLang="zh-CN">
                <a:latin typeface="宋体" panose="02010600030101010101" pitchFamily="2" charset="-122"/>
                <a:ea typeface="宋体" panose="02010600030101010101" pitchFamily="2" charset="-122"/>
              </a:rPr>
              <a:t>(temp[i])</a:t>
            </a:r>
            <a:r>
              <a:rPr lang="zh-CN" altLang="en-US">
                <a:latin typeface="宋体" panose="02010600030101010101" pitchFamily="2" charset="-122"/>
                <a:ea typeface="宋体" panose="02010600030101010101" pitchFamily="2" charset="-122"/>
              </a:rPr>
              <a:t>所属的位置</a:t>
            </a:r>
            <a:r>
              <a:rPr lang="en-US" altLang="zh-CN">
                <a:latin typeface="宋体" panose="02010600030101010101" pitchFamily="2" charset="-122"/>
                <a:ea typeface="宋体" panose="02010600030101010101" pitchFamily="2" charset="-122"/>
              </a:rPr>
              <a:t>(lower_bound()-a)</a:t>
            </a:r>
            <a:r>
              <a:rPr lang="zh-CN" altLang="en-US">
                <a:latin typeface="宋体" panose="02010600030101010101" pitchFamily="2" charset="-122"/>
                <a:ea typeface="宋体" panose="02010600030101010101" pitchFamily="2" charset="-122"/>
              </a:rPr>
              <a:t>并赋给</a:t>
            </a:r>
            <a:r>
              <a:rPr lang="en-US" altLang="zh-CN">
                <a:latin typeface="宋体" panose="02010600030101010101" pitchFamily="2" charset="-122"/>
                <a:ea typeface="宋体" panose="02010600030101010101" pitchFamily="2" charset="-122"/>
              </a:rPr>
              <a:t>rank[i]</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p:txBody>
      </p:sp>
      <p:sp>
        <p:nvSpPr>
          <p:cNvPr id="7" name="文本框 6"/>
          <p:cNvSpPr txBox="1"/>
          <p:nvPr/>
        </p:nvSpPr>
        <p:spPr>
          <a:xfrm>
            <a:off x="3114675" y="5126355"/>
            <a:ext cx="5497830" cy="368300"/>
          </a:xfrm>
          <a:prstGeom prst="rect">
            <a:avLst/>
          </a:prstGeom>
          <a:noFill/>
        </p:spPr>
        <p:txBody>
          <a:bodyPr wrap="square" rtlCol="0">
            <a:spAutoFit/>
          </a:bodyPr>
          <a:p>
            <a:r>
              <a:rPr lang="zh-CN" altLang="en-US"/>
              <a:t>我们可以发现，离散化的复杂度是</a:t>
            </a:r>
            <a:r>
              <a:rPr lang="en-US" altLang="zh-CN"/>
              <a:t>O(nlogn)</a:t>
            </a:r>
            <a:r>
              <a:rPr lang="zh-CN" altLang="en-US"/>
              <a:t>。</a:t>
            </a:r>
            <a:endParaRPr lang="zh-CN" altLang="en-US"/>
          </a:p>
        </p:txBody>
      </p:sp>
      <p:sp>
        <p:nvSpPr>
          <p:cNvPr id="3" name="文本框 2"/>
          <p:cNvSpPr txBox="1"/>
          <p:nvPr/>
        </p:nvSpPr>
        <p:spPr>
          <a:xfrm>
            <a:off x="3114675" y="5577205"/>
            <a:ext cx="5497830" cy="922020"/>
          </a:xfrm>
          <a:prstGeom prst="rect">
            <a:avLst/>
          </a:prstGeom>
          <a:noFill/>
        </p:spPr>
        <p:txBody>
          <a:bodyPr wrap="square" rtlCol="0">
            <a:spAutoFit/>
          </a:bodyPr>
          <a:p>
            <a:r>
              <a:rPr lang="zh-CN"/>
              <a:t>其实更多时候，我们直接用</a:t>
            </a:r>
            <a:r>
              <a:rPr lang="en-US" altLang="zh-CN"/>
              <a:t>rank</a:t>
            </a:r>
            <a:r>
              <a:rPr lang="zh-CN" altLang="en-US"/>
              <a:t>数组代替</a:t>
            </a:r>
            <a:r>
              <a:rPr lang="en-US" altLang="zh-CN"/>
              <a:t>temp</a:t>
            </a:r>
            <a:r>
              <a:rPr lang="zh-CN" altLang="en-US"/>
              <a:t>，没有任何实质性的原因，只是因为这样能节省空间，而不影响离散化结果。</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en-US" altLang="zh-CN" sz="4000">
                <a:solidFill>
                  <a:srgbClr val="00B0F0"/>
                </a:solidFill>
                <a:sym typeface="+mn-ea"/>
              </a:rPr>
              <a:t>2.</a:t>
            </a:r>
            <a:r>
              <a:rPr lang="zh-CN" altLang="en-US" sz="4000">
                <a:solidFill>
                  <a:srgbClr val="00B0F0"/>
                </a:solidFill>
                <a:sym typeface="+mn-ea"/>
              </a:rPr>
              <a:t>按有序数组的排序方式硬核逆推</a:t>
            </a:r>
            <a:endParaRPr lang="zh-CN" altLang="en-US" sz="4000" b="1">
              <a:solidFill>
                <a:srgbClr val="00B0F0"/>
              </a:solidFill>
            </a:endParaRPr>
          </a:p>
        </p:txBody>
      </p:sp>
      <p:sp>
        <p:nvSpPr>
          <p:cNvPr id="3" name="内容占位符 2"/>
          <p:cNvSpPr>
            <a:spLocks noGrp="1"/>
          </p:cNvSpPr>
          <p:nvPr>
            <p:ph idx="1"/>
          </p:nvPr>
        </p:nvSpPr>
        <p:spPr/>
        <p:txBody>
          <a:bodyPr>
            <a:normAutofit fontScale="90000"/>
          </a:bodyPr>
          <a:p>
            <a:r>
              <a:rPr lang="zh-CN" altLang="en-US"/>
              <a:t>还记得离散化之后，我们需要能够找回原数组中对应的数值吗？</a:t>
            </a:r>
            <a:endParaRPr lang="zh-CN" altLang="en-US"/>
          </a:p>
          <a:p>
            <a:r>
              <a:rPr lang="zh-CN" altLang="en-US"/>
              <a:t>因此我们可以联想到结构体绑定。</a:t>
            </a:r>
            <a:endParaRPr lang="zh-CN" altLang="en-US"/>
          </a:p>
          <a:p>
            <a:r>
              <a:rPr lang="zh-CN" altLang="en-US"/>
              <a:t>我们首先让每个数与它在原数组中对应的位置绑定，例如数组</a:t>
            </a:r>
            <a:endParaRPr lang="zh-CN" altLang="en-US"/>
          </a:p>
          <a:p>
            <a:pPr marL="0" indent="0" algn="ctr">
              <a:buNone/>
            </a:pPr>
            <a:r>
              <a:rPr lang="en-US" altLang="zh-CN" b="1">
                <a:sym typeface="+mn-ea"/>
              </a:rPr>
              <a:t> -13  -4  6  20 -12  4  10  2  -10  0</a:t>
            </a:r>
            <a:endParaRPr lang="en-US" altLang="zh-CN" b="1">
              <a:sym typeface="+mn-ea"/>
            </a:endParaRPr>
          </a:p>
          <a:p>
            <a:pPr marL="0" indent="0" algn="ctr">
              <a:buNone/>
            </a:pPr>
            <a:r>
              <a:rPr lang="zh-CN" altLang="en-US" b="1">
                <a:sym typeface="+mn-ea"/>
              </a:rPr>
              <a:t>我们把它与下面这个序列先绑定：</a:t>
            </a:r>
            <a:endParaRPr lang="zh-CN" altLang="en-US" b="1">
              <a:sym typeface="+mn-ea"/>
            </a:endParaRPr>
          </a:p>
          <a:p>
            <a:pPr marL="0" indent="0" algn="ctr">
              <a:buNone/>
            </a:pPr>
            <a:r>
              <a:rPr lang="en-US" altLang="zh-CN" b="1">
                <a:sym typeface="+mn-ea"/>
              </a:rPr>
              <a:t>1   2   3   4   5   6   7   8   9   10</a:t>
            </a:r>
            <a:endParaRPr lang="en-US" altLang="zh-CN" b="1">
              <a:sym typeface="+mn-ea"/>
            </a:endParaRPr>
          </a:p>
          <a:p>
            <a:pPr algn="ctr"/>
            <a:r>
              <a:rPr lang="zh-CN" altLang="en-US" b="1">
                <a:sym typeface="+mn-ea"/>
              </a:rPr>
              <a:t>然后排序得到</a:t>
            </a:r>
            <a:endParaRPr lang="zh-CN" altLang="en-US" b="1">
              <a:sym typeface="+mn-ea"/>
            </a:endParaRPr>
          </a:p>
          <a:p>
            <a:pPr marL="0" indent="0" algn="ctr">
              <a:buNone/>
            </a:pPr>
            <a:r>
              <a:rPr lang="en-US" altLang="zh-CN" b="1">
                <a:sym typeface="+mn-ea"/>
              </a:rPr>
              <a:t>-13  -12  -10  -4  0  2  4  6  10  20</a:t>
            </a:r>
            <a:endParaRPr lang="en-US" altLang="zh-CN" b="1"/>
          </a:p>
          <a:p>
            <a:pPr marL="0" indent="0" algn="ctr">
              <a:buNone/>
            </a:pPr>
            <a:r>
              <a:rPr lang="en-US" altLang="zh-CN" b="1">
                <a:sym typeface="+mn-ea"/>
              </a:rPr>
              <a:t>1   5   9   2   10   8   6   3   7   4</a:t>
            </a:r>
            <a:endParaRPr lang="en-US" altLang="zh-CN" b="1">
              <a:sym typeface="+mn-ea"/>
            </a:endParaRPr>
          </a:p>
          <a:p>
            <a:pPr marL="0" indent="0" algn="ctr">
              <a:buNone/>
            </a:pPr>
            <a:r>
              <a:rPr lang="zh-CN" altLang="en-US" b="1">
                <a:sym typeface="+mn-ea"/>
              </a:rPr>
              <a:t>你发现了什么？</a:t>
            </a:r>
            <a:endParaRPr lang="zh-CN" altLang="en-US" b="1">
              <a:sym typeface="+mn-ea"/>
            </a:endParaRPr>
          </a:p>
          <a:p>
            <a:pPr algn="ctr"/>
            <a:endParaRPr lang="en-US" altLang="zh-CN" b="1"/>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down)">
                                      <p:cBhvr>
                                        <p:cTn id="36" dur="500"/>
                                        <p:tgtEl>
                                          <p:spTgt spid="3">
                                            <p:txEl>
                                              <p:pRg st="7" end="7"/>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down)">
                                      <p:cBhvr>
                                        <p:cTn id="39" dur="5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wipe(down)">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继续推</a:t>
            </a:r>
            <a:endParaRPr lang="zh-CN" altLang="en-US"/>
          </a:p>
        </p:txBody>
      </p:sp>
      <p:sp>
        <p:nvSpPr>
          <p:cNvPr id="3" name="内容占位符 2"/>
          <p:cNvSpPr>
            <a:spLocks noGrp="1"/>
          </p:cNvSpPr>
          <p:nvPr>
            <p:ph idx="1"/>
          </p:nvPr>
        </p:nvSpPr>
        <p:spPr/>
        <p:txBody>
          <a:bodyPr>
            <a:normAutofit lnSpcReduction="10000"/>
          </a:bodyPr>
          <a:p>
            <a:pPr marL="0" indent="0" algn="ctr">
              <a:buNone/>
            </a:pPr>
            <a:r>
              <a:rPr lang="en-US" altLang="zh-CN" b="1">
                <a:sym typeface="+mn-ea"/>
              </a:rPr>
              <a:t>-13  -4  6  20 -12  4  10  2  -10  0 --</a:t>
            </a:r>
            <a:r>
              <a:rPr lang="zh-CN" altLang="en-US" b="1">
                <a:sym typeface="+mn-ea"/>
              </a:rPr>
              <a:t>序列</a:t>
            </a:r>
            <a:r>
              <a:rPr lang="en-US" altLang="zh-CN" b="1">
                <a:sym typeface="+mn-ea"/>
              </a:rPr>
              <a:t>1</a:t>
            </a:r>
            <a:endParaRPr lang="en-US" altLang="zh-CN" b="1">
              <a:sym typeface="+mn-ea"/>
            </a:endParaRPr>
          </a:p>
          <a:p>
            <a:pPr marL="0" indent="0" algn="ctr">
              <a:buNone/>
            </a:pPr>
            <a:r>
              <a:rPr lang="en-US" altLang="zh-CN" b="1">
                <a:sym typeface="+mn-ea"/>
              </a:rPr>
              <a:t>1   2   3   4   5   6   7   8   9   10 --</a:t>
            </a:r>
            <a:r>
              <a:rPr lang="zh-CN" altLang="en-US" b="1">
                <a:sym typeface="+mn-ea"/>
              </a:rPr>
              <a:t>序列</a:t>
            </a:r>
            <a:r>
              <a:rPr lang="en-US" altLang="zh-CN" b="1">
                <a:sym typeface="+mn-ea"/>
              </a:rPr>
              <a:t>2</a:t>
            </a:r>
            <a:endParaRPr lang="en-US" altLang="zh-CN" b="1">
              <a:sym typeface="+mn-ea"/>
            </a:endParaRPr>
          </a:p>
          <a:p>
            <a:pPr marL="0" indent="0" algn="ctr">
              <a:buNone/>
            </a:pPr>
            <a:endParaRPr lang="en-US" altLang="zh-CN" b="1">
              <a:sym typeface="+mn-ea"/>
            </a:endParaRPr>
          </a:p>
          <a:p>
            <a:pPr marL="0" indent="0" algn="ctr">
              <a:buNone/>
            </a:pPr>
            <a:r>
              <a:rPr lang="en-US" altLang="zh-CN" b="1">
                <a:sym typeface="+mn-ea"/>
              </a:rPr>
              <a:t>-13  -12  -10  -4  0  2  4  6  10  20 --</a:t>
            </a:r>
            <a:r>
              <a:rPr lang="zh-CN" altLang="en-US" b="1">
                <a:sym typeface="+mn-ea"/>
              </a:rPr>
              <a:t>序列</a:t>
            </a:r>
            <a:r>
              <a:rPr lang="en-US" altLang="zh-CN" b="1">
                <a:sym typeface="+mn-ea"/>
              </a:rPr>
              <a:t>3</a:t>
            </a:r>
            <a:endParaRPr lang="en-US" altLang="zh-CN" b="1"/>
          </a:p>
          <a:p>
            <a:pPr marL="0" indent="0" algn="ctr">
              <a:buNone/>
            </a:pPr>
            <a:r>
              <a:rPr lang="en-US" altLang="zh-CN" b="1">
                <a:sym typeface="+mn-ea"/>
              </a:rPr>
              <a:t>1   5   9   2   10   8   6   3   7   4 --</a:t>
            </a:r>
            <a:r>
              <a:rPr lang="zh-CN" altLang="en-US" b="1">
                <a:sym typeface="+mn-ea"/>
              </a:rPr>
              <a:t>序列</a:t>
            </a:r>
            <a:r>
              <a:rPr lang="en-US" altLang="zh-CN" b="1">
                <a:sym typeface="+mn-ea"/>
              </a:rPr>
              <a:t>4</a:t>
            </a:r>
            <a:endParaRPr lang="en-US" altLang="zh-CN" b="1">
              <a:sym typeface="+mn-ea"/>
            </a:endParaRPr>
          </a:p>
          <a:p>
            <a:r>
              <a:rPr lang="zh-CN" altLang="en-US"/>
              <a:t>假设我们目前想求出</a:t>
            </a:r>
            <a:r>
              <a:rPr lang="en-US" altLang="zh-CN"/>
              <a:t>rank[5]</a:t>
            </a:r>
            <a:r>
              <a:rPr lang="zh-CN" altLang="en-US"/>
              <a:t>，根据</a:t>
            </a:r>
            <a:r>
              <a:rPr lang="en-US" altLang="zh-CN"/>
              <a:t>rank</a:t>
            </a:r>
            <a:r>
              <a:rPr lang="zh-CN" altLang="en-US"/>
              <a:t>数组的定义，我们应该找出</a:t>
            </a:r>
            <a:r>
              <a:rPr lang="zh-CN" altLang="en-US">
                <a:solidFill>
                  <a:srgbClr val="FF0000"/>
                </a:solidFill>
              </a:rPr>
              <a:t>序列</a:t>
            </a:r>
            <a:r>
              <a:rPr lang="en-US" altLang="zh-CN">
                <a:solidFill>
                  <a:srgbClr val="FF0000"/>
                </a:solidFill>
              </a:rPr>
              <a:t>1</a:t>
            </a:r>
            <a:r>
              <a:rPr lang="zh-CN" altLang="en-US">
                <a:solidFill>
                  <a:srgbClr val="FF0000"/>
                </a:solidFill>
              </a:rPr>
              <a:t>中第</a:t>
            </a:r>
            <a:r>
              <a:rPr lang="en-US" altLang="zh-CN">
                <a:solidFill>
                  <a:srgbClr val="FF0000"/>
                </a:solidFill>
              </a:rPr>
              <a:t>5</a:t>
            </a:r>
            <a:r>
              <a:rPr lang="zh-CN" altLang="en-US">
                <a:solidFill>
                  <a:srgbClr val="FF0000"/>
                </a:solidFill>
              </a:rPr>
              <a:t>个元素在序列</a:t>
            </a:r>
            <a:r>
              <a:rPr lang="en-US" altLang="zh-CN">
                <a:solidFill>
                  <a:srgbClr val="FF0000"/>
                </a:solidFill>
              </a:rPr>
              <a:t>3</a:t>
            </a:r>
            <a:r>
              <a:rPr lang="zh-CN" altLang="en-US">
                <a:solidFill>
                  <a:srgbClr val="FF0000"/>
                </a:solidFill>
              </a:rPr>
              <a:t>中的位置</a:t>
            </a:r>
            <a:r>
              <a:rPr lang="zh-CN" altLang="en-US"/>
              <a:t>。而</a:t>
            </a:r>
            <a:r>
              <a:rPr lang="zh-CN" altLang="en-US">
                <a:solidFill>
                  <a:srgbClr val="FF0000"/>
                </a:solidFill>
              </a:rPr>
              <a:t>序列</a:t>
            </a:r>
            <a:r>
              <a:rPr lang="en-US" altLang="zh-CN">
                <a:solidFill>
                  <a:srgbClr val="FF0000"/>
                </a:solidFill>
              </a:rPr>
              <a:t>2</a:t>
            </a:r>
            <a:r>
              <a:rPr lang="zh-CN" altLang="en-US">
                <a:solidFill>
                  <a:srgbClr val="FF0000"/>
                </a:solidFill>
              </a:rPr>
              <a:t>是严格按序列</a:t>
            </a:r>
            <a:r>
              <a:rPr lang="en-US" altLang="zh-CN">
                <a:solidFill>
                  <a:srgbClr val="FF0000"/>
                </a:solidFill>
              </a:rPr>
              <a:t>1</a:t>
            </a:r>
            <a:r>
              <a:rPr lang="zh-CN" altLang="en-US">
                <a:solidFill>
                  <a:srgbClr val="FF0000"/>
                </a:solidFill>
              </a:rPr>
              <a:t>下标进行绑定</a:t>
            </a:r>
            <a:r>
              <a:rPr lang="zh-CN" altLang="en-US"/>
              <a:t>的，所以要找第</a:t>
            </a:r>
            <a:r>
              <a:rPr lang="en-US" altLang="zh-CN"/>
              <a:t>5</a:t>
            </a:r>
            <a:r>
              <a:rPr lang="zh-CN" altLang="en-US"/>
              <a:t>个元素，其实就是要找绑定并排序后</a:t>
            </a:r>
            <a:r>
              <a:rPr lang="zh-CN" altLang="en-US">
                <a:solidFill>
                  <a:srgbClr val="FF0000"/>
                </a:solidFill>
              </a:rPr>
              <a:t>序列</a:t>
            </a:r>
            <a:r>
              <a:rPr lang="en-US" altLang="zh-CN">
                <a:solidFill>
                  <a:srgbClr val="FF0000"/>
                </a:solidFill>
              </a:rPr>
              <a:t>4</a:t>
            </a:r>
            <a:r>
              <a:rPr lang="zh-CN" altLang="en-US">
                <a:solidFill>
                  <a:srgbClr val="FF0000"/>
                </a:solidFill>
              </a:rPr>
              <a:t>中</a:t>
            </a:r>
            <a:r>
              <a:rPr lang="en-US" altLang="zh-CN">
                <a:solidFill>
                  <a:srgbClr val="FF0000"/>
                </a:solidFill>
              </a:rPr>
              <a:t>“5”</a:t>
            </a:r>
            <a:r>
              <a:rPr lang="zh-CN" altLang="en-US"/>
              <a:t>这个数。</a:t>
            </a:r>
            <a:endParaRPr lang="zh-CN" altLang="en-US"/>
          </a:p>
          <a:p>
            <a:r>
              <a:rPr lang="zh-CN" altLang="en-US"/>
              <a:t>我们找到序列</a:t>
            </a:r>
            <a:r>
              <a:rPr lang="en-US" altLang="zh-CN"/>
              <a:t>4</a:t>
            </a:r>
            <a:r>
              <a:rPr lang="zh-CN" altLang="en-US"/>
              <a:t>中</a:t>
            </a:r>
            <a:r>
              <a:rPr lang="en-US" altLang="zh-CN"/>
              <a:t>“5”</a:t>
            </a:r>
            <a:r>
              <a:rPr lang="zh-CN" altLang="en-US"/>
              <a:t>这个数，</a:t>
            </a:r>
            <a:r>
              <a:rPr lang="zh-CN" altLang="en-US">
                <a:solidFill>
                  <a:srgbClr val="FF0000"/>
                </a:solidFill>
              </a:rPr>
              <a:t>然后发现</a:t>
            </a:r>
            <a:r>
              <a:rPr lang="en-US" altLang="zh-CN">
                <a:solidFill>
                  <a:srgbClr val="FF0000"/>
                </a:solidFill>
              </a:rPr>
              <a:t>5</a:t>
            </a:r>
            <a:r>
              <a:rPr lang="zh-CN" altLang="en-US">
                <a:solidFill>
                  <a:srgbClr val="FF0000"/>
                </a:solidFill>
              </a:rPr>
              <a:t>处在第</a:t>
            </a:r>
            <a:r>
              <a:rPr lang="en-US" altLang="zh-CN">
                <a:solidFill>
                  <a:srgbClr val="FF0000"/>
                </a:solidFill>
              </a:rPr>
              <a:t>2</a:t>
            </a:r>
            <a:r>
              <a:rPr lang="zh-CN" altLang="en-US">
                <a:solidFill>
                  <a:srgbClr val="FF0000"/>
                </a:solidFill>
              </a:rPr>
              <a:t>个位置上，于是</a:t>
            </a:r>
            <a:r>
              <a:rPr lang="en-US" altLang="zh-CN">
                <a:solidFill>
                  <a:srgbClr val="FF0000"/>
                </a:solidFill>
              </a:rPr>
              <a:t>rank[5] = 2</a:t>
            </a:r>
            <a:r>
              <a:rPr lang="en-US" altLang="zh-CN"/>
              <a:t>,</a:t>
            </a:r>
            <a:r>
              <a:rPr lang="zh-CN" altLang="en-US"/>
              <a:t>验证一下，是否正确？</a:t>
            </a:r>
            <a:endParaRPr lang="zh-CN" altLang="en-US"/>
          </a:p>
          <a:p>
            <a:r>
              <a:rPr lang="zh-CN" altLang="en-US"/>
              <a:t>那么代码实现？</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wipe(down)">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ipe(down)">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离散化板子</a:t>
            </a:r>
            <a:r>
              <a:rPr lang="en-US" altLang="zh-CN"/>
              <a:t>2</a:t>
            </a:r>
            <a:r>
              <a:rPr lang="zh-CN" altLang="en-US"/>
              <a:t>的专属代码楼（需要理解）</a:t>
            </a:r>
            <a:endParaRPr lang="zh-CN" altLang="en-US"/>
          </a:p>
        </p:txBody>
      </p:sp>
      <p:sp>
        <p:nvSpPr>
          <p:cNvPr id="4" name="文本框 3"/>
          <p:cNvSpPr txBox="1"/>
          <p:nvPr/>
        </p:nvSpPr>
        <p:spPr>
          <a:xfrm>
            <a:off x="3413125" y="1417955"/>
            <a:ext cx="9300845" cy="4294505"/>
          </a:xfrm>
          <a:prstGeom prst="rect">
            <a:avLst/>
          </a:prstGeom>
          <a:noFill/>
        </p:spPr>
        <p:txBody>
          <a:bodyPr wrap="square" rtlCol="0">
            <a:spAutoFit/>
          </a:bodyPr>
          <a:p>
            <a:pPr>
              <a:lnSpc>
                <a:spcPct val="80000"/>
              </a:lnSpc>
            </a:pPr>
            <a:r>
              <a:rPr lang="zh-CN" altLang="en-US">
                <a:latin typeface="宋体" panose="02010600030101010101" pitchFamily="2" charset="-122"/>
                <a:ea typeface="宋体" panose="02010600030101010101" pitchFamily="2" charset="-122"/>
              </a:rPr>
              <a:t>struct number{</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int val,id;</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}numbers[500005];</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bool cmp( number a , number b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return a.val &lt; b.val;</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signed main(){</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scanf("%lld",&amp;n);</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scanf("%lld",&amp;numbers[i].val);</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序列</a:t>
            </a:r>
            <a:r>
              <a:rPr lang="en-US" altLang="zh-CN">
                <a:latin typeface="宋体" panose="02010600030101010101" pitchFamily="2" charset="-122"/>
                <a:ea typeface="宋体" panose="02010600030101010101" pitchFamily="2" charset="-122"/>
              </a:rPr>
              <a:t>1</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numbers[i].id = 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序列</a:t>
            </a:r>
            <a:r>
              <a:rPr lang="en-US" altLang="zh-CN">
                <a:latin typeface="宋体" panose="02010600030101010101" pitchFamily="2" charset="-122"/>
                <a:ea typeface="宋体" panose="02010600030101010101" pitchFamily="2" charset="-122"/>
              </a:rPr>
              <a:t>2</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sort(numbers + 1,numbers + 1 + n,cmp);</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序列</a:t>
            </a:r>
            <a:r>
              <a:rPr lang="en-US"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，序列</a:t>
            </a:r>
            <a:r>
              <a:rPr lang="en-US" altLang="zh-CN">
                <a:latin typeface="宋体" panose="02010600030101010101" pitchFamily="2" charset="-122"/>
                <a:ea typeface="宋体" panose="02010600030101010101" pitchFamily="2" charset="-122"/>
              </a:rPr>
              <a:t>4</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        rank[numbers[i].id] = i;</a:t>
            </a:r>
            <a:r>
              <a:rPr lang="en-US" altLang="zh-CN">
                <a:latin typeface="宋体" panose="02010600030101010101" pitchFamily="2" charset="-122"/>
                <a:ea typeface="宋体" panose="02010600030101010101" pitchFamily="2" charset="-122"/>
              </a:rPr>
              <a:t> //rank</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为了帮助你们理解离散化板子</a:t>
            </a:r>
            <a:r>
              <a:rPr lang="en-US" altLang="zh-CN"/>
              <a:t>2</a:t>
            </a:r>
            <a:r>
              <a:rPr lang="zh-CN" altLang="en-US"/>
              <a:t>，我特意加了一页</a:t>
            </a:r>
            <a:endParaRPr lang="zh-CN" altLang="en-US"/>
          </a:p>
        </p:txBody>
      </p:sp>
      <p:sp>
        <p:nvSpPr>
          <p:cNvPr id="3" name="内容占位符 2"/>
          <p:cNvSpPr>
            <a:spLocks noGrp="1"/>
          </p:cNvSpPr>
          <p:nvPr>
            <p:ph idx="1"/>
          </p:nvPr>
        </p:nvSpPr>
        <p:spPr/>
        <p:txBody>
          <a:bodyPr/>
          <a:p>
            <a:r>
              <a:rPr lang="en-US" altLang="zh-CN"/>
              <a:t>1.a</a:t>
            </a:r>
            <a:r>
              <a:rPr lang="zh-CN" altLang="en-US"/>
              <a:t>与顺序序列</a:t>
            </a:r>
            <a:r>
              <a:rPr lang="en-US" altLang="zh-CN"/>
              <a:t>b</a:t>
            </a:r>
            <a:r>
              <a:rPr lang="zh-CN" altLang="en-US"/>
              <a:t>绑定了</a:t>
            </a:r>
            <a:endParaRPr lang="zh-CN" altLang="en-US"/>
          </a:p>
          <a:p>
            <a:r>
              <a:rPr lang="en-US" altLang="zh-CN"/>
              <a:t>2.</a:t>
            </a:r>
            <a:r>
              <a:rPr lang="zh-CN" altLang="en-US"/>
              <a:t>考虑到</a:t>
            </a:r>
            <a:r>
              <a:rPr lang="en-US" altLang="zh-CN"/>
              <a:t>b[i] = i,</a:t>
            </a:r>
            <a:r>
              <a:rPr lang="zh-CN" altLang="en-US"/>
              <a:t>所以</a:t>
            </a:r>
            <a:r>
              <a:rPr lang="en-US" altLang="zh-CN"/>
              <a:t>a[i] = a[b[i]].</a:t>
            </a:r>
            <a:endParaRPr lang="zh-CN" altLang="en-US"/>
          </a:p>
          <a:p>
            <a:r>
              <a:rPr lang="en-US" altLang="zh-CN"/>
              <a:t>3.</a:t>
            </a:r>
            <a:r>
              <a:rPr lang="zh-CN" altLang="en-US"/>
              <a:t>令（</a:t>
            </a:r>
            <a:r>
              <a:rPr lang="en-US" altLang="zh-CN"/>
              <a:t>a,b</a:t>
            </a:r>
            <a:r>
              <a:rPr lang="zh-CN" altLang="en-US"/>
              <a:t>）排序后变成了（</a:t>
            </a:r>
            <a:r>
              <a:rPr lang="en-US" altLang="zh-CN"/>
              <a:t>c,d</a:t>
            </a:r>
            <a:r>
              <a:rPr lang="zh-CN" altLang="en-US"/>
              <a:t>）</a:t>
            </a:r>
            <a:endParaRPr lang="zh-CN" altLang="en-US"/>
          </a:p>
          <a:p>
            <a:r>
              <a:rPr lang="en-US" altLang="zh-CN"/>
              <a:t>4.</a:t>
            </a:r>
            <a:r>
              <a:rPr lang="zh-CN" altLang="en-US"/>
              <a:t>假设排序后</a:t>
            </a:r>
            <a:r>
              <a:rPr lang="en-US" altLang="zh-CN"/>
              <a:t>d[x] = y</a:t>
            </a:r>
            <a:r>
              <a:rPr lang="zh-CN" altLang="en-US"/>
              <a:t>，说明：</a:t>
            </a:r>
            <a:endParaRPr lang="zh-CN" altLang="en-US"/>
          </a:p>
          <a:p>
            <a:r>
              <a:rPr lang="en-US" altLang="zh-CN"/>
              <a:t>5.</a:t>
            </a:r>
            <a:r>
              <a:rPr lang="zh-CN" altLang="en-US"/>
              <a:t>首先，</a:t>
            </a:r>
            <a:r>
              <a:rPr lang="en-US" altLang="zh-CN"/>
              <a:t>x</a:t>
            </a:r>
            <a:r>
              <a:rPr lang="zh-CN" altLang="en-US"/>
              <a:t>这个下标，是</a:t>
            </a:r>
            <a:r>
              <a:rPr lang="en-US" altLang="zh-CN"/>
              <a:t>“</a:t>
            </a:r>
            <a:r>
              <a:rPr lang="en-US" altLang="zh-CN">
                <a:solidFill>
                  <a:srgbClr val="FF0000"/>
                </a:solidFill>
              </a:rPr>
              <a:t>y</a:t>
            </a:r>
            <a:r>
              <a:rPr lang="zh-CN" altLang="en-US">
                <a:solidFill>
                  <a:srgbClr val="FF0000"/>
                </a:solidFill>
              </a:rPr>
              <a:t>还在</a:t>
            </a:r>
            <a:r>
              <a:rPr lang="en-US" altLang="zh-CN">
                <a:solidFill>
                  <a:srgbClr val="FF0000"/>
                </a:solidFill>
              </a:rPr>
              <a:t>b</a:t>
            </a:r>
            <a:r>
              <a:rPr lang="zh-CN" altLang="en-US">
                <a:solidFill>
                  <a:srgbClr val="FF0000"/>
                </a:solidFill>
              </a:rPr>
              <a:t>数组的时候，与</a:t>
            </a:r>
            <a:r>
              <a:rPr lang="en-US" altLang="zh-CN">
                <a:solidFill>
                  <a:srgbClr val="FF0000"/>
                </a:solidFill>
              </a:rPr>
              <a:t>a</a:t>
            </a:r>
            <a:r>
              <a:rPr lang="zh-CN" altLang="en-US">
                <a:solidFill>
                  <a:srgbClr val="FF0000"/>
                </a:solidFill>
              </a:rPr>
              <a:t>数组绑定的那个数（就是</a:t>
            </a:r>
            <a:r>
              <a:rPr lang="en-US" altLang="zh-CN">
                <a:solidFill>
                  <a:srgbClr val="FF0000"/>
                </a:solidFill>
              </a:rPr>
              <a:t> a[b[y]] = a[y] )</a:t>
            </a:r>
            <a:r>
              <a:rPr lang="en-US" altLang="zh-CN"/>
              <a:t>”</a:t>
            </a:r>
            <a:r>
              <a:rPr lang="zh-CN" altLang="en-US"/>
              <a:t>的</a:t>
            </a:r>
            <a:r>
              <a:rPr lang="en-US" altLang="zh-CN"/>
              <a:t>“</a:t>
            </a:r>
            <a:r>
              <a:rPr lang="zh-CN" altLang="en-US">
                <a:solidFill>
                  <a:srgbClr val="FF0000"/>
                </a:solidFill>
              </a:rPr>
              <a:t>排序后位置</a:t>
            </a:r>
            <a:r>
              <a:rPr lang="en-US" altLang="zh-CN"/>
              <a:t>”</a:t>
            </a:r>
            <a:r>
              <a:rPr lang="zh-CN" altLang="en-US"/>
              <a:t>。</a:t>
            </a:r>
            <a:endParaRPr lang="zh-CN" altLang="en-US"/>
          </a:p>
          <a:p>
            <a:r>
              <a:rPr lang="en-US" altLang="zh-CN"/>
              <a:t>6.</a:t>
            </a:r>
            <a:r>
              <a:rPr lang="zh-CN" altLang="en-US"/>
              <a:t>然后考虑离散化数组定义，</a:t>
            </a:r>
            <a:r>
              <a:rPr lang="en-US" altLang="zh-CN"/>
              <a:t>“</a:t>
            </a:r>
            <a:r>
              <a:rPr lang="zh-CN" altLang="en-US"/>
              <a:t>排序后位置</a:t>
            </a:r>
            <a:r>
              <a:rPr lang="en-US" altLang="zh-CN"/>
              <a:t>”</a:t>
            </a:r>
            <a:r>
              <a:rPr lang="zh-CN" altLang="en-US"/>
              <a:t>是可以直接拿来用的。</a:t>
            </a:r>
            <a:endParaRPr lang="zh-CN" altLang="en-US"/>
          </a:p>
          <a:p>
            <a:r>
              <a:rPr lang="en-US" altLang="zh-CN"/>
              <a:t>7.</a:t>
            </a:r>
            <a:r>
              <a:rPr lang="zh-CN" altLang="en-US"/>
              <a:t>比如刚才那个例子，</a:t>
            </a:r>
            <a:r>
              <a:rPr lang="en-US" altLang="zh-CN"/>
              <a:t>d[6] = 8,</a:t>
            </a:r>
            <a:r>
              <a:rPr lang="zh-CN" altLang="en-US">
                <a:solidFill>
                  <a:srgbClr val="FF0000"/>
                </a:solidFill>
              </a:rPr>
              <a:t>说明原来</a:t>
            </a:r>
            <a:r>
              <a:rPr lang="en-US" altLang="zh-CN">
                <a:solidFill>
                  <a:srgbClr val="FF0000"/>
                </a:solidFill>
              </a:rPr>
              <a:t>a</a:t>
            </a:r>
            <a:r>
              <a:rPr lang="zh-CN" altLang="en-US">
                <a:solidFill>
                  <a:srgbClr val="FF0000"/>
                </a:solidFill>
              </a:rPr>
              <a:t>数组中在位置</a:t>
            </a:r>
            <a:r>
              <a:rPr lang="en-US" altLang="zh-CN">
                <a:solidFill>
                  <a:srgbClr val="FF0000"/>
                </a:solidFill>
              </a:rPr>
              <a:t>8</a:t>
            </a:r>
            <a:r>
              <a:rPr lang="zh-CN" altLang="en-US">
                <a:solidFill>
                  <a:srgbClr val="FF0000"/>
                </a:solidFill>
              </a:rPr>
              <a:t>的那个数，现在在第</a:t>
            </a:r>
            <a:r>
              <a:rPr lang="en-US" altLang="zh-CN">
                <a:solidFill>
                  <a:srgbClr val="FF0000"/>
                </a:solidFill>
              </a:rPr>
              <a:t>6</a:t>
            </a:r>
            <a:r>
              <a:rPr lang="zh-CN" altLang="en-US">
                <a:solidFill>
                  <a:srgbClr val="FF0000"/>
                </a:solidFill>
              </a:rPr>
              <a:t>位</a:t>
            </a:r>
            <a:r>
              <a:rPr lang="zh-CN" altLang="en-US"/>
              <a:t>。</a:t>
            </a:r>
            <a:endParaRPr lang="zh-CN" altLang="en-US"/>
          </a:p>
          <a:p>
            <a:r>
              <a:rPr lang="en-US" altLang="zh-CN"/>
              <a:t>8.</a:t>
            </a:r>
            <a:r>
              <a:rPr lang="zh-CN" altLang="en-US"/>
              <a:t>于是</a:t>
            </a:r>
            <a:r>
              <a:rPr lang="en-US" altLang="zh-CN"/>
              <a:t>rank[8] = 6</a:t>
            </a:r>
            <a:r>
              <a:rPr lang="zh-CN" altLang="en-US"/>
              <a:t>嘛！</a:t>
            </a:r>
            <a:endParaRPr lang="zh-CN" altLang="en-US"/>
          </a:p>
          <a:p>
            <a:r>
              <a:rPr lang="zh-CN" altLang="en-US"/>
              <a:t>结合上一页代码看可以让你印象深刻（？</a:t>
            </a: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 name="文本框 67"/>
          <p:cNvSpPr txBox="1"/>
          <p:nvPr/>
        </p:nvSpPr>
        <p:spPr>
          <a:xfrm>
            <a:off x="1962785" y="1251585"/>
            <a:ext cx="7857490" cy="583565"/>
          </a:xfrm>
          <a:prstGeom prst="rect">
            <a:avLst/>
          </a:prstGeom>
          <a:noFill/>
        </p:spPr>
        <p:txBody>
          <a:bodyPr wrap="square" rtlCol="0">
            <a:spAutoFit/>
          </a:bodyPr>
          <a:p>
            <a:pPr algn="l"/>
            <a:r>
              <a:rPr lang="en-US" altLang="zh-CN" sz="3200" b="1"/>
              <a:t>num -13  -4  6  20 -12  4  10  2  -10  0</a:t>
            </a:r>
            <a:endParaRPr lang="en-US" altLang="zh-CN" sz="3200" b="1"/>
          </a:p>
        </p:txBody>
      </p:sp>
      <p:cxnSp>
        <p:nvCxnSpPr>
          <p:cNvPr id="69" name="直接箭头连接符 68"/>
          <p:cNvCxnSpPr/>
          <p:nvPr/>
        </p:nvCxnSpPr>
        <p:spPr>
          <a:xfrm>
            <a:off x="5739765" y="2771140"/>
            <a:ext cx="0" cy="732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文本框 69"/>
          <p:cNvSpPr txBox="1"/>
          <p:nvPr/>
        </p:nvSpPr>
        <p:spPr>
          <a:xfrm>
            <a:off x="628015" y="3761105"/>
            <a:ext cx="9514205" cy="583565"/>
          </a:xfrm>
          <a:prstGeom prst="rect">
            <a:avLst/>
          </a:prstGeom>
          <a:noFill/>
        </p:spPr>
        <p:txBody>
          <a:bodyPr wrap="square" rtlCol="0">
            <a:spAutoFit/>
          </a:bodyPr>
          <a:p>
            <a:pPr algn="l"/>
            <a:r>
              <a:rPr lang="en-US" altLang="zh-CN" sz="3200" b="1"/>
              <a:t>sorted num -13  -12  -10  -4  0  2  4  6  10  20</a:t>
            </a:r>
            <a:endParaRPr lang="en-US" altLang="zh-CN" sz="3200" b="1"/>
          </a:p>
        </p:txBody>
      </p:sp>
      <p:sp>
        <p:nvSpPr>
          <p:cNvPr id="71" name="文本框 70"/>
          <p:cNvSpPr txBox="1"/>
          <p:nvPr/>
        </p:nvSpPr>
        <p:spPr>
          <a:xfrm>
            <a:off x="627380" y="4483100"/>
            <a:ext cx="10291445" cy="583565"/>
          </a:xfrm>
          <a:prstGeom prst="rect">
            <a:avLst/>
          </a:prstGeom>
          <a:noFill/>
        </p:spPr>
        <p:txBody>
          <a:bodyPr wrap="square" rtlCol="0">
            <a:spAutoFit/>
          </a:bodyPr>
          <a:p>
            <a:pPr algn="l"/>
            <a:r>
              <a:rPr lang="en-US" altLang="zh-CN" sz="3200" b="1"/>
              <a:t>sorted rank   1     2     3    4   5  6  7  8   9   10</a:t>
            </a:r>
            <a:endParaRPr lang="en-US" altLang="zh-CN" sz="3200" b="1"/>
          </a:p>
        </p:txBody>
      </p:sp>
      <p:sp>
        <p:nvSpPr>
          <p:cNvPr id="72" name="文本框 71"/>
          <p:cNvSpPr txBox="1"/>
          <p:nvPr/>
        </p:nvSpPr>
        <p:spPr>
          <a:xfrm>
            <a:off x="1962785" y="1844040"/>
            <a:ext cx="8956040" cy="583565"/>
          </a:xfrm>
          <a:prstGeom prst="rect">
            <a:avLst/>
          </a:prstGeom>
          <a:noFill/>
        </p:spPr>
        <p:txBody>
          <a:bodyPr wrap="square" rtlCol="0">
            <a:spAutoFit/>
          </a:bodyPr>
          <a:p>
            <a:pPr algn="l"/>
            <a:r>
              <a:rPr lang="en-US" altLang="zh-CN" sz="3200" b="1">
                <a:solidFill>
                  <a:srgbClr val="FF0000"/>
                </a:solidFill>
              </a:rPr>
              <a:t>rank  1     4  8  10   2   7   9    6   3   5</a:t>
            </a:r>
            <a:endParaRPr lang="en-US" altLang="zh-CN" sz="3200" b="1">
              <a:solidFill>
                <a:srgbClr val="FF0000"/>
              </a:solidFill>
            </a:endParaRPr>
          </a:p>
        </p:txBody>
      </p:sp>
      <p:cxnSp>
        <p:nvCxnSpPr>
          <p:cNvPr id="73" name="直接箭头连接符 72"/>
          <p:cNvCxnSpPr/>
          <p:nvPr/>
        </p:nvCxnSpPr>
        <p:spPr>
          <a:xfrm flipV="1">
            <a:off x="6219190" y="2781300"/>
            <a:ext cx="10795" cy="690245"/>
          </a:xfrm>
          <a:prstGeom prst="straightConnector1">
            <a:avLst/>
          </a:prstGeom>
          <a:ln>
            <a:tailEnd type="arrow" w="med" len="med"/>
          </a:ln>
        </p:spPr>
        <p:style>
          <a:lnRef idx="1">
            <a:schemeClr val="accent4"/>
          </a:lnRef>
          <a:fillRef idx="0">
            <a:schemeClr val="accent4"/>
          </a:fillRef>
          <a:effectRef idx="0">
            <a:schemeClr val="accent4"/>
          </a:effectRef>
          <a:fontRef idx="minor">
            <a:schemeClr val="tx1"/>
          </a:fontRef>
        </p:style>
      </p:cxnSp>
      <p:sp>
        <p:nvSpPr>
          <p:cNvPr id="74" name="文本框 73"/>
          <p:cNvSpPr txBox="1"/>
          <p:nvPr/>
        </p:nvSpPr>
        <p:spPr>
          <a:xfrm>
            <a:off x="2148205" y="237490"/>
            <a:ext cx="7183120" cy="768350"/>
          </a:xfrm>
          <a:prstGeom prst="rect">
            <a:avLst/>
          </a:prstGeom>
          <a:noFill/>
        </p:spPr>
        <p:txBody>
          <a:bodyPr wrap="square" rtlCol="0">
            <a:spAutoFit/>
          </a:bodyPr>
          <a:p>
            <a:pPr algn="ctr"/>
            <a:r>
              <a:rPr lang="zh-CN" altLang="en-US" sz="4400" b="1"/>
              <a:t>离散化板子</a:t>
            </a:r>
            <a:r>
              <a:rPr lang="en-US" altLang="zh-CN" sz="4400" b="1"/>
              <a:t>1“</a:t>
            </a:r>
            <a:r>
              <a:rPr lang="zh-CN" altLang="en-US" sz="4400" b="1"/>
              <a:t>形象</a:t>
            </a:r>
            <a:r>
              <a:rPr lang="en-US" altLang="zh-CN" sz="4400" b="1"/>
              <a:t>”</a:t>
            </a:r>
            <a:r>
              <a:rPr lang="zh-CN" altLang="en-US" sz="4400" b="1"/>
              <a:t>动画</a:t>
            </a:r>
            <a:endParaRPr lang="zh-CN" altLang="en-US" sz="44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animEffect transition="in" filter="wipe(down)">
                                      <p:cBhvr>
                                        <p:cTn id="7" dur="500"/>
                                        <p:tgtEl>
                                          <p:spTgt spid="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wipe(down)">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9"/>
                                        </p:tgtEl>
                                        <p:attrNameLst>
                                          <p:attrName>style.visibility</p:attrName>
                                        </p:attrNameLst>
                                      </p:cBhvr>
                                      <p:to>
                                        <p:strVal val="visible"/>
                                      </p:to>
                                    </p:set>
                                    <p:animEffect transition="in" filter="wipe(down)">
                                      <p:cBhvr>
                                        <p:cTn id="17" dur="500"/>
                                        <p:tgtEl>
                                          <p:spTgt spid="6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wipe(down)">
                                      <p:cBhvr>
                                        <p:cTn id="22" dur="500"/>
                                        <p:tgtEl>
                                          <p:spTgt spid="7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1"/>
                                        </p:tgtEl>
                                        <p:attrNameLst>
                                          <p:attrName>style.visibility</p:attrName>
                                        </p:attrNameLst>
                                      </p:cBhvr>
                                      <p:to>
                                        <p:strVal val="visible"/>
                                      </p:to>
                                    </p:set>
                                    <p:animEffect transition="in" filter="wipe(down)">
                                      <p:cBhvr>
                                        <p:cTn id="27" dur="500"/>
                                        <p:tgtEl>
                                          <p:spTgt spid="7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73"/>
                                        </p:tgtEl>
                                        <p:attrNameLst>
                                          <p:attrName>style.visibility</p:attrName>
                                        </p:attrNameLst>
                                      </p:cBhvr>
                                      <p:to>
                                        <p:strVal val="visible"/>
                                      </p:to>
                                    </p:set>
                                    <p:animEffect transition="in" filter="wipe(down)">
                                      <p:cBhvr>
                                        <p:cTn id="32" dur="500"/>
                                        <p:tgtEl>
                                          <p:spTgt spid="7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2"/>
                                        </p:tgtEl>
                                        <p:attrNameLst>
                                          <p:attrName>style.visibility</p:attrName>
                                        </p:attrNameLst>
                                      </p:cBhvr>
                                      <p:to>
                                        <p:strVal val="visible"/>
                                      </p:to>
                                    </p:set>
                                    <p:animEffect transition="in" filter="wipe(down)">
                                      <p:cBhvr>
                                        <p:cTn id="37"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8" grpId="1"/>
      <p:bldP spid="70" grpId="0"/>
      <p:bldP spid="70" grpId="1"/>
      <p:bldP spid="71" grpId="0"/>
      <p:bldP spid="71" grpId="1"/>
      <p:bldP spid="72" grpId="0"/>
      <p:bldP spid="72" grpId="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 name="文本框 73"/>
          <p:cNvSpPr txBox="1"/>
          <p:nvPr/>
        </p:nvSpPr>
        <p:spPr>
          <a:xfrm>
            <a:off x="2148205" y="237490"/>
            <a:ext cx="7183120" cy="768350"/>
          </a:xfrm>
          <a:prstGeom prst="rect">
            <a:avLst/>
          </a:prstGeom>
          <a:noFill/>
        </p:spPr>
        <p:txBody>
          <a:bodyPr wrap="square" rtlCol="0">
            <a:spAutoFit/>
          </a:bodyPr>
          <a:p>
            <a:pPr algn="ctr"/>
            <a:r>
              <a:rPr lang="zh-CN" altLang="en-US" sz="4400" b="1"/>
              <a:t>离散化板子</a:t>
            </a:r>
            <a:r>
              <a:rPr lang="en-US" altLang="zh-CN" sz="4400" b="1"/>
              <a:t>2“</a:t>
            </a:r>
            <a:r>
              <a:rPr lang="zh-CN" altLang="en-US" sz="4400" b="1"/>
              <a:t>形象</a:t>
            </a:r>
            <a:r>
              <a:rPr lang="en-US" altLang="zh-CN" sz="4400" b="1"/>
              <a:t>”</a:t>
            </a:r>
            <a:r>
              <a:rPr lang="zh-CN" altLang="en-US" sz="4400" b="1"/>
              <a:t>动画</a:t>
            </a:r>
            <a:endParaRPr lang="zh-CN" altLang="en-US" sz="4400" b="1"/>
          </a:p>
        </p:txBody>
      </p:sp>
      <p:sp>
        <p:nvSpPr>
          <p:cNvPr id="68" name="文本框 67"/>
          <p:cNvSpPr txBox="1"/>
          <p:nvPr/>
        </p:nvSpPr>
        <p:spPr>
          <a:xfrm>
            <a:off x="2339975" y="1283970"/>
            <a:ext cx="7857490" cy="583565"/>
          </a:xfrm>
          <a:prstGeom prst="rect">
            <a:avLst/>
          </a:prstGeom>
          <a:noFill/>
        </p:spPr>
        <p:txBody>
          <a:bodyPr wrap="square" rtlCol="0">
            <a:spAutoFit/>
          </a:bodyPr>
          <a:p>
            <a:pPr algn="l"/>
            <a:r>
              <a:rPr lang="en-US" altLang="zh-CN" sz="3200" b="1"/>
              <a:t>a   -13  -4     6    20 -12  4  10  2  -10  0</a:t>
            </a:r>
            <a:endParaRPr lang="en-US" altLang="zh-CN" sz="3200" b="1"/>
          </a:p>
        </p:txBody>
      </p:sp>
      <p:sp>
        <p:nvSpPr>
          <p:cNvPr id="4" name="文本框 3"/>
          <p:cNvSpPr txBox="1"/>
          <p:nvPr/>
        </p:nvSpPr>
        <p:spPr>
          <a:xfrm>
            <a:off x="2339975" y="1798955"/>
            <a:ext cx="7857490" cy="583565"/>
          </a:xfrm>
          <a:prstGeom prst="rect">
            <a:avLst/>
          </a:prstGeom>
          <a:noFill/>
        </p:spPr>
        <p:txBody>
          <a:bodyPr wrap="square" rtlCol="0">
            <a:spAutoFit/>
          </a:bodyPr>
          <a:p>
            <a:pPr algn="l"/>
            <a:r>
              <a:rPr lang="en-US" altLang="zh-CN" sz="3200" b="1"/>
              <a:t>b     1    2      3    4    5   6    7  8    9   10</a:t>
            </a:r>
            <a:endParaRPr lang="en-US" altLang="zh-CN" sz="3200" b="1"/>
          </a:p>
        </p:txBody>
      </p:sp>
      <p:sp>
        <p:nvSpPr>
          <p:cNvPr id="6" name="文本框 5"/>
          <p:cNvSpPr txBox="1"/>
          <p:nvPr/>
        </p:nvSpPr>
        <p:spPr>
          <a:xfrm>
            <a:off x="2266315" y="3175635"/>
            <a:ext cx="9514205" cy="1076325"/>
          </a:xfrm>
          <a:prstGeom prst="rect">
            <a:avLst/>
          </a:prstGeom>
          <a:noFill/>
        </p:spPr>
        <p:txBody>
          <a:bodyPr wrap="square" rtlCol="0">
            <a:spAutoFit/>
          </a:bodyPr>
          <a:p>
            <a:pPr algn="l"/>
            <a:r>
              <a:rPr lang="en-US" altLang="zh-CN" sz="3200" b="1"/>
              <a:t>c    -13  -12  -10  -4  0    2    4  6  10    20</a:t>
            </a:r>
            <a:endParaRPr lang="en-US" altLang="zh-CN" sz="3200" b="1"/>
          </a:p>
          <a:p>
            <a:pPr algn="l"/>
            <a:r>
              <a:rPr lang="en-US" altLang="zh-CN" sz="3200" b="1"/>
              <a:t>d      1    5      9    2  10   8    6  3    7     4</a:t>
            </a:r>
            <a:endParaRPr lang="en-US" altLang="zh-CN" sz="3200" b="1"/>
          </a:p>
        </p:txBody>
      </p:sp>
      <p:sp>
        <p:nvSpPr>
          <p:cNvPr id="8" name="文本框 7"/>
          <p:cNvSpPr txBox="1"/>
          <p:nvPr/>
        </p:nvSpPr>
        <p:spPr>
          <a:xfrm>
            <a:off x="1379855" y="4888865"/>
            <a:ext cx="1445895" cy="645160"/>
          </a:xfrm>
          <a:prstGeom prst="rect">
            <a:avLst/>
          </a:prstGeom>
          <a:noFill/>
        </p:spPr>
        <p:txBody>
          <a:bodyPr wrap="square" rtlCol="0">
            <a:spAutoFit/>
          </a:bodyPr>
          <a:p>
            <a:r>
              <a:rPr lang="en-US" altLang="zh-CN" sz="3600" b="1">
                <a:solidFill>
                  <a:srgbClr val="FF0000"/>
                </a:solidFill>
              </a:rPr>
              <a:t>rank:      </a:t>
            </a:r>
            <a:endParaRPr lang="en-US" altLang="zh-CN" sz="3600" b="1">
              <a:solidFill>
                <a:srgbClr val="FF0000"/>
              </a:solidFill>
            </a:endParaRPr>
          </a:p>
        </p:txBody>
      </p:sp>
      <p:sp>
        <p:nvSpPr>
          <p:cNvPr id="9" name="文本框 8"/>
          <p:cNvSpPr txBox="1"/>
          <p:nvPr/>
        </p:nvSpPr>
        <p:spPr>
          <a:xfrm>
            <a:off x="3167380" y="4888865"/>
            <a:ext cx="443865" cy="645160"/>
          </a:xfrm>
          <a:prstGeom prst="rect">
            <a:avLst/>
          </a:prstGeom>
          <a:noFill/>
        </p:spPr>
        <p:txBody>
          <a:bodyPr wrap="square" rtlCol="0">
            <a:spAutoFit/>
          </a:bodyPr>
          <a:p>
            <a:r>
              <a:rPr lang="en-US" altLang="zh-CN" sz="3600" b="1">
                <a:solidFill>
                  <a:srgbClr val="FF0000"/>
                </a:solidFill>
              </a:rPr>
              <a:t>1      </a:t>
            </a:r>
            <a:endParaRPr lang="en-US" altLang="zh-CN" sz="3600" b="1">
              <a:solidFill>
                <a:srgbClr val="FF0000"/>
              </a:solidFill>
            </a:endParaRPr>
          </a:p>
        </p:txBody>
      </p:sp>
      <p:sp>
        <p:nvSpPr>
          <p:cNvPr id="10" name="文本框 9"/>
          <p:cNvSpPr txBox="1"/>
          <p:nvPr/>
        </p:nvSpPr>
        <p:spPr>
          <a:xfrm>
            <a:off x="3855085" y="4888865"/>
            <a:ext cx="443865" cy="645160"/>
          </a:xfrm>
          <a:prstGeom prst="rect">
            <a:avLst/>
          </a:prstGeom>
          <a:noFill/>
        </p:spPr>
        <p:txBody>
          <a:bodyPr wrap="square" rtlCol="0">
            <a:spAutoFit/>
          </a:bodyPr>
          <a:p>
            <a:r>
              <a:rPr lang="en-US" altLang="zh-CN" sz="3600" b="1">
                <a:solidFill>
                  <a:srgbClr val="FF0000"/>
                </a:solidFill>
              </a:rPr>
              <a:t>4      </a:t>
            </a:r>
            <a:endParaRPr lang="en-US" altLang="zh-CN" sz="3600" b="1">
              <a:solidFill>
                <a:srgbClr val="FF0000"/>
              </a:solidFill>
            </a:endParaRPr>
          </a:p>
        </p:txBody>
      </p:sp>
      <p:sp>
        <p:nvSpPr>
          <p:cNvPr id="11" name="文本框 10"/>
          <p:cNvSpPr txBox="1"/>
          <p:nvPr/>
        </p:nvSpPr>
        <p:spPr>
          <a:xfrm>
            <a:off x="4780280" y="4888865"/>
            <a:ext cx="443865" cy="645160"/>
          </a:xfrm>
          <a:prstGeom prst="rect">
            <a:avLst/>
          </a:prstGeom>
          <a:noFill/>
        </p:spPr>
        <p:txBody>
          <a:bodyPr wrap="square" rtlCol="0">
            <a:spAutoFit/>
          </a:bodyPr>
          <a:p>
            <a:r>
              <a:rPr lang="en-US" altLang="zh-CN" sz="3600" b="1">
                <a:solidFill>
                  <a:srgbClr val="FF0000"/>
                </a:solidFill>
              </a:rPr>
              <a:t>8      </a:t>
            </a:r>
            <a:endParaRPr lang="en-US" altLang="zh-CN" sz="3600" b="1">
              <a:solidFill>
                <a:srgbClr val="FF0000"/>
              </a:solidFill>
            </a:endParaRPr>
          </a:p>
        </p:txBody>
      </p:sp>
      <p:sp>
        <p:nvSpPr>
          <p:cNvPr id="12" name="文本框 11"/>
          <p:cNvSpPr txBox="1"/>
          <p:nvPr/>
        </p:nvSpPr>
        <p:spPr>
          <a:xfrm>
            <a:off x="5265420" y="4888865"/>
            <a:ext cx="808355" cy="645160"/>
          </a:xfrm>
          <a:prstGeom prst="rect">
            <a:avLst/>
          </a:prstGeom>
          <a:noFill/>
        </p:spPr>
        <p:txBody>
          <a:bodyPr wrap="square" rtlCol="0">
            <a:spAutoFit/>
          </a:bodyPr>
          <a:p>
            <a:r>
              <a:rPr lang="en-US" altLang="zh-CN" sz="3600" b="1">
                <a:solidFill>
                  <a:srgbClr val="FF0000"/>
                </a:solidFill>
              </a:rPr>
              <a:t>10      </a:t>
            </a:r>
            <a:endParaRPr lang="en-US" altLang="zh-CN" sz="3600" b="1">
              <a:solidFill>
                <a:srgbClr val="FF0000"/>
              </a:solidFill>
            </a:endParaRPr>
          </a:p>
        </p:txBody>
      </p:sp>
      <p:sp>
        <p:nvSpPr>
          <p:cNvPr id="13" name="文本框 12"/>
          <p:cNvSpPr txBox="1"/>
          <p:nvPr/>
        </p:nvSpPr>
        <p:spPr>
          <a:xfrm>
            <a:off x="5993765" y="4888865"/>
            <a:ext cx="808355" cy="645160"/>
          </a:xfrm>
          <a:prstGeom prst="rect">
            <a:avLst/>
          </a:prstGeom>
          <a:noFill/>
        </p:spPr>
        <p:txBody>
          <a:bodyPr wrap="square" rtlCol="0">
            <a:spAutoFit/>
          </a:bodyPr>
          <a:p>
            <a:r>
              <a:rPr lang="en-US" altLang="zh-CN" sz="3600" b="1">
                <a:solidFill>
                  <a:srgbClr val="FF0000"/>
                </a:solidFill>
              </a:rPr>
              <a:t>2      </a:t>
            </a:r>
            <a:endParaRPr lang="en-US" altLang="zh-CN" sz="3600" b="1">
              <a:solidFill>
                <a:srgbClr val="FF0000"/>
              </a:solidFill>
            </a:endParaRPr>
          </a:p>
        </p:txBody>
      </p:sp>
      <p:sp>
        <p:nvSpPr>
          <p:cNvPr id="14" name="文本框 13"/>
          <p:cNvSpPr txBox="1"/>
          <p:nvPr/>
        </p:nvSpPr>
        <p:spPr>
          <a:xfrm>
            <a:off x="6457315" y="4888865"/>
            <a:ext cx="808355" cy="645160"/>
          </a:xfrm>
          <a:prstGeom prst="rect">
            <a:avLst/>
          </a:prstGeom>
          <a:noFill/>
        </p:spPr>
        <p:txBody>
          <a:bodyPr wrap="square" rtlCol="0">
            <a:spAutoFit/>
          </a:bodyPr>
          <a:p>
            <a:r>
              <a:rPr lang="en-US" altLang="zh-CN" sz="3600" b="1">
                <a:solidFill>
                  <a:srgbClr val="FF0000"/>
                </a:solidFill>
              </a:rPr>
              <a:t>  7      </a:t>
            </a:r>
            <a:endParaRPr lang="en-US" altLang="zh-CN" sz="3600" b="1">
              <a:solidFill>
                <a:srgbClr val="FF0000"/>
              </a:solidFill>
            </a:endParaRPr>
          </a:p>
        </p:txBody>
      </p:sp>
      <p:sp>
        <p:nvSpPr>
          <p:cNvPr id="15" name="文本框 14"/>
          <p:cNvSpPr txBox="1"/>
          <p:nvPr/>
        </p:nvSpPr>
        <p:spPr>
          <a:xfrm>
            <a:off x="7810500" y="4888865"/>
            <a:ext cx="528320" cy="645160"/>
          </a:xfrm>
          <a:prstGeom prst="rect">
            <a:avLst/>
          </a:prstGeom>
          <a:noFill/>
        </p:spPr>
        <p:txBody>
          <a:bodyPr wrap="square" rtlCol="0">
            <a:spAutoFit/>
          </a:bodyPr>
          <a:p>
            <a:r>
              <a:rPr lang="en-US" altLang="zh-CN" sz="3600" b="1">
                <a:solidFill>
                  <a:srgbClr val="FF0000"/>
                </a:solidFill>
              </a:rPr>
              <a:t>6   </a:t>
            </a:r>
            <a:endParaRPr lang="en-US" altLang="zh-CN" sz="3600" b="1">
              <a:solidFill>
                <a:srgbClr val="FF0000"/>
              </a:solidFill>
            </a:endParaRPr>
          </a:p>
        </p:txBody>
      </p:sp>
      <p:sp>
        <p:nvSpPr>
          <p:cNvPr id="16" name="文本框 15"/>
          <p:cNvSpPr txBox="1"/>
          <p:nvPr/>
        </p:nvSpPr>
        <p:spPr>
          <a:xfrm>
            <a:off x="6932295" y="4888865"/>
            <a:ext cx="939165" cy="645160"/>
          </a:xfrm>
          <a:prstGeom prst="rect">
            <a:avLst/>
          </a:prstGeom>
          <a:noFill/>
        </p:spPr>
        <p:txBody>
          <a:bodyPr wrap="square" rtlCol="0">
            <a:spAutoFit/>
          </a:bodyPr>
          <a:p>
            <a:r>
              <a:rPr lang="en-US" altLang="zh-CN" sz="3600" b="1">
                <a:solidFill>
                  <a:srgbClr val="FF0000"/>
                </a:solidFill>
              </a:rPr>
              <a:t>   9     </a:t>
            </a:r>
            <a:endParaRPr lang="en-US" altLang="zh-CN" sz="3600" b="1">
              <a:solidFill>
                <a:srgbClr val="FF0000"/>
              </a:solidFill>
            </a:endParaRPr>
          </a:p>
        </p:txBody>
      </p:sp>
      <p:sp>
        <p:nvSpPr>
          <p:cNvPr id="17" name="文本框 16"/>
          <p:cNvSpPr txBox="1"/>
          <p:nvPr/>
        </p:nvSpPr>
        <p:spPr>
          <a:xfrm>
            <a:off x="8513445" y="4888865"/>
            <a:ext cx="528320" cy="645160"/>
          </a:xfrm>
          <a:prstGeom prst="rect">
            <a:avLst/>
          </a:prstGeom>
          <a:noFill/>
        </p:spPr>
        <p:txBody>
          <a:bodyPr wrap="square" rtlCol="0">
            <a:spAutoFit/>
          </a:bodyPr>
          <a:p>
            <a:r>
              <a:rPr lang="en-US" altLang="zh-CN" sz="3600" b="1">
                <a:solidFill>
                  <a:srgbClr val="FF0000"/>
                </a:solidFill>
              </a:rPr>
              <a:t>3   </a:t>
            </a:r>
            <a:endParaRPr lang="en-US" altLang="zh-CN" sz="3600" b="1">
              <a:solidFill>
                <a:srgbClr val="FF0000"/>
              </a:solidFill>
            </a:endParaRPr>
          </a:p>
        </p:txBody>
      </p:sp>
      <p:sp>
        <p:nvSpPr>
          <p:cNvPr id="18" name="文本框 17"/>
          <p:cNvSpPr txBox="1"/>
          <p:nvPr/>
        </p:nvSpPr>
        <p:spPr>
          <a:xfrm>
            <a:off x="9041765" y="4888865"/>
            <a:ext cx="916305" cy="645160"/>
          </a:xfrm>
          <a:prstGeom prst="rect">
            <a:avLst/>
          </a:prstGeom>
          <a:noFill/>
        </p:spPr>
        <p:txBody>
          <a:bodyPr wrap="square" rtlCol="0">
            <a:spAutoFit/>
          </a:bodyPr>
          <a:p>
            <a:r>
              <a:rPr lang="en-US" altLang="zh-CN" sz="3600" b="1">
                <a:solidFill>
                  <a:srgbClr val="FF0000"/>
                </a:solidFill>
              </a:rPr>
              <a:t> 5  </a:t>
            </a:r>
            <a:endParaRPr lang="en-US" altLang="zh-CN" sz="3600" b="1">
              <a:solidFill>
                <a:srgbClr val="FF0000"/>
              </a:solidFill>
            </a:endParaRPr>
          </a:p>
        </p:txBody>
      </p:sp>
      <p:cxnSp>
        <p:nvCxnSpPr>
          <p:cNvPr id="3" name="直接箭头连接符 2"/>
          <p:cNvCxnSpPr/>
          <p:nvPr/>
        </p:nvCxnSpPr>
        <p:spPr>
          <a:xfrm flipH="1" flipV="1">
            <a:off x="3383915" y="4251960"/>
            <a:ext cx="10795" cy="592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直接箭头连接符 4"/>
          <p:cNvCxnSpPr/>
          <p:nvPr/>
        </p:nvCxnSpPr>
        <p:spPr>
          <a:xfrm flipH="1" flipV="1">
            <a:off x="3373120" y="2382520"/>
            <a:ext cx="10795" cy="592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4093210" y="4210050"/>
            <a:ext cx="1447165" cy="6788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flipV="1">
            <a:off x="5664200" y="2332990"/>
            <a:ext cx="5080" cy="1014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V="1">
            <a:off x="5016500" y="4241800"/>
            <a:ext cx="2874010" cy="6889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flipH="1" flipV="1">
            <a:off x="7987030" y="2366645"/>
            <a:ext cx="10795" cy="829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flipV="1">
            <a:off x="5658485" y="4177665"/>
            <a:ext cx="3589655" cy="7975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flipH="1" flipV="1">
            <a:off x="9418320" y="2332355"/>
            <a:ext cx="10795" cy="829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p:nvPr/>
        </p:nvCxnSpPr>
        <p:spPr>
          <a:xfrm flipH="1" flipV="1">
            <a:off x="4138930" y="4231640"/>
            <a:ext cx="2034540" cy="8077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p:nvPr/>
        </p:nvCxnSpPr>
        <p:spPr>
          <a:xfrm flipH="1" flipV="1">
            <a:off x="4071620" y="2287270"/>
            <a:ext cx="10795" cy="829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p:nvPr/>
        </p:nvCxnSpPr>
        <p:spPr>
          <a:xfrm flipV="1">
            <a:off x="6898640" y="4220845"/>
            <a:ext cx="711200" cy="6896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V="1">
            <a:off x="7609840" y="2382520"/>
            <a:ext cx="0" cy="829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animEffect transition="in" filter="wipe(down)">
                                      <p:cBhvr>
                                        <p:cTn id="7" dur="500"/>
                                        <p:tgtEl>
                                          <p:spTgt spid="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wipe(down)">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par>
                                <p:cTn id="33" presetID="22" presetClass="entr" presetSubtype="4"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down)">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00"/>
                                        <p:tgtEl>
                                          <p:spTgt spid="10"/>
                                        </p:tgtEl>
                                      </p:cBhvr>
                                    </p:animEffect>
                                  </p:childTnLst>
                                </p:cTn>
                              </p:par>
                              <p:par>
                                <p:cTn id="44" presetID="22" presetClass="entr" presetSubtype="4" fill="hold"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par>
                                <p:cTn id="47" presetID="22" presetClass="entr" presetSubtype="4"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wipe(down)">
                                      <p:cBhvr>
                                        <p:cTn id="49" dur="500"/>
                                        <p:tgtEl>
                                          <p:spTgt spid="1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wipe(down)">
                                      <p:cBhvr>
                                        <p:cTn id="54" dur="500"/>
                                        <p:tgtEl>
                                          <p:spTgt spid="11"/>
                                        </p:tgtEl>
                                      </p:cBhvr>
                                    </p:animEffect>
                                  </p:childTnLst>
                                </p:cTn>
                              </p:par>
                              <p:par>
                                <p:cTn id="55" presetID="22" presetClass="entr" presetSubtype="4" fill="hold"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wipe(down)">
                                      <p:cBhvr>
                                        <p:cTn id="57" dur="500"/>
                                        <p:tgtEl>
                                          <p:spTgt spid="20"/>
                                        </p:tgtEl>
                                      </p:cBhvr>
                                    </p:animEffect>
                                  </p:childTnLst>
                                </p:cTn>
                              </p:par>
                              <p:par>
                                <p:cTn id="58" presetID="22" presetClass="entr" presetSubtype="4" fill="hold"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wipe(down)">
                                      <p:cBhvr>
                                        <p:cTn id="60" dur="500"/>
                                        <p:tgtEl>
                                          <p:spTgt spid="21"/>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wipe(down)">
                                      <p:cBhvr>
                                        <p:cTn id="65" dur="500"/>
                                        <p:tgtEl>
                                          <p:spTgt spid="12"/>
                                        </p:tgtEl>
                                      </p:cBhvr>
                                    </p:animEffect>
                                  </p:childTnLst>
                                </p:cTn>
                              </p:par>
                              <p:par>
                                <p:cTn id="66" presetID="22" presetClass="entr" presetSubtype="4" fill="hold"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wipe(down)">
                                      <p:cBhvr>
                                        <p:cTn id="68" dur="500"/>
                                        <p:tgtEl>
                                          <p:spTgt spid="22"/>
                                        </p:tgtEl>
                                      </p:cBhvr>
                                    </p:animEffect>
                                  </p:childTnLst>
                                </p:cTn>
                              </p:par>
                              <p:par>
                                <p:cTn id="69" presetID="22" presetClass="entr" presetSubtype="4" fill="hold" nodeType="with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wipe(down)">
                                      <p:cBhvr>
                                        <p:cTn id="71" dur="500"/>
                                        <p:tgtEl>
                                          <p:spTgt spid="23"/>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3"/>
                                        </p:tgtEl>
                                        <p:attrNameLst>
                                          <p:attrName>style.visibility</p:attrName>
                                        </p:attrNameLst>
                                      </p:cBhvr>
                                      <p:to>
                                        <p:strVal val="visible"/>
                                      </p:to>
                                    </p:set>
                                    <p:animEffect transition="in" filter="wipe(down)">
                                      <p:cBhvr>
                                        <p:cTn id="76" dur="500"/>
                                        <p:tgtEl>
                                          <p:spTgt spid="13"/>
                                        </p:tgtEl>
                                      </p:cBhvr>
                                    </p:animEffect>
                                  </p:childTnLst>
                                </p:cTn>
                              </p:par>
                              <p:par>
                                <p:cTn id="77" presetID="22" presetClass="entr" presetSubtype="4" fill="hold" nodeType="with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wipe(down)">
                                      <p:cBhvr>
                                        <p:cTn id="79" dur="500"/>
                                        <p:tgtEl>
                                          <p:spTgt spid="24"/>
                                        </p:tgtEl>
                                      </p:cBhvr>
                                    </p:animEffect>
                                  </p:childTnLst>
                                </p:cTn>
                              </p:par>
                              <p:par>
                                <p:cTn id="80" presetID="22" presetClass="entr" presetSubtype="4" fill="hold" nodeType="with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wipe(down)">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wipe(down)">
                                      <p:cBhvr>
                                        <p:cTn id="87" dur="500"/>
                                        <p:tgtEl>
                                          <p:spTgt spid="14"/>
                                        </p:tgtEl>
                                      </p:cBhvr>
                                    </p:animEffect>
                                  </p:childTnLst>
                                </p:cTn>
                              </p:par>
                              <p:par>
                                <p:cTn id="88" presetID="22" presetClass="entr" presetSubtype="4" fill="hold" nodeType="withEffect">
                                  <p:stCondLst>
                                    <p:cond delay="0"/>
                                  </p:stCondLst>
                                  <p:childTnLst>
                                    <p:set>
                                      <p:cBhvr>
                                        <p:cTn id="89" dur="1" fill="hold">
                                          <p:stCondLst>
                                            <p:cond delay="0"/>
                                          </p:stCondLst>
                                        </p:cTn>
                                        <p:tgtEl>
                                          <p:spTgt spid="26"/>
                                        </p:tgtEl>
                                        <p:attrNameLst>
                                          <p:attrName>style.visibility</p:attrName>
                                        </p:attrNameLst>
                                      </p:cBhvr>
                                      <p:to>
                                        <p:strVal val="visible"/>
                                      </p:to>
                                    </p:set>
                                    <p:animEffect transition="in" filter="wipe(down)">
                                      <p:cBhvr>
                                        <p:cTn id="90" dur="500"/>
                                        <p:tgtEl>
                                          <p:spTgt spid="26"/>
                                        </p:tgtEl>
                                      </p:cBhvr>
                                    </p:animEffect>
                                  </p:childTnLst>
                                </p:cTn>
                              </p:par>
                              <p:par>
                                <p:cTn id="91" presetID="22" presetClass="entr" presetSubtype="4" fill="hold" nodeType="withEffect">
                                  <p:stCondLst>
                                    <p:cond delay="0"/>
                                  </p:stCondLst>
                                  <p:childTnLst>
                                    <p:set>
                                      <p:cBhvr>
                                        <p:cTn id="92" dur="1" fill="hold">
                                          <p:stCondLst>
                                            <p:cond delay="0"/>
                                          </p:stCondLst>
                                        </p:cTn>
                                        <p:tgtEl>
                                          <p:spTgt spid="27"/>
                                        </p:tgtEl>
                                        <p:attrNameLst>
                                          <p:attrName>style.visibility</p:attrName>
                                        </p:attrNameLst>
                                      </p:cBhvr>
                                      <p:to>
                                        <p:strVal val="visible"/>
                                      </p:to>
                                    </p:set>
                                    <p:animEffect transition="in" filter="wipe(down)">
                                      <p:cBhvr>
                                        <p:cTn id="93" dur="500"/>
                                        <p:tgtEl>
                                          <p:spTgt spid="27"/>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16"/>
                                        </p:tgtEl>
                                        <p:attrNameLst>
                                          <p:attrName>style.visibility</p:attrName>
                                        </p:attrNameLst>
                                      </p:cBhvr>
                                      <p:to>
                                        <p:strVal val="visible"/>
                                      </p:to>
                                    </p:set>
                                    <p:animEffect transition="in" filter="wipe(down)">
                                      <p:cBhvr>
                                        <p:cTn id="98" dur="500"/>
                                        <p:tgtEl>
                                          <p:spTgt spid="16"/>
                                        </p:tgtEl>
                                      </p:cBhvr>
                                    </p:animEffect>
                                  </p:childTnLst>
                                </p:cTn>
                              </p:par>
                              <p:par>
                                <p:cTn id="99" presetID="22" presetClass="entr" presetSubtype="4" fill="hold" grpId="0" nodeType="withEffect">
                                  <p:stCondLst>
                                    <p:cond delay="0"/>
                                  </p:stCondLst>
                                  <p:childTnLst>
                                    <p:set>
                                      <p:cBhvr>
                                        <p:cTn id="100" dur="1" fill="hold">
                                          <p:stCondLst>
                                            <p:cond delay="0"/>
                                          </p:stCondLst>
                                        </p:cTn>
                                        <p:tgtEl>
                                          <p:spTgt spid="18"/>
                                        </p:tgtEl>
                                        <p:attrNameLst>
                                          <p:attrName>style.visibility</p:attrName>
                                        </p:attrNameLst>
                                      </p:cBhvr>
                                      <p:to>
                                        <p:strVal val="visible"/>
                                      </p:to>
                                    </p:set>
                                    <p:animEffect transition="in" filter="wipe(down)">
                                      <p:cBhvr>
                                        <p:cTn id="101" dur="500"/>
                                        <p:tgtEl>
                                          <p:spTgt spid="18"/>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17"/>
                                        </p:tgtEl>
                                        <p:attrNameLst>
                                          <p:attrName>style.visibility</p:attrName>
                                        </p:attrNameLst>
                                      </p:cBhvr>
                                      <p:to>
                                        <p:strVal val="visible"/>
                                      </p:to>
                                    </p:set>
                                    <p:animEffect transition="in" filter="wipe(down)">
                                      <p:cBhvr>
                                        <p:cTn id="104" dur="500"/>
                                        <p:tgtEl>
                                          <p:spTgt spid="17"/>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15"/>
                                        </p:tgtEl>
                                        <p:attrNameLst>
                                          <p:attrName>style.visibility</p:attrName>
                                        </p:attrNameLst>
                                      </p:cBhvr>
                                      <p:to>
                                        <p:strVal val="visible"/>
                                      </p:to>
                                    </p:set>
                                    <p:animEffect transition="in" filter="wipe(down)">
                                      <p:cBhvr>
                                        <p:cTn id="10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8" grpId="1"/>
      <p:bldP spid="4" grpId="0"/>
      <p:bldP spid="4" grpId="1"/>
      <p:bldP spid="6" grpId="0"/>
      <p:bldP spid="6" grpId="1"/>
      <p:bldP spid="9" grpId="0"/>
      <p:bldP spid="9" grpId="1"/>
      <p:bldP spid="10" grpId="0"/>
      <p:bldP spid="10" grpId="1"/>
      <p:bldP spid="11" grpId="0"/>
      <p:bldP spid="11" grpId="1"/>
      <p:bldP spid="12" grpId="0"/>
      <p:bldP spid="12" grpId="1"/>
      <p:bldP spid="13" grpId="0"/>
      <p:bldP spid="13" grpId="1"/>
      <p:bldP spid="14" grpId="0"/>
      <p:bldP spid="14" grpId="1"/>
      <p:bldP spid="16" grpId="0"/>
      <p:bldP spid="18" grpId="0"/>
      <p:bldP spid="17" grpId="0"/>
      <p:bldP spid="15" grpId="0"/>
      <p:bldP spid="16" grpId="1"/>
      <p:bldP spid="18" grpId="1"/>
      <p:bldP spid="17" grpId="1"/>
      <p:bldP spid="15" grpId="1"/>
      <p:bldP spid="8" grpId="0"/>
      <p:bldP spid="8" grpId="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离散化数组的性质以及离散化的目的</a:t>
            </a:r>
            <a:endParaRPr lang="zh-CN" altLang="en-US"/>
          </a:p>
        </p:txBody>
      </p:sp>
      <p:sp>
        <p:nvSpPr>
          <p:cNvPr id="3" name="内容占位符 2"/>
          <p:cNvSpPr>
            <a:spLocks noGrp="1"/>
          </p:cNvSpPr>
          <p:nvPr>
            <p:ph idx="1"/>
          </p:nvPr>
        </p:nvSpPr>
        <p:spPr/>
        <p:txBody>
          <a:bodyPr>
            <a:normAutofit lnSpcReduction="10000"/>
          </a:bodyPr>
          <a:p>
            <a:r>
              <a:rPr lang="zh-CN" altLang="en-US"/>
              <a:t>如果你仔细观察就会发现，离散化这样一个步骤，它处理出来的</a:t>
            </a:r>
            <a:r>
              <a:rPr lang="en-US" altLang="zh-CN"/>
              <a:t>rank</a:t>
            </a:r>
            <a:r>
              <a:rPr lang="zh-CN" altLang="en-US"/>
              <a:t>数组有以下性质：</a:t>
            </a:r>
            <a:endParaRPr lang="zh-CN" altLang="en-US"/>
          </a:p>
          <a:p>
            <a:r>
              <a:rPr lang="en-US" altLang="zh-CN"/>
              <a:t>1.rank</a:t>
            </a:r>
            <a:r>
              <a:rPr lang="zh-CN" altLang="en-US"/>
              <a:t>数组长度</a:t>
            </a:r>
            <a:r>
              <a:rPr lang="en-US" altLang="zh-CN"/>
              <a:t>=</a:t>
            </a:r>
            <a:r>
              <a:rPr lang="zh-CN" altLang="en-US"/>
              <a:t>原数组长度；</a:t>
            </a:r>
            <a:endParaRPr lang="zh-CN" altLang="en-US"/>
          </a:p>
          <a:p>
            <a:r>
              <a:rPr lang="en-US" altLang="zh-CN"/>
              <a:t>2.rank</a:t>
            </a:r>
            <a:r>
              <a:rPr lang="zh-CN" altLang="en-US"/>
              <a:t>数组中所有数严格为正整数且保证从</a:t>
            </a:r>
            <a:r>
              <a:rPr lang="en-US" altLang="zh-CN"/>
              <a:t>1</a:t>
            </a:r>
            <a:r>
              <a:rPr lang="zh-CN" altLang="en-US"/>
              <a:t>开始连续不断；</a:t>
            </a:r>
            <a:endParaRPr lang="zh-CN" altLang="en-US"/>
          </a:p>
          <a:p>
            <a:r>
              <a:rPr lang="en-US" altLang="zh-CN"/>
              <a:t>3.rank</a:t>
            </a:r>
            <a:r>
              <a:rPr lang="zh-CN" altLang="en-US"/>
              <a:t>数组中任意两个数的大小关系与对应的原数组中的两个数的大小关系严格相同；</a:t>
            </a:r>
            <a:endParaRPr lang="zh-CN" altLang="en-US"/>
          </a:p>
          <a:p>
            <a:endParaRPr lang="en-US" altLang="zh-CN"/>
          </a:p>
          <a:p>
            <a:r>
              <a:rPr lang="zh-CN" altLang="en-US"/>
              <a:t>性质</a:t>
            </a:r>
            <a:r>
              <a:rPr lang="en-US" altLang="zh-CN"/>
              <a:t>1</a:t>
            </a:r>
            <a:r>
              <a:rPr lang="zh-CN" altLang="en-US"/>
              <a:t>保证了</a:t>
            </a:r>
            <a:r>
              <a:rPr lang="en-US" altLang="zh-CN"/>
              <a:t>rank</a:t>
            </a:r>
            <a:r>
              <a:rPr lang="zh-CN" altLang="en-US"/>
              <a:t>数组构造方式的正确性；</a:t>
            </a:r>
            <a:endParaRPr lang="zh-CN" altLang="en-US"/>
          </a:p>
          <a:p>
            <a:r>
              <a:rPr lang="zh-CN" altLang="en-US"/>
              <a:t>性质</a:t>
            </a:r>
            <a:r>
              <a:rPr lang="en-US" altLang="zh-CN"/>
              <a:t>2</a:t>
            </a:r>
            <a:r>
              <a:rPr lang="zh-CN" altLang="en-US"/>
              <a:t>保证了</a:t>
            </a:r>
            <a:r>
              <a:rPr lang="zh-CN" altLang="en-US" b="1">
                <a:solidFill>
                  <a:srgbClr val="FF0000"/>
                </a:solidFill>
              </a:rPr>
              <a:t>所有需要将数值下标化的过程不会越界（这是离散化的最根本目的）</a:t>
            </a:r>
            <a:endParaRPr lang="zh-CN" altLang="en-US" b="1">
              <a:solidFill>
                <a:srgbClr val="FF0000"/>
              </a:solidFill>
            </a:endParaRPr>
          </a:p>
          <a:p>
            <a:r>
              <a:rPr lang="zh-CN" altLang="en-US"/>
              <a:t>性质</a:t>
            </a:r>
            <a:r>
              <a:rPr lang="en-US" altLang="zh-CN"/>
              <a:t>3</a:t>
            </a:r>
            <a:r>
              <a:rPr lang="zh-CN" altLang="en-US"/>
              <a:t>保证了对于所有原数组上大小关系处理的问题与在</a:t>
            </a:r>
            <a:r>
              <a:rPr lang="en-US" altLang="zh-CN"/>
              <a:t>rank</a:t>
            </a:r>
            <a:r>
              <a:rPr lang="zh-CN" altLang="en-US"/>
              <a:t>数组中进行处理是</a:t>
            </a:r>
            <a:r>
              <a:rPr lang="zh-CN" altLang="en-US" b="1">
                <a:solidFill>
                  <a:srgbClr val="FF0000"/>
                </a:solidFill>
              </a:rPr>
              <a:t>完全等价</a:t>
            </a:r>
            <a:r>
              <a:rPr lang="zh-CN" altLang="en-US"/>
              <a:t>的。</a:t>
            </a:r>
            <a:endParaRPr lang="zh-CN" altLang="en-US"/>
          </a:p>
          <a:p>
            <a:endParaRPr lang="zh-CN" altLang="en-US"/>
          </a:p>
          <a:p>
            <a:r>
              <a:rPr lang="zh-CN" altLang="en-US"/>
              <a:t>性质</a:t>
            </a:r>
            <a:r>
              <a:rPr lang="en-US" altLang="zh-CN"/>
              <a:t>2</a:t>
            </a:r>
            <a:r>
              <a:rPr lang="zh-CN" altLang="en-US"/>
              <a:t>，</a:t>
            </a:r>
            <a:r>
              <a:rPr lang="en-US" altLang="zh-CN"/>
              <a:t>3</a:t>
            </a:r>
            <a:r>
              <a:rPr lang="zh-CN" altLang="en-US"/>
              <a:t>结合起来使得离散化在很多地方都能发挥出很大的用处，例如：</a:t>
            </a:r>
            <a:endParaRPr lang="zh-CN" altLang="en-US"/>
          </a:p>
        </p:txBody>
      </p:sp>
    </p:spTree>
    <p:custDataLst>
      <p:tags r:id="rId1"/>
    </p:custData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树状数组求逆序对（垫个刀）</a:t>
            </a:r>
            <a:endParaRPr lang="zh-CN" altLang="en-US"/>
          </a:p>
        </p:txBody>
      </p:sp>
      <p:sp>
        <p:nvSpPr>
          <p:cNvPr id="3" name="内容占位符 2"/>
          <p:cNvSpPr>
            <a:spLocks noGrp="1"/>
          </p:cNvSpPr>
          <p:nvPr>
            <p:ph idx="1"/>
          </p:nvPr>
        </p:nvSpPr>
        <p:spPr>
          <a:xfrm>
            <a:off x="608330" y="1490345"/>
            <a:ext cx="11269345" cy="4701540"/>
          </a:xfrm>
        </p:spPr>
        <p:txBody>
          <a:bodyPr>
            <a:normAutofit lnSpcReduction="20000"/>
          </a:bodyPr>
          <a:p>
            <a:r>
              <a:rPr lang="zh-CN" altLang="en-US" sz="2400"/>
              <a:t>首先从一个离散化动画开始讲起：</a:t>
            </a:r>
            <a:endParaRPr lang="zh-CN" altLang="en-US" sz="2400"/>
          </a:p>
          <a:p>
            <a:r>
              <a:rPr lang="zh-CN" altLang="en-US" sz="2400"/>
              <a:t>举个例子：</a:t>
            </a:r>
            <a:endParaRPr lang="zh-CN" altLang="en-US" sz="2400"/>
          </a:p>
          <a:p>
            <a:r>
              <a:rPr lang="zh-CN" altLang="en-US" sz="2400"/>
              <a:t>排序前</a:t>
            </a:r>
            <a:endParaRPr lang="zh-CN" altLang="en-US" sz="2400"/>
          </a:p>
          <a:p>
            <a:endParaRPr lang="zh-CN" altLang="en-US" sz="2400"/>
          </a:p>
          <a:p>
            <a:endParaRPr lang="zh-CN" altLang="en-US" sz="2400"/>
          </a:p>
          <a:p>
            <a:r>
              <a:rPr lang="zh-CN" altLang="en-US" sz="2400"/>
              <a:t>排序后</a:t>
            </a:r>
            <a:endParaRPr lang="zh-CN" altLang="en-US" sz="2400"/>
          </a:p>
          <a:p>
            <a:endParaRPr lang="zh-CN" altLang="en-US" sz="2400"/>
          </a:p>
          <a:p>
            <a:endParaRPr lang="zh-CN" altLang="en-US" sz="2400"/>
          </a:p>
          <a:p>
            <a:endParaRPr lang="zh-CN" altLang="en-US" sz="2400"/>
          </a:p>
        </p:txBody>
      </p:sp>
      <p:sp>
        <p:nvSpPr>
          <p:cNvPr id="4" name="矩形 3"/>
          <p:cNvSpPr/>
          <p:nvPr/>
        </p:nvSpPr>
        <p:spPr>
          <a:xfrm>
            <a:off x="4897755" y="3251200"/>
            <a:ext cx="6205855" cy="117856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5" name="直接连接符 4"/>
          <p:cNvCxnSpPr/>
          <p:nvPr/>
        </p:nvCxnSpPr>
        <p:spPr>
          <a:xfrm>
            <a:off x="4548505" y="3837940"/>
            <a:ext cx="6810375" cy="4445"/>
          </a:xfrm>
          <a:prstGeom prst="line">
            <a:avLst/>
          </a:prstGeom>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3510280" y="3293745"/>
            <a:ext cx="8397875" cy="460375"/>
          </a:xfrm>
          <a:prstGeom prst="rect">
            <a:avLst/>
          </a:prstGeom>
          <a:noFill/>
        </p:spPr>
        <p:txBody>
          <a:bodyPr wrap="square" rtlCol="0">
            <a:spAutoFit/>
          </a:bodyPr>
          <a:p>
            <a:r>
              <a:rPr lang="en-US" altLang="zh-CN" sz="2400"/>
              <a:t> </a:t>
            </a:r>
            <a:r>
              <a:rPr lang="zh-CN" altLang="en-US" sz="2400"/>
              <a:t>数值</a:t>
            </a:r>
            <a:r>
              <a:rPr lang="en-US" altLang="zh-CN" sz="2400"/>
              <a:t>           9      18      97      -10       4        0        88</a:t>
            </a:r>
            <a:endParaRPr lang="en-US" altLang="zh-CN" sz="2400"/>
          </a:p>
        </p:txBody>
      </p:sp>
      <p:sp>
        <p:nvSpPr>
          <p:cNvPr id="7" name="文本框 6"/>
          <p:cNvSpPr txBox="1"/>
          <p:nvPr/>
        </p:nvSpPr>
        <p:spPr>
          <a:xfrm>
            <a:off x="3590925" y="3926205"/>
            <a:ext cx="7973060" cy="423545"/>
          </a:xfrm>
          <a:prstGeom prst="rect">
            <a:avLst/>
          </a:prstGeom>
          <a:noFill/>
        </p:spPr>
        <p:txBody>
          <a:bodyPr wrap="square" rtlCol="0">
            <a:spAutoFit/>
          </a:bodyPr>
          <a:p>
            <a:pPr>
              <a:lnSpc>
                <a:spcPct val="90000"/>
              </a:lnSpc>
            </a:pPr>
            <a:r>
              <a:rPr lang="zh-CN" altLang="en-US" sz="2400">
                <a:solidFill>
                  <a:srgbClr val="FF0000"/>
                </a:solidFill>
              </a:rPr>
              <a:t>下标</a:t>
            </a:r>
            <a:r>
              <a:rPr lang="en-US" altLang="zh-CN" sz="2400"/>
              <a:t>           </a:t>
            </a:r>
            <a:r>
              <a:rPr lang="en-US" altLang="zh-CN" sz="2400">
                <a:solidFill>
                  <a:srgbClr val="FF0000"/>
                </a:solidFill>
              </a:rPr>
              <a:t>4       5        7         1        3        2         6</a:t>
            </a:r>
            <a:endParaRPr lang="en-US" altLang="zh-CN" sz="2400">
              <a:solidFill>
                <a:srgbClr val="FF0000"/>
              </a:solidFill>
            </a:endParaRPr>
          </a:p>
        </p:txBody>
      </p:sp>
      <p:sp>
        <p:nvSpPr>
          <p:cNvPr id="9" name="文本框 8"/>
          <p:cNvSpPr txBox="1"/>
          <p:nvPr/>
        </p:nvSpPr>
        <p:spPr>
          <a:xfrm>
            <a:off x="3510280" y="4610735"/>
            <a:ext cx="8397875" cy="460375"/>
          </a:xfrm>
          <a:prstGeom prst="rect">
            <a:avLst/>
          </a:prstGeom>
          <a:noFill/>
        </p:spPr>
        <p:txBody>
          <a:bodyPr wrap="square" rtlCol="0">
            <a:spAutoFit/>
          </a:bodyPr>
          <a:p>
            <a:r>
              <a:rPr lang="en-US" altLang="zh-CN" sz="2400"/>
              <a:t> </a:t>
            </a:r>
            <a:r>
              <a:rPr lang="zh-CN" altLang="en-US" sz="2400"/>
              <a:t>数值</a:t>
            </a:r>
            <a:r>
              <a:rPr lang="en-US" altLang="zh-CN" sz="2400"/>
              <a:t>           -10    0        4         9       18      88       97</a:t>
            </a:r>
            <a:endParaRPr lang="zh-CN" altLang="en-US" sz="2400"/>
          </a:p>
        </p:txBody>
      </p:sp>
      <p:sp>
        <p:nvSpPr>
          <p:cNvPr id="10" name="文本框 9"/>
          <p:cNvSpPr txBox="1"/>
          <p:nvPr/>
        </p:nvSpPr>
        <p:spPr>
          <a:xfrm>
            <a:off x="3590925" y="5241290"/>
            <a:ext cx="7973060" cy="460375"/>
          </a:xfrm>
          <a:prstGeom prst="rect">
            <a:avLst/>
          </a:prstGeom>
          <a:noFill/>
        </p:spPr>
        <p:txBody>
          <a:bodyPr wrap="square" rtlCol="0">
            <a:spAutoFit/>
          </a:bodyPr>
          <a:p>
            <a:r>
              <a:rPr lang="zh-CN" altLang="en-US" sz="2400"/>
              <a:t>下标</a:t>
            </a:r>
            <a:r>
              <a:rPr lang="en-US" altLang="zh-CN" sz="2400"/>
              <a:t>            1      2        3         4         5       6         7</a:t>
            </a:r>
            <a:endParaRPr lang="zh-CN" altLang="en-US" sz="2400"/>
          </a:p>
        </p:txBody>
      </p:sp>
      <p:sp>
        <p:nvSpPr>
          <p:cNvPr id="11" name="矩形 10"/>
          <p:cNvSpPr/>
          <p:nvPr/>
        </p:nvSpPr>
        <p:spPr>
          <a:xfrm>
            <a:off x="4897755" y="4523105"/>
            <a:ext cx="6205855" cy="123507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nvSpPr>
        <p:spPr>
          <a:xfrm>
            <a:off x="774700" y="6054725"/>
            <a:ext cx="11102975" cy="583565"/>
          </a:xfrm>
          <a:prstGeom prst="rect">
            <a:avLst/>
          </a:prstGeom>
          <a:noFill/>
        </p:spPr>
        <p:txBody>
          <a:bodyPr wrap="square" rtlCol="0">
            <a:spAutoFit/>
          </a:bodyPr>
          <a:p>
            <a:r>
              <a:rPr lang="zh-CN" altLang="en-US" sz="3200" b="1">
                <a:solidFill>
                  <a:schemeClr val="accent1"/>
                </a:solidFill>
              </a:rPr>
              <a:t>原数组中逆序对的个数，等于排序后</a:t>
            </a:r>
            <a:r>
              <a:rPr lang="en-US" altLang="zh-CN" sz="3200" b="1">
                <a:solidFill>
                  <a:schemeClr val="accent1"/>
                </a:solidFill>
              </a:rPr>
              <a:t>rank</a:t>
            </a:r>
            <a:r>
              <a:rPr lang="zh-CN" altLang="en-US" sz="3200" b="1">
                <a:solidFill>
                  <a:schemeClr val="accent1"/>
                </a:solidFill>
              </a:rPr>
              <a:t>数组逆序对的个数</a:t>
            </a:r>
            <a:endParaRPr lang="zh-CN" altLang="en-US" sz="3200" b="1">
              <a:solidFill>
                <a:schemeClr val="accent1"/>
              </a:solidFill>
            </a:endParaRPr>
          </a:p>
        </p:txBody>
      </p:sp>
      <p:cxnSp>
        <p:nvCxnSpPr>
          <p:cNvPr id="13" name="直接连接符 12"/>
          <p:cNvCxnSpPr/>
          <p:nvPr/>
        </p:nvCxnSpPr>
        <p:spPr>
          <a:xfrm>
            <a:off x="4548505" y="5153660"/>
            <a:ext cx="6810375" cy="4445"/>
          </a:xfrm>
          <a:prstGeom prst="line">
            <a:avLst/>
          </a:prstGeom>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5777230" y="3286125"/>
            <a:ext cx="582295" cy="1095375"/>
          </a:xfrm>
          <a:prstGeom prst="rect">
            <a:avLst/>
          </a:prstGeom>
          <a:noFill/>
          <a:extLst>
            <a:ext uri="{909E8E84-426E-40DD-AFC4-6F175D3DCCD1}">
              <a14:hiddenFill xmlns:a14="http://schemas.microsoft.com/office/drawing/2010/main">
                <a:solidFill>
                  <a:schemeClr val="accent4"/>
                </a:solidFill>
              </a14:hiddenFill>
            </a:ext>
          </a:extLst>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4" name="矩形 13"/>
          <p:cNvSpPr/>
          <p:nvPr/>
        </p:nvSpPr>
        <p:spPr>
          <a:xfrm>
            <a:off x="8437245" y="4579620"/>
            <a:ext cx="582295" cy="1095375"/>
          </a:xfrm>
          <a:prstGeom prst="rect">
            <a:avLst/>
          </a:prstGeom>
          <a:noFill/>
          <a:extLst>
            <a:ext uri="{909E8E84-426E-40DD-AFC4-6F175D3DCCD1}">
              <a14:hiddenFill xmlns:a14="http://schemas.microsoft.com/office/drawing/2010/main">
                <a:solidFill>
                  <a:schemeClr val="accent4"/>
                </a:solidFill>
              </a14:hiddenFill>
            </a:ext>
          </a:extLst>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15" name="直接箭头连接符 14"/>
          <p:cNvCxnSpPr/>
          <p:nvPr/>
        </p:nvCxnSpPr>
        <p:spPr>
          <a:xfrm>
            <a:off x="4526915" y="2952115"/>
            <a:ext cx="2425700" cy="193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2112010" y="3896995"/>
            <a:ext cx="2414905" cy="396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2090420" y="4837430"/>
            <a:ext cx="2436495" cy="6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3733800" y="2640330"/>
            <a:ext cx="1077595" cy="460375"/>
          </a:xfrm>
          <a:prstGeom prst="rect">
            <a:avLst/>
          </a:prstGeom>
          <a:noFill/>
        </p:spPr>
        <p:txBody>
          <a:bodyPr wrap="square" rtlCol="0">
            <a:spAutoFit/>
          </a:bodyPr>
          <a:p>
            <a:r>
              <a:rPr lang="en-US" altLang="zh-CN" sz="2400" b="1"/>
              <a:t>num</a:t>
            </a:r>
            <a:endParaRPr lang="en-US" altLang="zh-CN" sz="2400" b="1"/>
          </a:p>
        </p:txBody>
      </p:sp>
      <p:sp>
        <p:nvSpPr>
          <p:cNvPr id="19" name="文本框 18"/>
          <p:cNvSpPr txBox="1"/>
          <p:nvPr/>
        </p:nvSpPr>
        <p:spPr>
          <a:xfrm>
            <a:off x="1064260" y="3603625"/>
            <a:ext cx="1077595" cy="460375"/>
          </a:xfrm>
          <a:prstGeom prst="rect">
            <a:avLst/>
          </a:prstGeom>
          <a:noFill/>
        </p:spPr>
        <p:txBody>
          <a:bodyPr wrap="square" rtlCol="0">
            <a:spAutoFit/>
          </a:bodyPr>
          <a:p>
            <a:r>
              <a:rPr lang="en-US" altLang="zh-CN" sz="2400" b="1">
                <a:solidFill>
                  <a:srgbClr val="FF0000"/>
                </a:solidFill>
              </a:rPr>
              <a:t>rank</a:t>
            </a:r>
            <a:endParaRPr lang="en-US" altLang="zh-CN" sz="2400" b="1">
              <a:solidFill>
                <a:srgbClr val="FF0000"/>
              </a:solidFill>
            </a:endParaRPr>
          </a:p>
        </p:txBody>
      </p:sp>
      <p:sp>
        <p:nvSpPr>
          <p:cNvPr id="20" name="文本框 19"/>
          <p:cNvSpPr txBox="1"/>
          <p:nvPr/>
        </p:nvSpPr>
        <p:spPr>
          <a:xfrm>
            <a:off x="299085" y="4579620"/>
            <a:ext cx="2607310" cy="460375"/>
          </a:xfrm>
          <a:prstGeom prst="rect">
            <a:avLst/>
          </a:prstGeom>
          <a:noFill/>
        </p:spPr>
        <p:txBody>
          <a:bodyPr wrap="square" rtlCol="0">
            <a:spAutoFit/>
          </a:bodyPr>
          <a:p>
            <a:r>
              <a:rPr lang="en-US" altLang="zh-CN" sz="2400" b="1"/>
              <a:t>sorted num</a:t>
            </a:r>
            <a:endParaRPr lang="en-US" altLang="zh-CN" sz="2400" b="1"/>
          </a:p>
        </p:txBody>
      </p:sp>
      <p:sp>
        <p:nvSpPr>
          <p:cNvPr id="21" name="文本框 20"/>
          <p:cNvSpPr txBox="1"/>
          <p:nvPr/>
        </p:nvSpPr>
        <p:spPr>
          <a:xfrm>
            <a:off x="1355090" y="5325745"/>
            <a:ext cx="2607310" cy="460375"/>
          </a:xfrm>
          <a:prstGeom prst="rect">
            <a:avLst/>
          </a:prstGeom>
          <a:noFill/>
        </p:spPr>
        <p:txBody>
          <a:bodyPr wrap="square" rtlCol="0">
            <a:spAutoFit/>
          </a:bodyPr>
          <a:p>
            <a:r>
              <a:rPr lang="en-US" altLang="zh-CN" sz="2400" b="1"/>
              <a:t>sorted rank</a:t>
            </a:r>
            <a:endParaRPr lang="en-US" altLang="zh-CN" sz="2400" b="1"/>
          </a:p>
        </p:txBody>
      </p:sp>
      <p:cxnSp>
        <p:nvCxnSpPr>
          <p:cNvPr id="22" name="直接箭头连接符 21"/>
          <p:cNvCxnSpPr/>
          <p:nvPr/>
        </p:nvCxnSpPr>
        <p:spPr>
          <a:xfrm flipV="1">
            <a:off x="3308985" y="5539105"/>
            <a:ext cx="1433195" cy="647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00"/>
                                        <p:tgtEl>
                                          <p:spTgt spid="6"/>
                                        </p:tgtEl>
                                      </p:cBhvr>
                                    </p:animEffect>
                                  </p:childTnLst>
                                </p:cTn>
                              </p:par>
                              <p:par>
                                <p:cTn id="22" presetID="22" presetClass="entr" presetSubtype="4"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par>
                                <p:cTn id="28" presetID="22" presetClass="entr" presetSubtype="4"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down)">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par>
                                <p:cTn id="39" presetID="22" presetClass="entr" presetSubtype="4"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down)">
                                      <p:cBhvr>
                                        <p:cTn id="41" dur="500"/>
                                        <p:tgtEl>
                                          <p:spTgt spid="17"/>
                                        </p:tgtEl>
                                      </p:cBhvr>
                                    </p:animEffect>
                                  </p:childTnLst>
                                </p:cTn>
                              </p:par>
                              <p:par>
                                <p:cTn id="42" presetID="22" presetClass="entr" presetSubtype="4" fill="hold"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ipe(down)">
                                      <p:cBhvr>
                                        <p:cTn id="44" dur="500"/>
                                        <p:tgtEl>
                                          <p:spTgt spid="13"/>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wipe(down)">
                                      <p:cBhvr>
                                        <p:cTn id="52" dur="500"/>
                                        <p:tgtEl>
                                          <p:spTgt spid="21"/>
                                        </p:tgtEl>
                                      </p:cBhvr>
                                    </p:animEffect>
                                  </p:childTnLst>
                                </p:cTn>
                              </p:par>
                              <p:par>
                                <p:cTn id="53" presetID="22" presetClass="entr" presetSubtype="4" fill="hold" nodeType="with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wipe(down)">
                                      <p:cBhvr>
                                        <p:cTn id="55" dur="500"/>
                                        <p:tgtEl>
                                          <p:spTgt spid="22"/>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wipe(down)">
                                      <p:cBhvr>
                                        <p:cTn id="58" dur="500"/>
                                        <p:tgtEl>
                                          <p:spTgt spid="10"/>
                                        </p:tgtEl>
                                      </p:cBhvr>
                                    </p:animEffect>
                                  </p:childTnLst>
                                </p:cTn>
                              </p:par>
                              <p:par>
                                <p:cTn id="59" presetID="22" presetClass="entr" presetSubtype="4" fill="hold" nodeType="with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Effect transition="in" filter="wipe(down)">
                                      <p:cBhvr>
                                        <p:cTn id="61" dur="500"/>
                                        <p:tgtEl>
                                          <p:spTgt spid="3">
                                            <p:txEl>
                                              <p:pRg st="5" end="5"/>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7"/>
                                        </p:tgtEl>
                                        <p:attrNameLst>
                                          <p:attrName>style.visibility</p:attrName>
                                        </p:attrNameLst>
                                      </p:cBhvr>
                                      <p:to>
                                        <p:strVal val="visible"/>
                                      </p:to>
                                    </p:set>
                                    <p:animEffect transition="in" filter="wipe(down)">
                                      <p:cBhvr>
                                        <p:cTn id="66" dur="500"/>
                                        <p:tgtEl>
                                          <p:spTgt spid="7"/>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wipe(down)">
                                      <p:cBhvr>
                                        <p:cTn id="69" dur="500"/>
                                        <p:tgtEl>
                                          <p:spTgt spid="19"/>
                                        </p:tgtEl>
                                      </p:cBhvr>
                                    </p:animEffect>
                                  </p:childTnLst>
                                </p:cTn>
                              </p:par>
                              <p:par>
                                <p:cTn id="70" presetID="22" presetClass="entr" presetSubtype="4" fill="hold" nodeType="with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wipe(down)">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wipe(down)">
                                      <p:cBhvr>
                                        <p:cTn id="77" dur="500"/>
                                        <p:tgtEl>
                                          <p:spTgt spid="8"/>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14"/>
                                        </p:tgtEl>
                                        <p:attrNameLst>
                                          <p:attrName>style.visibility</p:attrName>
                                        </p:attrNameLst>
                                      </p:cBhvr>
                                      <p:to>
                                        <p:strVal val="visible"/>
                                      </p:to>
                                    </p:set>
                                    <p:animEffect transition="in" filter="wipe(down)">
                                      <p:cBhvr>
                                        <p:cTn id="80" dur="500"/>
                                        <p:tgtEl>
                                          <p:spTgt spid="14"/>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nodeType="clickEffect">
                                  <p:stCondLst>
                                    <p:cond delay="0"/>
                                  </p:stCondLst>
                                  <p:childTnLst>
                                    <p:set>
                                      <p:cBhvr>
                                        <p:cTn id="84" dur="1" fill="hold">
                                          <p:stCondLst>
                                            <p:cond delay="0"/>
                                          </p:stCondLst>
                                        </p:cTn>
                                        <p:tgtEl>
                                          <p:spTgt spid="12">
                                            <p:txEl>
                                              <p:pRg st="0" end="0"/>
                                            </p:txEl>
                                          </p:spTgt>
                                        </p:tgtEl>
                                        <p:attrNameLst>
                                          <p:attrName>style.visibility</p:attrName>
                                        </p:attrNameLst>
                                      </p:cBhvr>
                                      <p:to>
                                        <p:strVal val="visible"/>
                                      </p:to>
                                    </p:set>
                                    <p:animEffect transition="in" filter="wipe(down)">
                                      <p:cBhvr>
                                        <p:cTn id="85"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1"/>
      <p:bldP spid="4" grpId="0" animBg="1"/>
      <p:bldP spid="11" grpId="0" animBg="1"/>
      <p:bldP spid="4" grpId="1" animBg="1"/>
      <p:bldP spid="11" grpId="1" animBg="1"/>
      <p:bldP spid="6" grpId="0"/>
      <p:bldP spid="10" grpId="0"/>
      <p:bldP spid="6" grpId="1"/>
      <p:bldP spid="10" grpId="1"/>
      <p:bldP spid="9" grpId="0"/>
      <p:bldP spid="9" grpId="1"/>
      <p:bldP spid="7" grpId="0"/>
      <p:bldP spid="7" grpId="1"/>
      <p:bldP spid="8" grpId="0" animBg="1"/>
      <p:bldP spid="14" grpId="0" animBg="1"/>
      <p:bldP spid="8" grpId="1" animBg="1"/>
      <p:bldP spid="14" grpId="1" animBg="1"/>
      <p:bldP spid="18" grpId="0"/>
      <p:bldP spid="21" grpId="0"/>
      <p:bldP spid="18" grpId="1"/>
      <p:bldP spid="21" grpId="1"/>
      <p:bldP spid="20" grpId="0"/>
      <p:bldP spid="20" grpId="1"/>
      <p:bldP spid="19" grpId="0"/>
      <p:bldP spid="19"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朴素算法</a:t>
            </a:r>
            <a:r>
              <a:rPr lang="en-US" altLang="zh-CN"/>
              <a:t>2</a:t>
            </a:r>
            <a:endParaRPr lang="en-US" altLang="zh-CN"/>
          </a:p>
        </p:txBody>
      </p:sp>
      <p:sp>
        <p:nvSpPr>
          <p:cNvPr id="3" name="内容占位符 2"/>
          <p:cNvSpPr>
            <a:spLocks noGrp="1"/>
          </p:cNvSpPr>
          <p:nvPr>
            <p:ph idx="1"/>
          </p:nvPr>
        </p:nvSpPr>
        <p:spPr/>
        <p:txBody>
          <a:bodyPr/>
          <a:p>
            <a:r>
              <a:rPr lang="zh-CN" altLang="en-US" sz="3200"/>
              <a:t>使用前缀和数组，令</a:t>
            </a:r>
            <a:r>
              <a:rPr lang="en-US" altLang="zh-CN" sz="3200">
                <a:solidFill>
                  <a:srgbClr val="FF0000"/>
                </a:solidFill>
              </a:rPr>
              <a:t>s[i]=a[1]+a[2]+...+a[i]</a:t>
            </a:r>
            <a:endParaRPr lang="zh-CN" altLang="en-US" sz="3200"/>
          </a:p>
          <a:p>
            <a:r>
              <a:rPr lang="zh-CN" altLang="en-US" sz="3200"/>
              <a:t>查询</a:t>
            </a:r>
            <a:r>
              <a:rPr lang="en-US" altLang="zh-CN" sz="3200"/>
              <a:t>sum(l,r) </a:t>
            </a:r>
            <a:r>
              <a:rPr lang="en-US" altLang="zh-CN" sz="3200">
                <a:solidFill>
                  <a:srgbClr val="FF0000"/>
                </a:solidFill>
              </a:rPr>
              <a:t>return s[r] - s[l - 1]</a:t>
            </a:r>
            <a:r>
              <a:rPr lang="en-US" altLang="zh-CN" sz="3200"/>
              <a:t> </a:t>
            </a:r>
            <a:r>
              <a:rPr lang="zh-CN" altLang="en-US" sz="3200"/>
              <a:t>复杂度</a:t>
            </a:r>
            <a:r>
              <a:rPr lang="en-US" altLang="zh-CN" sz="3200"/>
              <a:t>O(1)</a:t>
            </a:r>
            <a:endParaRPr lang="en-US" altLang="zh-CN" sz="3200"/>
          </a:p>
          <a:p>
            <a:r>
              <a:rPr lang="zh-CN" altLang="en-US" sz="3200"/>
              <a:t>更改</a:t>
            </a:r>
            <a:r>
              <a:rPr lang="en-US" altLang="zh-CN" sz="3200"/>
              <a:t>add(x,k) </a:t>
            </a:r>
            <a:r>
              <a:rPr lang="en-US" altLang="zh-CN" sz="3200">
                <a:solidFill>
                  <a:srgbClr val="FF0000"/>
                </a:solidFill>
              </a:rPr>
              <a:t>for i = x to n: s[i] = s[i] + k</a:t>
            </a:r>
            <a:r>
              <a:rPr lang="en-US" altLang="zh-CN" sz="3200"/>
              <a:t> </a:t>
            </a:r>
            <a:r>
              <a:rPr lang="zh-CN" altLang="en-US" sz="3200"/>
              <a:t>复杂度</a:t>
            </a:r>
            <a:r>
              <a:rPr lang="en-US" altLang="zh-CN" sz="3200"/>
              <a:t>O(n)</a:t>
            </a:r>
            <a:endParaRPr lang="en-US" altLang="zh-CN" sz="3200"/>
          </a:p>
          <a:p>
            <a:r>
              <a:rPr lang="en-US" altLang="zh-CN" sz="3200"/>
              <a:t>q</a:t>
            </a:r>
            <a:r>
              <a:rPr lang="zh-CN" altLang="en-US" sz="3200"/>
              <a:t>个询问，总复杂度</a:t>
            </a:r>
            <a:r>
              <a:rPr lang="en-US" altLang="zh-CN" sz="3200"/>
              <a:t>O(nq)</a:t>
            </a:r>
            <a:endParaRPr lang="en-US" altLang="zh-CN" sz="32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证明（大白话）？</a:t>
            </a:r>
            <a:endParaRPr lang="zh-CN" altLang="en-US"/>
          </a:p>
        </p:txBody>
      </p:sp>
      <p:sp>
        <p:nvSpPr>
          <p:cNvPr id="3" name="内容占位符 2"/>
          <p:cNvSpPr>
            <a:spLocks noGrp="1"/>
          </p:cNvSpPr>
          <p:nvPr>
            <p:ph idx="1"/>
          </p:nvPr>
        </p:nvSpPr>
        <p:spPr>
          <a:xfrm>
            <a:off x="371475" y="1490345"/>
            <a:ext cx="11507470" cy="4759325"/>
          </a:xfrm>
        </p:spPr>
        <p:txBody>
          <a:bodyPr>
            <a:normAutofit lnSpcReduction="20000"/>
          </a:bodyPr>
          <a:p>
            <a:r>
              <a:rPr lang="zh-CN" altLang="en-US" sz="2400"/>
              <a:t>在刚才的处理过程中有四个数组，分别为</a:t>
            </a:r>
            <a:r>
              <a:rPr lang="en-US" altLang="zh-CN" sz="2400"/>
              <a:t>num,sorted_num,rank,sorted_rank.</a:t>
            </a:r>
            <a:endParaRPr lang="en-US" altLang="zh-CN" sz="2400"/>
          </a:p>
          <a:p>
            <a:r>
              <a:rPr lang="zh-CN" altLang="en-US" sz="2400"/>
              <a:t>先给出了</a:t>
            </a:r>
            <a:r>
              <a:rPr lang="en-US" altLang="zh-CN" sz="2400"/>
              <a:t>num</a:t>
            </a:r>
            <a:r>
              <a:rPr lang="zh-CN" altLang="en-US" sz="2400"/>
              <a:t>和</a:t>
            </a:r>
            <a:r>
              <a:rPr lang="en-US" altLang="zh-CN" sz="2400"/>
              <a:t>sorted_rank</a:t>
            </a:r>
            <a:r>
              <a:rPr lang="zh-CN" altLang="en-US" sz="2400"/>
              <a:t>。</a:t>
            </a:r>
            <a:endParaRPr lang="zh-CN" altLang="en-US" sz="2400"/>
          </a:p>
          <a:p>
            <a:r>
              <a:rPr lang="zh-CN" altLang="en-US" sz="2400"/>
              <a:t>对于</a:t>
            </a:r>
            <a:r>
              <a:rPr lang="en-US" altLang="zh-CN" sz="2400"/>
              <a:t>num</a:t>
            </a:r>
            <a:r>
              <a:rPr lang="zh-CN" altLang="en-US" sz="2400"/>
              <a:t>中的每一个逆序对</a:t>
            </a:r>
            <a:r>
              <a:rPr lang="en-US" altLang="zh-CN" sz="2400"/>
              <a:t>num[i]&gt;num[j],i&lt;j,</a:t>
            </a:r>
            <a:r>
              <a:rPr lang="zh-CN" altLang="en-US" sz="2400"/>
              <a:t>排序后</a:t>
            </a:r>
            <a:r>
              <a:rPr lang="en-US" altLang="zh-CN" sz="2400"/>
              <a:t>num[i]</a:t>
            </a:r>
            <a:r>
              <a:rPr lang="zh-CN" altLang="en-US" sz="2400"/>
              <a:t>回到</a:t>
            </a:r>
            <a:r>
              <a:rPr lang="en-US" altLang="zh-CN" sz="2400"/>
              <a:t>num[j]</a:t>
            </a:r>
            <a:r>
              <a:rPr lang="zh-CN" altLang="en-US" sz="2400"/>
              <a:t>前面去，也就是</a:t>
            </a:r>
            <a:r>
              <a:rPr lang="en-US" altLang="zh-CN" sz="2400"/>
              <a:t>num[i]</a:t>
            </a:r>
            <a:r>
              <a:rPr lang="zh-CN" altLang="en-US" sz="2400"/>
              <a:t>对应的</a:t>
            </a:r>
            <a:r>
              <a:rPr lang="en-US" altLang="zh-CN" sz="2400"/>
              <a:t>sorted_rank</a:t>
            </a:r>
            <a:r>
              <a:rPr lang="zh-CN" altLang="en-US" sz="2400"/>
              <a:t>值</a:t>
            </a:r>
            <a:r>
              <a:rPr lang="en-US" altLang="zh-CN" sz="2400"/>
              <a:t>x</a:t>
            </a:r>
            <a:r>
              <a:rPr lang="zh-CN" altLang="en-US" sz="2400"/>
              <a:t>小于</a:t>
            </a:r>
            <a:r>
              <a:rPr lang="en-US" altLang="zh-CN" sz="2400"/>
              <a:t>num[j]</a:t>
            </a:r>
            <a:r>
              <a:rPr lang="zh-CN" altLang="en-US" sz="2400"/>
              <a:t>对应的</a:t>
            </a:r>
            <a:r>
              <a:rPr lang="en-US" altLang="zh-CN" sz="2400"/>
              <a:t>sorted_rank</a:t>
            </a:r>
            <a:r>
              <a:rPr lang="zh-CN" altLang="en-US" sz="2400"/>
              <a:t>值</a:t>
            </a:r>
            <a:r>
              <a:rPr lang="en-US" altLang="zh-CN" sz="2400"/>
              <a:t>y</a:t>
            </a:r>
            <a:r>
              <a:rPr lang="zh-CN" altLang="en-US" sz="2400"/>
              <a:t>。</a:t>
            </a:r>
            <a:endParaRPr lang="zh-CN" altLang="en-US" sz="2400"/>
          </a:p>
          <a:p>
            <a:r>
              <a:rPr lang="zh-CN" altLang="en-US" sz="2400"/>
              <a:t>由于</a:t>
            </a:r>
            <a:r>
              <a:rPr lang="en-US" altLang="zh-CN" sz="2400"/>
              <a:t>num</a:t>
            </a:r>
            <a:r>
              <a:rPr lang="zh-CN" altLang="en-US" sz="2400"/>
              <a:t>与</a:t>
            </a:r>
            <a:r>
              <a:rPr lang="en-US" altLang="zh-CN" sz="2400"/>
              <a:t>rank</a:t>
            </a:r>
            <a:r>
              <a:rPr lang="zh-CN" altLang="en-US" sz="2400"/>
              <a:t>绑定，所以调转回来之后有</a:t>
            </a:r>
            <a:r>
              <a:rPr lang="en-US" altLang="zh-CN" sz="2400"/>
              <a:t>num[i]</a:t>
            </a:r>
            <a:r>
              <a:rPr lang="zh-CN" altLang="en-US" sz="2400"/>
              <a:t>对应的</a:t>
            </a:r>
            <a:r>
              <a:rPr lang="en-US" altLang="zh-CN" sz="2400"/>
              <a:t>rank[i]</a:t>
            </a:r>
            <a:r>
              <a:rPr lang="zh-CN" altLang="en-US" sz="2400"/>
              <a:t>大于</a:t>
            </a:r>
            <a:r>
              <a:rPr lang="en-US" altLang="zh-CN" sz="2400"/>
              <a:t>num[j]</a:t>
            </a:r>
            <a:r>
              <a:rPr lang="zh-CN" altLang="en-US" sz="2400"/>
              <a:t>对应的</a:t>
            </a:r>
            <a:r>
              <a:rPr lang="en-US" altLang="zh-CN" sz="2400"/>
              <a:t>rank[j]</a:t>
            </a:r>
            <a:r>
              <a:rPr lang="zh-CN" altLang="en-US" sz="2400"/>
              <a:t>，因为</a:t>
            </a:r>
            <a:r>
              <a:rPr lang="en-US" altLang="zh-CN" sz="2400"/>
              <a:t>i&lt;j,</a:t>
            </a:r>
            <a:r>
              <a:rPr lang="zh-CN" altLang="en-US" sz="2400"/>
              <a:t>所以</a:t>
            </a:r>
            <a:r>
              <a:rPr lang="en-US" altLang="zh-CN" sz="2400"/>
              <a:t>rank</a:t>
            </a:r>
            <a:r>
              <a:rPr lang="zh-CN" altLang="en-US" sz="2400"/>
              <a:t>中有对应的逆序对。</a:t>
            </a:r>
            <a:endParaRPr lang="zh-CN" altLang="en-US" sz="2400"/>
          </a:p>
          <a:p>
            <a:endParaRPr lang="zh-CN" altLang="en-US" sz="2400"/>
          </a:p>
          <a:p>
            <a:r>
              <a:rPr lang="zh-CN" altLang="en-US" sz="2400"/>
              <a:t>考虑到</a:t>
            </a:r>
            <a:r>
              <a:rPr lang="en-US" altLang="zh-CN" sz="2400"/>
              <a:t>rank</a:t>
            </a:r>
            <a:r>
              <a:rPr lang="zh-CN" altLang="en-US" sz="2400"/>
              <a:t>数组的性质</a:t>
            </a:r>
            <a:r>
              <a:rPr lang="en-US" altLang="zh-CN" sz="2400"/>
              <a:t>3</a:t>
            </a:r>
            <a:r>
              <a:rPr lang="zh-CN" altLang="en-US" sz="2400"/>
              <a:t>，其实这段话说了等于没说</a:t>
            </a:r>
            <a:r>
              <a:rPr lang="zh-CN" sz="2400"/>
              <a:t>。</a:t>
            </a:r>
            <a:endParaRPr lang="zh-CN"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down)">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于是</a:t>
            </a:r>
            <a:r>
              <a:rPr lang="en-US" altLang="zh-CN"/>
              <a:t>——</a:t>
            </a:r>
            <a:r>
              <a:rPr lang="zh-CN" altLang="en-US"/>
              <a:t>拿出我们的树状数组</a:t>
            </a:r>
            <a:endParaRPr lang="zh-CN" altLang="en-US"/>
          </a:p>
        </p:txBody>
      </p:sp>
      <p:sp>
        <p:nvSpPr>
          <p:cNvPr id="3" name="内容占位符 2"/>
          <p:cNvSpPr>
            <a:spLocks noGrp="1"/>
          </p:cNvSpPr>
          <p:nvPr>
            <p:ph idx="1"/>
          </p:nvPr>
        </p:nvSpPr>
        <p:spPr/>
        <p:txBody>
          <a:bodyPr>
            <a:normAutofit fontScale="90000" lnSpcReduction="10000"/>
          </a:bodyPr>
          <a:p>
            <a:r>
              <a:rPr lang="en-US" altLang="zh-CN"/>
              <a:t>1.</a:t>
            </a:r>
            <a:r>
              <a:rPr lang="zh-CN" altLang="en-US"/>
              <a:t>由于</a:t>
            </a:r>
            <a:r>
              <a:rPr lang="en-US" altLang="zh-CN"/>
              <a:t>num</a:t>
            </a:r>
            <a:r>
              <a:rPr lang="zh-CN" altLang="en-US"/>
              <a:t>与</a:t>
            </a:r>
            <a:r>
              <a:rPr lang="en-US" altLang="zh-CN"/>
              <a:t>rank</a:t>
            </a:r>
            <a:r>
              <a:rPr lang="zh-CN" altLang="en-US"/>
              <a:t>在逆序对的位置和数量方面等价，我们只需要求</a:t>
            </a:r>
            <a:r>
              <a:rPr lang="en-US" altLang="zh-CN"/>
              <a:t>rank</a:t>
            </a:r>
            <a:r>
              <a:rPr lang="zh-CN" altLang="en-US"/>
              <a:t>数组中的逆序对个数。</a:t>
            </a:r>
            <a:endParaRPr lang="zh-CN" altLang="en-US"/>
          </a:p>
          <a:p>
            <a:r>
              <a:rPr lang="en-US" altLang="zh-CN"/>
              <a:t>2.</a:t>
            </a:r>
            <a:r>
              <a:rPr lang="zh-CN" altLang="en-US"/>
              <a:t>设数组共有</a:t>
            </a:r>
            <a:r>
              <a:rPr lang="en-US" altLang="zh-CN"/>
              <a:t>n</a:t>
            </a:r>
            <a:r>
              <a:rPr lang="zh-CN" altLang="en-US"/>
              <a:t>项，则一共有</a:t>
            </a:r>
            <a:r>
              <a:rPr lang="en-US" altLang="zh-CN"/>
              <a:t>1+2+3+...+n = n(n-1)/2 </a:t>
            </a:r>
            <a:r>
              <a:rPr lang="zh-CN" altLang="en-US"/>
              <a:t>对数对。</a:t>
            </a:r>
            <a:endParaRPr lang="zh-CN" altLang="en-US"/>
          </a:p>
          <a:p>
            <a:r>
              <a:rPr lang="en-US" altLang="zh-CN"/>
              <a:t>3.</a:t>
            </a:r>
            <a:r>
              <a:rPr lang="zh-CN" altLang="en-US"/>
              <a:t>只需求出</a:t>
            </a:r>
            <a:r>
              <a:rPr lang="zh-CN" altLang="en-US" sz="2000" b="1"/>
              <a:t>每一个数及其前面的数组成的逆序对</a:t>
            </a:r>
            <a:r>
              <a:rPr lang="zh-CN" altLang="en-US"/>
              <a:t>数量然后累加即可。</a:t>
            </a:r>
            <a:endParaRPr lang="zh-CN" altLang="en-US"/>
          </a:p>
          <a:p>
            <a:r>
              <a:rPr lang="zh-CN" altLang="en-US"/>
              <a:t>怎么求呢？维护树状数组</a:t>
            </a:r>
            <a:r>
              <a:rPr lang="en-US" altLang="zh-CN"/>
              <a:t>t</a:t>
            </a:r>
            <a:r>
              <a:rPr lang="zh-CN" altLang="en-US"/>
              <a:t>。</a:t>
            </a:r>
            <a:endParaRPr lang="zh-CN" altLang="en-US"/>
          </a:p>
          <a:p>
            <a:r>
              <a:rPr lang="zh-CN" altLang="en-US"/>
              <a:t>举个例子（离散化数组）：</a:t>
            </a:r>
            <a:r>
              <a:rPr lang="en-US" altLang="zh-CN"/>
              <a:t>5 1 2 4 3</a:t>
            </a:r>
            <a:endParaRPr lang="en-US" altLang="zh-CN"/>
          </a:p>
          <a:p>
            <a:r>
              <a:rPr lang="zh-CN" altLang="en-US"/>
              <a:t>首先读到</a:t>
            </a:r>
            <a:r>
              <a:rPr lang="en-US" altLang="zh-CN"/>
              <a:t>5</a:t>
            </a:r>
            <a:r>
              <a:rPr lang="zh-CN" altLang="en-US"/>
              <a:t>，</a:t>
            </a:r>
            <a:r>
              <a:rPr lang="en-US" altLang="zh-CN"/>
              <a:t>add(5,1)</a:t>
            </a:r>
            <a:r>
              <a:rPr lang="zh-CN" altLang="en-US"/>
              <a:t>，有</a:t>
            </a:r>
            <a:r>
              <a:rPr lang="en-US" altLang="zh-CN"/>
              <a:t>t = {0 0 0 0 1}.</a:t>
            </a:r>
            <a:r>
              <a:rPr lang="zh-CN" altLang="en-US"/>
              <a:t>统计此时答案</a:t>
            </a:r>
            <a:r>
              <a:rPr lang="en-US" altLang="zh-CN"/>
              <a:t>ans += </a:t>
            </a:r>
            <a:r>
              <a:rPr lang="en-US" altLang="zh-CN" b="1"/>
              <a:t>1 - sum(5)</a:t>
            </a:r>
            <a:r>
              <a:rPr lang="en-US" altLang="zh-CN"/>
              <a:t> -&gt; ans = 0</a:t>
            </a:r>
            <a:endParaRPr lang="en-US" altLang="zh-CN"/>
          </a:p>
          <a:p>
            <a:r>
              <a:rPr lang="zh-CN" altLang="en-US">
                <a:sym typeface="+mn-ea"/>
              </a:rPr>
              <a:t>然后读到</a:t>
            </a:r>
            <a:r>
              <a:rPr lang="en-US" altLang="zh-CN">
                <a:sym typeface="+mn-ea"/>
              </a:rPr>
              <a:t>1</a:t>
            </a:r>
            <a:r>
              <a:rPr lang="zh-CN" altLang="en-US">
                <a:sym typeface="+mn-ea"/>
              </a:rPr>
              <a:t>，</a:t>
            </a:r>
            <a:r>
              <a:rPr lang="en-US" altLang="zh-CN">
                <a:sym typeface="+mn-ea"/>
              </a:rPr>
              <a:t>add(1,1)</a:t>
            </a:r>
            <a:r>
              <a:rPr lang="zh-CN" altLang="en-US">
                <a:sym typeface="+mn-ea"/>
              </a:rPr>
              <a:t>，有</a:t>
            </a:r>
            <a:r>
              <a:rPr lang="en-US" altLang="zh-CN">
                <a:sym typeface="+mn-ea"/>
              </a:rPr>
              <a:t>t = {1 0 0 0 1}.</a:t>
            </a:r>
            <a:r>
              <a:rPr lang="zh-CN" altLang="en-US">
                <a:sym typeface="+mn-ea"/>
              </a:rPr>
              <a:t>统计此时答案</a:t>
            </a:r>
            <a:r>
              <a:rPr lang="en-US" altLang="zh-CN">
                <a:sym typeface="+mn-ea"/>
              </a:rPr>
              <a:t>ans += </a:t>
            </a:r>
            <a:r>
              <a:rPr lang="en-US" altLang="zh-CN" b="1">
                <a:sym typeface="+mn-ea"/>
              </a:rPr>
              <a:t>2 - sum(1)</a:t>
            </a:r>
            <a:r>
              <a:rPr lang="en-US" altLang="zh-CN">
                <a:sym typeface="+mn-ea"/>
              </a:rPr>
              <a:t> -&gt; ans = 1</a:t>
            </a:r>
            <a:endParaRPr lang="en-US" altLang="zh-CN">
              <a:sym typeface="+mn-ea"/>
            </a:endParaRPr>
          </a:p>
          <a:p>
            <a:r>
              <a:rPr lang="zh-CN" altLang="en-US">
                <a:sym typeface="+mn-ea"/>
              </a:rPr>
              <a:t>然后读到</a:t>
            </a:r>
            <a:r>
              <a:rPr lang="en-US" altLang="zh-CN">
                <a:sym typeface="+mn-ea"/>
              </a:rPr>
              <a:t>2</a:t>
            </a:r>
            <a:r>
              <a:rPr lang="zh-CN" altLang="en-US">
                <a:sym typeface="+mn-ea"/>
              </a:rPr>
              <a:t>，</a:t>
            </a:r>
            <a:r>
              <a:rPr lang="en-US" altLang="zh-CN">
                <a:sym typeface="+mn-ea"/>
              </a:rPr>
              <a:t>add(2,1)</a:t>
            </a:r>
            <a:r>
              <a:rPr lang="zh-CN" altLang="en-US">
                <a:sym typeface="+mn-ea"/>
              </a:rPr>
              <a:t>，有</a:t>
            </a:r>
            <a:r>
              <a:rPr lang="en-US" altLang="zh-CN">
                <a:sym typeface="+mn-ea"/>
              </a:rPr>
              <a:t>t = {1 1 0 0 1}.</a:t>
            </a:r>
            <a:r>
              <a:rPr lang="zh-CN" altLang="en-US">
                <a:sym typeface="+mn-ea"/>
              </a:rPr>
              <a:t>统计此时答案</a:t>
            </a:r>
            <a:r>
              <a:rPr lang="en-US" altLang="zh-CN">
                <a:sym typeface="+mn-ea"/>
              </a:rPr>
              <a:t>ans += </a:t>
            </a:r>
            <a:r>
              <a:rPr lang="en-US" altLang="zh-CN" b="1">
                <a:sym typeface="+mn-ea"/>
              </a:rPr>
              <a:t>3 - sum(2)</a:t>
            </a:r>
            <a:r>
              <a:rPr lang="en-US" altLang="zh-CN">
                <a:sym typeface="+mn-ea"/>
              </a:rPr>
              <a:t> -&gt; ans = 2</a:t>
            </a:r>
            <a:endParaRPr lang="en-US" altLang="zh-CN">
              <a:sym typeface="+mn-ea"/>
            </a:endParaRPr>
          </a:p>
          <a:p>
            <a:r>
              <a:rPr lang="zh-CN" altLang="en-US">
                <a:sym typeface="+mn-ea"/>
              </a:rPr>
              <a:t>然后读到</a:t>
            </a:r>
            <a:r>
              <a:rPr lang="en-US" altLang="zh-CN">
                <a:sym typeface="+mn-ea"/>
              </a:rPr>
              <a:t>4</a:t>
            </a:r>
            <a:r>
              <a:rPr lang="zh-CN" altLang="en-US">
                <a:sym typeface="+mn-ea"/>
              </a:rPr>
              <a:t>，</a:t>
            </a:r>
            <a:r>
              <a:rPr lang="en-US" altLang="zh-CN">
                <a:sym typeface="+mn-ea"/>
              </a:rPr>
              <a:t>add(4,1)</a:t>
            </a:r>
            <a:r>
              <a:rPr lang="zh-CN" altLang="en-US">
                <a:sym typeface="+mn-ea"/>
              </a:rPr>
              <a:t>，有</a:t>
            </a:r>
            <a:r>
              <a:rPr lang="en-US" altLang="zh-CN">
                <a:sym typeface="+mn-ea"/>
              </a:rPr>
              <a:t>t = {1 1 0 1 1}.</a:t>
            </a:r>
            <a:r>
              <a:rPr lang="zh-CN" altLang="en-US">
                <a:sym typeface="+mn-ea"/>
              </a:rPr>
              <a:t>统计此时答案</a:t>
            </a:r>
            <a:r>
              <a:rPr lang="en-US" altLang="zh-CN">
                <a:sym typeface="+mn-ea"/>
              </a:rPr>
              <a:t>ans += </a:t>
            </a:r>
            <a:r>
              <a:rPr lang="en-US" altLang="zh-CN" b="1">
                <a:sym typeface="+mn-ea"/>
              </a:rPr>
              <a:t>4 - sum(4)</a:t>
            </a:r>
            <a:r>
              <a:rPr lang="en-US" altLang="zh-CN">
                <a:sym typeface="+mn-ea"/>
              </a:rPr>
              <a:t> -&gt; ans = 3</a:t>
            </a:r>
            <a:endParaRPr lang="en-US" altLang="zh-CN">
              <a:sym typeface="+mn-ea"/>
            </a:endParaRPr>
          </a:p>
          <a:p>
            <a:r>
              <a:rPr lang="zh-CN" altLang="en-US">
                <a:sym typeface="+mn-ea"/>
              </a:rPr>
              <a:t>最后读到</a:t>
            </a:r>
            <a:r>
              <a:rPr lang="en-US" altLang="zh-CN">
                <a:sym typeface="+mn-ea"/>
              </a:rPr>
              <a:t>3</a:t>
            </a:r>
            <a:r>
              <a:rPr lang="zh-CN" altLang="en-US">
                <a:sym typeface="+mn-ea"/>
              </a:rPr>
              <a:t>，</a:t>
            </a:r>
            <a:r>
              <a:rPr lang="en-US" altLang="zh-CN">
                <a:sym typeface="+mn-ea"/>
              </a:rPr>
              <a:t>add(3,1)</a:t>
            </a:r>
            <a:r>
              <a:rPr lang="zh-CN" altLang="en-US">
                <a:sym typeface="+mn-ea"/>
              </a:rPr>
              <a:t>，有</a:t>
            </a:r>
            <a:r>
              <a:rPr lang="en-US" altLang="zh-CN">
                <a:sym typeface="+mn-ea"/>
              </a:rPr>
              <a:t>t = {1 1 1 1 1}.</a:t>
            </a:r>
            <a:r>
              <a:rPr lang="zh-CN" altLang="en-US">
                <a:sym typeface="+mn-ea"/>
              </a:rPr>
              <a:t>统计此时</a:t>
            </a:r>
            <a:r>
              <a:rPr lang="zh-CN" altLang="en-US">
                <a:sym typeface="+mn-ea"/>
              </a:rPr>
              <a:t>答案</a:t>
            </a:r>
            <a:r>
              <a:rPr lang="en-US" altLang="zh-CN">
                <a:sym typeface="+mn-ea"/>
              </a:rPr>
              <a:t>ans += </a:t>
            </a:r>
            <a:r>
              <a:rPr lang="en-US" altLang="zh-CN" b="1">
                <a:sym typeface="+mn-ea"/>
              </a:rPr>
              <a:t>5 - sum(3)</a:t>
            </a:r>
            <a:r>
              <a:rPr lang="en-US" altLang="zh-CN">
                <a:sym typeface="+mn-ea"/>
              </a:rPr>
              <a:t> -&gt; ans = 5</a:t>
            </a:r>
            <a:endParaRPr lang="en-US" altLang="zh-CN">
              <a:sym typeface="+mn-ea"/>
            </a:endParaRPr>
          </a:p>
          <a:p>
            <a:r>
              <a:rPr lang="zh-CN" altLang="en-US" sz="2665" b="1">
                <a:sym typeface="+mn-ea"/>
              </a:rPr>
              <a:t>这样做的原理是什么？？？？？？？？？？？？？？？？？？</a:t>
            </a:r>
            <a:endParaRPr lang="zh-CN" altLang="en-US" sz="2665" b="1">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down)">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wipe(down)">
                                      <p:cBhvr>
                                        <p:cTn id="41" dur="50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wipe(down)">
                                      <p:cBhvr>
                                        <p:cTn id="46" dur="500"/>
                                        <p:tgtEl>
                                          <p:spTgt spid="3">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wipe(down)">
                                      <p:cBhvr>
                                        <p:cTn id="5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原理？</a:t>
            </a:r>
            <a:endParaRPr lang="zh-CN" altLang="en-US"/>
          </a:p>
        </p:txBody>
      </p:sp>
      <p:sp>
        <p:nvSpPr>
          <p:cNvPr id="3" name="内容占位符 2"/>
          <p:cNvSpPr>
            <a:spLocks noGrp="1"/>
          </p:cNvSpPr>
          <p:nvPr>
            <p:ph idx="1"/>
          </p:nvPr>
        </p:nvSpPr>
        <p:spPr/>
        <p:txBody>
          <a:bodyPr/>
          <a:p>
            <a:r>
              <a:rPr lang="zh-CN" altLang="en-US" sz="2400"/>
              <a:t>首先，一个数列中有三种数对，分别为逆序对（</a:t>
            </a:r>
            <a:r>
              <a:rPr lang="en-US" altLang="zh-CN" sz="2400"/>
              <a:t>i&lt;j</a:t>
            </a:r>
            <a:r>
              <a:rPr lang="zh-CN" altLang="en-US" sz="2400"/>
              <a:t>且</a:t>
            </a:r>
            <a:r>
              <a:rPr lang="en-US" altLang="zh-CN" sz="2400"/>
              <a:t>a[i]&gt;a[j])</a:t>
            </a:r>
            <a:r>
              <a:rPr lang="zh-CN" altLang="en-US" sz="2400"/>
              <a:t>，顺序对，自反数对。</a:t>
            </a:r>
            <a:endParaRPr lang="zh-CN" altLang="en-US" sz="2400"/>
          </a:p>
          <a:p>
            <a:r>
              <a:rPr lang="zh-CN" altLang="en-US" sz="2400"/>
              <a:t>我们令这三种数对的个数分别为</a:t>
            </a:r>
            <a:r>
              <a:rPr lang="en-US" altLang="zh-CN" sz="2400"/>
              <a:t>X,Y,Z</a:t>
            </a:r>
            <a:r>
              <a:rPr lang="zh-CN" altLang="en-US" sz="2400"/>
              <a:t>。</a:t>
            </a:r>
            <a:endParaRPr lang="zh-CN" altLang="en-US" sz="2400"/>
          </a:p>
          <a:p>
            <a:r>
              <a:rPr lang="zh-CN" altLang="en-US" sz="2400"/>
              <a:t>于是有下面的性质</a:t>
            </a:r>
            <a:r>
              <a:rPr lang="en-US" altLang="zh-CN" sz="2400"/>
              <a:t>——</a:t>
            </a:r>
            <a:endParaRPr lang="en-US" altLang="zh-CN" sz="2400"/>
          </a:p>
          <a:p>
            <a:pPr marL="0" indent="0" algn="ctr">
              <a:buNone/>
            </a:pPr>
            <a:r>
              <a:rPr lang="en-US" altLang="zh-CN" sz="2800" b="1">
                <a:solidFill>
                  <a:srgbClr val="FF0000"/>
                </a:solidFill>
              </a:rPr>
              <a:t>X + Y + Z = n*(n+1)/2 = 1 + 2 + 3 + ... + n.     </a:t>
            </a:r>
            <a:r>
              <a:rPr lang="en-US" altLang="zh-CN" sz="2400"/>
              <a:t>           </a:t>
            </a:r>
            <a:endParaRPr lang="zh-CN" altLang="en-US" sz="2400"/>
          </a:p>
          <a:p>
            <a:pPr marL="0" indent="0">
              <a:buNone/>
            </a:pPr>
            <a:r>
              <a:rPr lang="en-US" altLang="zh-CN" sz="2400"/>
              <a:t>                                                          </a:t>
            </a:r>
            <a:endParaRPr lang="en-US" altLang="zh-CN"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原理？</a:t>
            </a:r>
            <a:endParaRPr lang="zh-CN" altLang="en-US"/>
          </a:p>
        </p:txBody>
      </p:sp>
      <p:pic>
        <p:nvPicPr>
          <p:cNvPr id="13" name="内容占位符 12"/>
          <p:cNvPicPr>
            <a:picLocks noChangeAspect="1"/>
          </p:cNvPicPr>
          <p:nvPr>
            <p:ph idx="1"/>
          </p:nvPr>
        </p:nvPicPr>
        <p:blipFill>
          <a:blip r:embed="rId1"/>
          <a:stretch>
            <a:fillRect/>
          </a:stretch>
        </p:blipFill>
        <p:spPr>
          <a:xfrm>
            <a:off x="1024890" y="2997835"/>
            <a:ext cx="4816475" cy="3221990"/>
          </a:xfrm>
          <a:prstGeom prst="rect">
            <a:avLst/>
          </a:prstGeom>
        </p:spPr>
      </p:pic>
      <p:sp>
        <p:nvSpPr>
          <p:cNvPr id="16" name="文本框 15"/>
          <p:cNvSpPr txBox="1"/>
          <p:nvPr/>
        </p:nvSpPr>
        <p:spPr>
          <a:xfrm>
            <a:off x="6866255" y="2700655"/>
            <a:ext cx="4214495" cy="706755"/>
          </a:xfrm>
          <a:prstGeom prst="rect">
            <a:avLst/>
          </a:prstGeom>
          <a:noFill/>
        </p:spPr>
        <p:txBody>
          <a:bodyPr wrap="square" rtlCol="0">
            <a:spAutoFit/>
          </a:bodyPr>
          <a:p>
            <a:r>
              <a:rPr lang="zh-CN" altLang="en-US" sz="2000" b="1"/>
              <a:t>把这一列数加起来</a:t>
            </a:r>
            <a:endParaRPr lang="zh-CN" altLang="en-US" sz="2000" b="1"/>
          </a:p>
          <a:p>
            <a:r>
              <a:rPr lang="zh-CN" altLang="en-US" sz="2000" b="1"/>
              <a:t>其实就是</a:t>
            </a:r>
            <a:r>
              <a:rPr lang="en-US" altLang="zh-CN" sz="2000" b="1"/>
              <a:t>X + Y + Z</a:t>
            </a:r>
            <a:r>
              <a:rPr lang="zh-CN" altLang="en-US" sz="2000" b="1"/>
              <a:t>。</a:t>
            </a:r>
            <a:endParaRPr lang="zh-CN" altLang="en-US" sz="2000" b="1"/>
          </a:p>
        </p:txBody>
      </p:sp>
      <p:sp>
        <p:nvSpPr>
          <p:cNvPr id="19" name="文本框 18"/>
          <p:cNvSpPr txBox="1"/>
          <p:nvPr/>
        </p:nvSpPr>
        <p:spPr>
          <a:xfrm>
            <a:off x="6866255" y="3698240"/>
            <a:ext cx="4214495" cy="2861310"/>
          </a:xfrm>
          <a:prstGeom prst="rect">
            <a:avLst/>
          </a:prstGeom>
          <a:noFill/>
        </p:spPr>
        <p:txBody>
          <a:bodyPr wrap="square" rtlCol="0">
            <a:spAutoFit/>
          </a:bodyPr>
          <a:p>
            <a:r>
              <a:rPr lang="en-US" sz="2000" b="1"/>
              <a:t>sum[i]</a:t>
            </a:r>
            <a:r>
              <a:rPr lang="zh-CN" altLang="en-US" sz="2000" b="1"/>
              <a:t>是前缀和。</a:t>
            </a:r>
            <a:endParaRPr lang="zh-CN" altLang="en-US" sz="2000" b="1"/>
          </a:p>
          <a:p>
            <a:r>
              <a:rPr lang="zh-CN" altLang="en-US" sz="2000" b="1">
                <a:solidFill>
                  <a:srgbClr val="FF0000"/>
                </a:solidFill>
              </a:rPr>
              <a:t>也就是在</a:t>
            </a:r>
            <a:r>
              <a:rPr lang="en-US" altLang="zh-CN" sz="2000" b="1">
                <a:solidFill>
                  <a:srgbClr val="FF0000"/>
                </a:solidFill>
              </a:rPr>
              <a:t>a[i]</a:t>
            </a:r>
            <a:r>
              <a:rPr lang="zh-CN" altLang="en-US" sz="2000" b="1">
                <a:solidFill>
                  <a:srgbClr val="FF0000"/>
                </a:solidFill>
              </a:rPr>
              <a:t>被读入之前，比</a:t>
            </a:r>
            <a:r>
              <a:rPr lang="en-US" altLang="zh-CN" sz="2000" b="1">
                <a:solidFill>
                  <a:srgbClr val="FF0000"/>
                </a:solidFill>
              </a:rPr>
              <a:t>a[i]</a:t>
            </a:r>
            <a:r>
              <a:rPr lang="zh-CN" altLang="en-US" sz="2000" b="1">
                <a:solidFill>
                  <a:srgbClr val="FF0000"/>
                </a:solidFill>
              </a:rPr>
              <a:t>小且在</a:t>
            </a:r>
            <a:r>
              <a:rPr lang="en-US" altLang="zh-CN" sz="2000" b="1">
                <a:solidFill>
                  <a:srgbClr val="FF0000"/>
                </a:solidFill>
              </a:rPr>
              <a:t>a[i]</a:t>
            </a:r>
            <a:r>
              <a:rPr lang="zh-CN" altLang="en-US" sz="2000" b="1">
                <a:solidFill>
                  <a:srgbClr val="FF0000"/>
                </a:solidFill>
              </a:rPr>
              <a:t>前面的数的个数（包括自己）。</a:t>
            </a:r>
            <a:endParaRPr lang="zh-CN" altLang="en-US" sz="2000" b="1">
              <a:solidFill>
                <a:srgbClr val="FF0000"/>
              </a:solidFill>
            </a:endParaRPr>
          </a:p>
          <a:p>
            <a:endParaRPr lang="zh-CN" altLang="en-US" sz="2000" b="1">
              <a:solidFill>
                <a:srgbClr val="FF0000"/>
              </a:solidFill>
            </a:endParaRPr>
          </a:p>
          <a:p>
            <a:r>
              <a:rPr lang="zh-CN" altLang="en-US" sz="2000" b="1">
                <a:solidFill>
                  <a:srgbClr val="FF0000"/>
                </a:solidFill>
              </a:rPr>
              <a:t>这就是</a:t>
            </a:r>
            <a:r>
              <a:rPr lang="en-US" altLang="zh-CN" sz="2000" b="1">
                <a:solidFill>
                  <a:srgbClr val="FF0000"/>
                </a:solidFill>
              </a:rPr>
              <a:t>Y + Z</a:t>
            </a:r>
            <a:r>
              <a:rPr lang="zh-CN" altLang="en-US" sz="2000" b="1">
                <a:solidFill>
                  <a:srgbClr val="FF0000"/>
                </a:solidFill>
              </a:rPr>
              <a:t>（顺序对与自反对的数量和）</a:t>
            </a:r>
            <a:endParaRPr lang="zh-CN" altLang="en-US" sz="2000" b="1">
              <a:solidFill>
                <a:srgbClr val="FF0000"/>
              </a:solidFill>
            </a:endParaRPr>
          </a:p>
          <a:p>
            <a:endParaRPr lang="zh-CN" altLang="en-US" sz="2000" b="1">
              <a:solidFill>
                <a:srgbClr val="FF0000"/>
              </a:solidFill>
            </a:endParaRPr>
          </a:p>
          <a:p>
            <a:r>
              <a:rPr lang="en-US" altLang="zh-CN" sz="2000" b="1">
                <a:solidFill>
                  <a:srgbClr val="FF0000"/>
                </a:solidFill>
              </a:rPr>
              <a:t>ans = X = (X + Y + Z) - (Y + Z).</a:t>
            </a:r>
            <a:endParaRPr lang="en-US" altLang="zh-CN" sz="2000" b="1">
              <a:solidFill>
                <a:srgbClr val="FF0000"/>
              </a:solidFill>
            </a:endParaRPr>
          </a:p>
        </p:txBody>
      </p:sp>
      <p:sp>
        <p:nvSpPr>
          <p:cNvPr id="20" name="矩形 19"/>
          <p:cNvSpPr/>
          <p:nvPr/>
        </p:nvSpPr>
        <p:spPr>
          <a:xfrm>
            <a:off x="2176780" y="2830195"/>
            <a:ext cx="334010" cy="372935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1" name="直接箭头连接符 20"/>
          <p:cNvCxnSpPr/>
          <p:nvPr/>
        </p:nvCxnSpPr>
        <p:spPr>
          <a:xfrm flipV="1">
            <a:off x="2651125" y="2862580"/>
            <a:ext cx="4085590" cy="1181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2770505" y="3046095"/>
            <a:ext cx="1292860" cy="3126105"/>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p:nvPr/>
        </p:nvCxnSpPr>
        <p:spPr>
          <a:xfrm flipV="1">
            <a:off x="4074160" y="4284980"/>
            <a:ext cx="2500630" cy="107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873760" y="1413510"/>
            <a:ext cx="10444480" cy="1322070"/>
          </a:xfrm>
          <a:prstGeom prst="rect">
            <a:avLst/>
          </a:prstGeom>
          <a:noFill/>
        </p:spPr>
        <p:txBody>
          <a:bodyPr wrap="square" rtlCol="0">
            <a:spAutoFit/>
          </a:bodyPr>
          <a:p>
            <a:pPr algn="ctr"/>
            <a:r>
              <a:rPr lang="zh-CN" altLang="en-US" sz="2000" b="1">
                <a:sym typeface="+mn-ea"/>
              </a:rPr>
              <a:t>每次读到一个数</a:t>
            </a:r>
            <a:r>
              <a:rPr lang="en-US" altLang="zh-CN" sz="2000" b="1">
                <a:sym typeface="+mn-ea"/>
              </a:rPr>
              <a:t>a[i]</a:t>
            </a:r>
            <a:r>
              <a:rPr lang="zh-CN" altLang="en-US" sz="2000" b="1">
                <a:sym typeface="+mn-ea"/>
              </a:rPr>
              <a:t>，我们的操作是：</a:t>
            </a:r>
            <a:r>
              <a:rPr lang="en-US" altLang="zh-CN" sz="2000" b="1">
                <a:solidFill>
                  <a:srgbClr val="FF0000"/>
                </a:solidFill>
                <a:sym typeface="+mn-ea"/>
              </a:rPr>
              <a:t>add(i,1),ans += i - sum(i)</a:t>
            </a:r>
            <a:r>
              <a:rPr lang="zh-CN" altLang="en-US" sz="2000" b="1">
                <a:sym typeface="+mn-ea"/>
              </a:rPr>
              <a:t>。</a:t>
            </a:r>
            <a:endParaRPr lang="zh-CN" altLang="en-US" sz="2000" b="1">
              <a:sym typeface="+mn-ea"/>
            </a:endParaRPr>
          </a:p>
          <a:p>
            <a:pPr algn="ctr"/>
            <a:endParaRPr lang="zh-CN" altLang="en-US" sz="2000" b="1">
              <a:sym typeface="+mn-ea"/>
            </a:endParaRPr>
          </a:p>
          <a:p>
            <a:pPr algn="ctr"/>
            <a:r>
              <a:rPr lang="zh-CN" altLang="en-US" sz="2000" b="1">
                <a:sym typeface="+mn-ea"/>
              </a:rPr>
              <a:t>把所有有关</a:t>
            </a:r>
            <a:r>
              <a:rPr lang="en-US" altLang="zh-CN" sz="2000" b="1">
                <a:sym typeface="+mn-ea"/>
              </a:rPr>
              <a:t>ans</a:t>
            </a:r>
            <a:r>
              <a:rPr lang="zh-CN" altLang="en-US" sz="2000" b="1">
                <a:sym typeface="+mn-ea"/>
              </a:rPr>
              <a:t>的操作拿出来结合着看：</a:t>
            </a:r>
            <a:endParaRPr lang="zh-CN" altLang="en-US" sz="2000" b="1"/>
          </a:p>
          <a:p>
            <a:pPr algn="ctr"/>
            <a:endParaRPr lang="zh-CN" altLang="en-US" sz="2000" b="1"/>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down)">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wipe(down)">
                                      <p:cBhvr>
                                        <p:cTn id="20" dur="500"/>
                                        <p:tgtEl>
                                          <p:spTgt spid="20"/>
                                        </p:tgtEl>
                                      </p:cBhvr>
                                    </p:animEffect>
                                  </p:childTnLst>
                                </p:cTn>
                              </p:par>
                              <p:par>
                                <p:cTn id="21" presetID="22" presetClass="entr" presetSubtype="4"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wipe(down)">
                                      <p:cBhvr>
                                        <p:cTn id="23" dur="500"/>
                                        <p:tgtEl>
                                          <p:spTgt spid="2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down)">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wipe(down)">
                                      <p:cBhvr>
                                        <p:cTn id="31" dur="500"/>
                                        <p:tgtEl>
                                          <p:spTgt spid="22"/>
                                        </p:tgtEl>
                                      </p:cBhvr>
                                    </p:animEffect>
                                  </p:childTnLst>
                                </p:cTn>
                              </p:par>
                              <p:par>
                                <p:cTn id="32" presetID="22" presetClass="entr" presetSubtype="4" fill="hold"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wipe(down)">
                                      <p:cBhvr>
                                        <p:cTn id="34" dur="500"/>
                                        <p:tgtEl>
                                          <p:spTgt spid="23"/>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ipe(down)">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6" grpId="0"/>
      <p:bldP spid="20" grpId="1" animBg="1"/>
      <p:bldP spid="16" grpId="1"/>
      <p:bldP spid="22" grpId="0" animBg="1"/>
      <p:bldP spid="19" grpId="0"/>
      <p:bldP spid="22" grpId="1" animBg="1"/>
      <p:bldP spid="19" grpId="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这时候聪明的你可能就要问了</a:t>
            </a:r>
            <a:r>
              <a:rPr lang="en-US" altLang="zh-CN"/>
              <a:t>……</a:t>
            </a:r>
            <a:endParaRPr lang="en-US" altLang="zh-CN"/>
          </a:p>
        </p:txBody>
      </p:sp>
      <p:sp>
        <p:nvSpPr>
          <p:cNvPr id="3" name="内容占位符 2"/>
          <p:cNvSpPr>
            <a:spLocks noGrp="1"/>
          </p:cNvSpPr>
          <p:nvPr>
            <p:ph idx="1"/>
          </p:nvPr>
        </p:nvSpPr>
        <p:spPr/>
        <p:txBody>
          <a:bodyPr/>
          <a:p>
            <a:r>
              <a:rPr lang="zh-CN" altLang="en-US" sz="2000"/>
              <a:t>为什么要这么繁琐呢？有没有一种更简便的方法呢？</a:t>
            </a:r>
            <a:endParaRPr lang="zh-CN" altLang="en-US" sz="2000"/>
          </a:p>
          <a:p>
            <a:r>
              <a:rPr lang="zh-CN" altLang="en-US" sz="2000"/>
              <a:t>有的。</a:t>
            </a:r>
            <a:endParaRPr lang="zh-CN" altLang="en-US" sz="2000"/>
          </a:p>
          <a:p>
            <a:r>
              <a:rPr lang="zh-CN" altLang="en-US" sz="2000"/>
              <a:t>如果我们</a:t>
            </a:r>
            <a:r>
              <a:rPr lang="zh-CN" altLang="en-US" sz="2000">
                <a:solidFill>
                  <a:srgbClr val="FF0000"/>
                </a:solidFill>
              </a:rPr>
              <a:t>从末尾元素往前扫原数组</a:t>
            </a:r>
            <a:r>
              <a:rPr lang="zh-CN" altLang="en-US" sz="2000"/>
              <a:t>并更新树状数组，那么这个时候</a:t>
            </a:r>
            <a:r>
              <a:rPr lang="en-US" altLang="zh-CN" sz="2000"/>
              <a:t>sum(i)</a:t>
            </a:r>
            <a:r>
              <a:rPr lang="zh-CN" altLang="en-US" sz="2000"/>
              <a:t>的意义为</a:t>
            </a:r>
            <a:r>
              <a:rPr lang="en-US" altLang="zh-CN" sz="2000"/>
              <a:t>“</a:t>
            </a:r>
            <a:r>
              <a:rPr lang="zh-CN" altLang="en-US" sz="2000">
                <a:solidFill>
                  <a:srgbClr val="FF0000"/>
                </a:solidFill>
              </a:rPr>
              <a:t>在该元素后面且元素值比该元素小的数的个数</a:t>
            </a:r>
            <a:r>
              <a:rPr lang="en-US" altLang="zh-CN" sz="2000"/>
              <a:t>”</a:t>
            </a:r>
            <a:r>
              <a:rPr lang="zh-CN" altLang="en-US" sz="2000"/>
              <a:t>，会发现这其实是逆序对</a:t>
            </a:r>
            <a:r>
              <a:rPr lang="en-US" altLang="zh-CN" sz="2000"/>
              <a:t>+</a:t>
            </a:r>
            <a:r>
              <a:rPr lang="zh-CN" altLang="en-US" sz="2000"/>
              <a:t>自反数对的个数，于是问题处理变得更简单了。</a:t>
            </a:r>
            <a:endParaRPr lang="zh-CN" altLang="en-US" sz="2000"/>
          </a:p>
          <a:p>
            <a:endParaRPr lang="zh-CN" altLang="en-US" sz="2000"/>
          </a:p>
          <a:p>
            <a:r>
              <a:rPr lang="zh-CN" altLang="en-US" sz="2000"/>
              <a:t>实际上两种方法在代码方面几乎没有任何区别，只是后者理解起来比前者稍微轻松一点罢了。</a:t>
            </a:r>
            <a:endParaRPr lang="zh-CN" altLang="en-US" sz="2000"/>
          </a:p>
          <a:p>
            <a:r>
              <a:rPr lang="zh-CN" altLang="en-US" sz="2000"/>
              <a:t>按老样子上个代码楼：</a:t>
            </a:r>
            <a:endParaRPr lang="zh-CN" altLang="en-US" sz="2000"/>
          </a:p>
          <a:p>
            <a:endParaRPr lang="zh-CN" altLang="en-US"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P1908 #165</a:t>
            </a:r>
            <a:r>
              <a:rPr lang="zh-CN" altLang="en-US"/>
              <a:t>专属代码楼</a:t>
            </a:r>
            <a:endParaRPr lang="zh-CN" altLang="en-US"/>
          </a:p>
        </p:txBody>
      </p:sp>
      <p:sp>
        <p:nvSpPr>
          <p:cNvPr id="4" name="文本框 3"/>
          <p:cNvSpPr txBox="1"/>
          <p:nvPr/>
        </p:nvSpPr>
        <p:spPr>
          <a:xfrm>
            <a:off x="1196340" y="1903095"/>
            <a:ext cx="9322435" cy="1363345"/>
          </a:xfrm>
          <a:prstGeom prst="rect">
            <a:avLst/>
          </a:prstGeom>
          <a:noFill/>
        </p:spPr>
        <p:txBody>
          <a:bodyPr wrap="square" rtlCol="0">
            <a:spAutoFit/>
          </a:bodyPr>
          <a:p>
            <a:r>
              <a:rPr lang="zh-CN" altLang="en-US">
                <a:latin typeface="宋体" panose="02010600030101010101" pitchFamily="2" charset="-122"/>
                <a:ea typeface="宋体" panose="02010600030101010101" pitchFamily="2" charset="-122"/>
                <a:cs typeface="宋体" panose="02010600030101010101" pitchFamily="2" charset="-122"/>
              </a:rPr>
              <a:t>写法一：</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for( int i = </a:t>
            </a:r>
            <a:r>
              <a:rPr lang="en-US" altLang="zh-CN">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 ; i </a:t>
            </a:r>
            <a:r>
              <a:rPr lang="en-US" altLang="zh-CN">
                <a:latin typeface="宋体" panose="02010600030101010101" pitchFamily="2" charset="-122"/>
                <a:ea typeface="宋体" panose="02010600030101010101" pitchFamily="2" charset="-122"/>
                <a:cs typeface="宋体" panose="02010600030101010101" pitchFamily="2" charset="-122"/>
              </a:rPr>
              <a:t>&lt;= n</a:t>
            </a:r>
            <a:r>
              <a:rPr lang="zh-CN" altLang="en-US">
                <a:latin typeface="宋体" panose="02010600030101010101" pitchFamily="2" charset="-122"/>
                <a:ea typeface="宋体" panose="02010600030101010101" pitchFamily="2" charset="-122"/>
                <a:cs typeface="宋体" panose="02010600030101010101" pitchFamily="2" charset="-122"/>
              </a:rPr>
              <a:t> ; i </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 ){</a:t>
            </a: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顺序扫</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	add( rank[i] , 1 );</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	ans += </a:t>
            </a:r>
            <a:r>
              <a:rPr lang="en-US" altLang="zh-CN">
                <a:latin typeface="宋体" panose="02010600030101010101" pitchFamily="2" charset="-122"/>
                <a:ea typeface="宋体" panose="02010600030101010101" pitchFamily="2" charset="-122"/>
                <a:cs typeface="宋体" panose="02010600030101010101" pitchFamily="2" charset="-122"/>
              </a:rPr>
              <a:t>i - </a:t>
            </a:r>
            <a:r>
              <a:rPr lang="zh-CN" altLang="en-US">
                <a:latin typeface="宋体" panose="02010600030101010101" pitchFamily="2" charset="-122"/>
                <a:ea typeface="宋体" panose="02010600030101010101" pitchFamily="2" charset="-122"/>
                <a:cs typeface="宋体" panose="02010600030101010101" pitchFamily="2" charset="-122"/>
              </a:rPr>
              <a:t>sum( rank[i] );</a:t>
            </a: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总个数</a:t>
            </a:r>
            <a:r>
              <a:rPr lang="en-US" altLang="zh-CN">
                <a:latin typeface="宋体" panose="02010600030101010101" pitchFamily="2" charset="-122"/>
                <a:ea typeface="宋体" panose="02010600030101010101" pitchFamily="2" charset="-122"/>
                <a:cs typeface="宋体" panose="02010600030101010101" pitchFamily="2" charset="-122"/>
              </a:rPr>
              <a:t> - </a:t>
            </a:r>
            <a:r>
              <a:rPr lang="zh-CN" altLang="en-US">
                <a:latin typeface="宋体" panose="02010600030101010101" pitchFamily="2" charset="-122"/>
                <a:ea typeface="宋体" panose="02010600030101010101" pitchFamily="2" charset="-122"/>
                <a:cs typeface="宋体" panose="02010600030101010101" pitchFamily="2" charset="-122"/>
              </a:rPr>
              <a:t>（自反数对</a:t>
            </a:r>
            <a:r>
              <a:rPr lang="en-US" altLang="zh-CN">
                <a:latin typeface="宋体" panose="02010600030101010101" pitchFamily="2" charset="-122"/>
                <a:ea typeface="宋体" panose="02010600030101010101" pitchFamily="2" charset="-122"/>
                <a:cs typeface="宋体" panose="02010600030101010101" pitchFamily="2" charset="-122"/>
              </a:rPr>
              <a:t> + </a:t>
            </a:r>
            <a:r>
              <a:rPr lang="zh-CN" altLang="en-US">
                <a:latin typeface="宋体" panose="02010600030101010101" pitchFamily="2" charset="-122"/>
                <a:ea typeface="宋体" panose="02010600030101010101" pitchFamily="2" charset="-122"/>
                <a:cs typeface="宋体" panose="02010600030101010101" pitchFamily="2" charset="-122"/>
              </a:rPr>
              <a:t>顺序对）</a:t>
            </a: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逆序对</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a:t>
            </a:r>
            <a:endParaRPr lang="zh-CN" altLang="en-US">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a:off x="1261110" y="3647440"/>
            <a:ext cx="9322435" cy="1363345"/>
          </a:xfrm>
          <a:prstGeom prst="rect">
            <a:avLst/>
          </a:prstGeom>
          <a:noFill/>
        </p:spPr>
        <p:txBody>
          <a:bodyPr wrap="square" rtlCol="0">
            <a:spAutoFit/>
          </a:bodyPr>
          <a:p>
            <a:r>
              <a:rPr lang="zh-CN" altLang="en-US">
                <a:latin typeface="宋体" panose="02010600030101010101" pitchFamily="2" charset="-122"/>
                <a:ea typeface="宋体" panose="02010600030101010101" pitchFamily="2" charset="-122"/>
                <a:cs typeface="宋体" panose="02010600030101010101" pitchFamily="2" charset="-122"/>
              </a:rPr>
              <a:t>写法二：</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for( int i = </a:t>
            </a:r>
            <a:r>
              <a:rPr lang="en-US" altLang="zh-CN">
                <a:latin typeface="宋体" panose="02010600030101010101" pitchFamily="2" charset="-122"/>
                <a:ea typeface="宋体" panose="02010600030101010101" pitchFamily="2" charset="-122"/>
                <a:cs typeface="宋体" panose="02010600030101010101" pitchFamily="2" charset="-122"/>
              </a:rPr>
              <a:t>n</a:t>
            </a:r>
            <a:r>
              <a:rPr lang="zh-CN" altLang="en-US">
                <a:latin typeface="宋体" panose="02010600030101010101" pitchFamily="2" charset="-122"/>
                <a:ea typeface="宋体" panose="02010600030101010101" pitchFamily="2" charset="-122"/>
                <a:cs typeface="宋体" panose="02010600030101010101" pitchFamily="2" charset="-122"/>
              </a:rPr>
              <a:t> ; i </a:t>
            </a:r>
            <a:r>
              <a:rPr lang="en-US" altLang="zh-CN">
                <a:latin typeface="宋体" panose="02010600030101010101" pitchFamily="2" charset="-122"/>
                <a:ea typeface="宋体" panose="02010600030101010101" pitchFamily="2" charset="-122"/>
                <a:cs typeface="宋体" panose="02010600030101010101" pitchFamily="2" charset="-122"/>
              </a:rPr>
              <a:t>&gt;= 1</a:t>
            </a:r>
            <a:r>
              <a:rPr lang="zh-CN" altLang="en-US">
                <a:latin typeface="宋体" panose="02010600030101010101" pitchFamily="2" charset="-122"/>
                <a:ea typeface="宋体" panose="02010600030101010101" pitchFamily="2" charset="-122"/>
                <a:cs typeface="宋体" panose="02010600030101010101" pitchFamily="2" charset="-122"/>
              </a:rPr>
              <a:t> ; i </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 ){</a:t>
            </a: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逆序扫</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	add( rank[i] , 1 );</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	ans += sum( rank[i] </a:t>
            </a:r>
            <a:r>
              <a:rPr lang="en-US" altLang="zh-CN">
                <a:latin typeface="宋体" panose="02010600030101010101" pitchFamily="2" charset="-122"/>
                <a:ea typeface="宋体" panose="02010600030101010101" pitchFamily="2" charset="-122"/>
                <a:cs typeface="宋体" panose="02010600030101010101" pitchFamily="2" charset="-122"/>
              </a:rPr>
              <a:t>- 1 </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tLang="zh-CN">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自反数对</a:t>
            </a:r>
            <a:r>
              <a:rPr lang="en-US" altLang="zh-CN">
                <a:latin typeface="宋体" panose="02010600030101010101" pitchFamily="2" charset="-122"/>
                <a:ea typeface="宋体" panose="02010600030101010101" pitchFamily="2" charset="-122"/>
                <a:cs typeface="宋体" panose="02010600030101010101" pitchFamily="2" charset="-122"/>
              </a:rPr>
              <a:t> + </a:t>
            </a:r>
            <a:r>
              <a:rPr lang="zh-CN" altLang="en-US">
                <a:latin typeface="宋体" panose="02010600030101010101" pitchFamily="2" charset="-122"/>
                <a:ea typeface="宋体" panose="02010600030101010101" pitchFamily="2" charset="-122"/>
                <a:cs typeface="宋体" panose="02010600030101010101" pitchFamily="2" charset="-122"/>
              </a:rPr>
              <a:t>逆序对</a:t>
            </a:r>
            <a:r>
              <a:rPr lang="en-US" altLang="zh-CN">
                <a:latin typeface="宋体" panose="02010600030101010101" pitchFamily="2" charset="-122"/>
                <a:ea typeface="宋体" panose="02010600030101010101" pitchFamily="2" charset="-122"/>
                <a:cs typeface="宋体" panose="02010600030101010101" pitchFamily="2" charset="-122"/>
              </a:rPr>
              <a:t> - </a:t>
            </a:r>
            <a:r>
              <a:rPr lang="zh-CN" altLang="en-US">
                <a:latin typeface="宋体" panose="02010600030101010101" pitchFamily="2" charset="-122"/>
                <a:ea typeface="宋体" panose="02010600030101010101" pitchFamily="2" charset="-122"/>
                <a:cs typeface="宋体" panose="02010600030101010101" pitchFamily="2" charset="-122"/>
              </a:rPr>
              <a:t>自反数对</a:t>
            </a:r>
            <a:r>
              <a:rPr lang="en-US" altLang="zh-CN">
                <a:latin typeface="宋体" panose="02010600030101010101" pitchFamily="2" charset="-122"/>
                <a:ea typeface="宋体" panose="02010600030101010101" pitchFamily="2" charset="-122"/>
                <a:cs typeface="宋体" panose="02010600030101010101" pitchFamily="2" charset="-122"/>
              </a:rPr>
              <a:t> = </a:t>
            </a:r>
            <a:r>
              <a:rPr lang="zh-CN" altLang="en-US">
                <a:latin typeface="宋体" panose="02010600030101010101" pitchFamily="2" charset="-122"/>
                <a:ea typeface="宋体" panose="02010600030101010101" pitchFamily="2" charset="-122"/>
                <a:cs typeface="宋体" panose="02010600030101010101" pitchFamily="2" charset="-122"/>
              </a:rPr>
              <a:t>逆序对</a:t>
            </a:r>
            <a:endParaRPr lang="zh-CN" altLang="en-US">
              <a:latin typeface="宋体" panose="02010600030101010101" pitchFamily="2" charset="-122"/>
              <a:ea typeface="宋体" panose="02010600030101010101" pitchFamily="2" charset="-122"/>
              <a:cs typeface="宋体" panose="02010600030101010101" pitchFamily="2" charset="-122"/>
            </a:endParaRPr>
          </a:p>
          <a:p>
            <a:pPr>
              <a:lnSpc>
                <a:spcPct val="90000"/>
              </a:lnSpc>
            </a:pPr>
            <a:r>
              <a:rPr lang="zh-CN" altLang="en-US">
                <a:latin typeface="宋体" panose="02010600030101010101" pitchFamily="2" charset="-122"/>
                <a:ea typeface="宋体" panose="02010600030101010101" pitchFamily="2" charset="-122"/>
                <a:cs typeface="宋体" panose="02010600030101010101" pitchFamily="2" charset="-122"/>
              </a:rPr>
              <a:t>}</a:t>
            </a:r>
            <a:endParaRPr lang="en-US" altLang="zh-CN">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2133600" y="5503545"/>
            <a:ext cx="7265035" cy="521970"/>
          </a:xfrm>
          <a:prstGeom prst="rect">
            <a:avLst/>
          </a:prstGeom>
          <a:noFill/>
        </p:spPr>
        <p:txBody>
          <a:bodyPr wrap="square" rtlCol="0">
            <a:spAutoFit/>
          </a:bodyPr>
          <a:p>
            <a:r>
              <a:rPr lang="zh-CN" altLang="en-US" sz="2800" b="1"/>
              <a:t>等等</a:t>
            </a:r>
            <a:r>
              <a:rPr lang="en-US" altLang="zh-CN" sz="2800" b="1"/>
              <a:t>……</a:t>
            </a:r>
            <a:r>
              <a:rPr lang="zh-CN" altLang="en-US" sz="2800" b="1"/>
              <a:t>为啥写法二里要写</a:t>
            </a:r>
            <a:r>
              <a:rPr lang="en-US" altLang="zh-CN" sz="2800" b="1"/>
              <a:t>sum(rank[i] - 1)?</a:t>
            </a:r>
            <a:endParaRPr lang="en-US" altLang="zh-CN" sz="28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P1908 #165</a:t>
            </a:r>
            <a:r>
              <a:rPr lang="zh-CN" altLang="en-US"/>
              <a:t>的细节补充</a:t>
            </a:r>
            <a:endParaRPr lang="zh-CN" altLang="en-US"/>
          </a:p>
        </p:txBody>
      </p:sp>
      <p:sp>
        <p:nvSpPr>
          <p:cNvPr id="3" name="内容占位符 2"/>
          <p:cNvSpPr>
            <a:spLocks noGrp="1"/>
          </p:cNvSpPr>
          <p:nvPr>
            <p:ph idx="1"/>
          </p:nvPr>
        </p:nvSpPr>
        <p:spPr/>
        <p:txBody>
          <a:bodyPr/>
          <a:p>
            <a:r>
              <a:rPr lang="zh-CN" altLang="en-US" sz="2000"/>
              <a:t>根据我们刚才推导的过程，我们可以发现</a:t>
            </a:r>
            <a:r>
              <a:rPr lang="en-US" altLang="zh-CN" sz="2000"/>
              <a:t>t[rank[i]]</a:t>
            </a:r>
            <a:r>
              <a:rPr lang="zh-CN" altLang="en-US" sz="2000"/>
              <a:t>其实就是一个计数的功能，我们将离散化之后的数据直接拿来当下标（这里直接体现了离散化的重要性质</a:t>
            </a:r>
            <a:r>
              <a:rPr lang="en-US" altLang="zh-CN" sz="2000"/>
              <a:t>2</a:t>
            </a:r>
            <a:r>
              <a:rPr lang="zh-CN" altLang="en-US" sz="2000"/>
              <a:t>！）；</a:t>
            </a:r>
            <a:endParaRPr lang="zh-CN" altLang="en-US" sz="2000"/>
          </a:p>
          <a:p>
            <a:r>
              <a:rPr lang="zh-CN" altLang="en-US" sz="2000"/>
              <a:t>由于本题中输入的数据是会有</a:t>
            </a:r>
            <a:r>
              <a:rPr lang="zh-CN" altLang="en-US" sz="2000" b="1"/>
              <a:t>重复</a:t>
            </a:r>
            <a:r>
              <a:rPr lang="zh-CN" altLang="en-US" sz="2000"/>
              <a:t>的，所以</a:t>
            </a:r>
            <a:r>
              <a:rPr lang="en-US" altLang="zh-CN" sz="2000"/>
              <a:t>t[i]</a:t>
            </a:r>
            <a:r>
              <a:rPr lang="zh-CN" altLang="en-US" sz="2000"/>
              <a:t>有可能</a:t>
            </a:r>
            <a:r>
              <a:rPr lang="en-US" altLang="zh-CN" sz="2000"/>
              <a:t>&gt;1</a:t>
            </a:r>
            <a:r>
              <a:rPr lang="zh-CN" altLang="en-US" sz="2000"/>
              <a:t>；</a:t>
            </a:r>
            <a:endParaRPr lang="zh-CN" altLang="en-US" sz="2000"/>
          </a:p>
          <a:p>
            <a:r>
              <a:rPr lang="zh-CN" altLang="en-US" sz="2000"/>
              <a:t>在写法一中，我们使用公式</a:t>
            </a:r>
            <a:r>
              <a:rPr lang="en-US" altLang="zh-CN" sz="2000"/>
              <a:t> </a:t>
            </a:r>
            <a:r>
              <a:rPr lang="zh-CN" altLang="en-US" sz="2000">
                <a:solidFill>
                  <a:srgbClr val="FF0000"/>
                </a:solidFill>
              </a:rPr>
              <a:t>总个数</a:t>
            </a:r>
            <a:r>
              <a:rPr lang="en-US" altLang="zh-CN" sz="2000">
                <a:solidFill>
                  <a:srgbClr val="FF0000"/>
                </a:solidFill>
              </a:rPr>
              <a:t>-</a:t>
            </a:r>
            <a:r>
              <a:rPr lang="zh-CN" altLang="en-US" sz="2000">
                <a:solidFill>
                  <a:srgbClr val="FF0000"/>
                </a:solidFill>
              </a:rPr>
              <a:t>（顺序对</a:t>
            </a:r>
            <a:r>
              <a:rPr lang="en-US" altLang="zh-CN" sz="2000">
                <a:solidFill>
                  <a:srgbClr val="FF0000"/>
                </a:solidFill>
              </a:rPr>
              <a:t>+</a:t>
            </a:r>
            <a:r>
              <a:rPr lang="zh-CN" altLang="en-US" sz="2000">
                <a:solidFill>
                  <a:srgbClr val="FF0000"/>
                </a:solidFill>
              </a:rPr>
              <a:t>自反数对）</a:t>
            </a:r>
            <a:r>
              <a:rPr lang="en-US" altLang="zh-CN" sz="2000">
                <a:solidFill>
                  <a:srgbClr val="FF0000"/>
                </a:solidFill>
              </a:rPr>
              <a:t>= </a:t>
            </a:r>
            <a:r>
              <a:rPr lang="zh-CN" altLang="en-US" sz="2000">
                <a:solidFill>
                  <a:srgbClr val="FF0000"/>
                </a:solidFill>
              </a:rPr>
              <a:t>逆序对</a:t>
            </a:r>
            <a:r>
              <a:rPr lang="en-US" altLang="zh-CN" sz="2000"/>
              <a:t> </a:t>
            </a:r>
            <a:r>
              <a:rPr lang="zh-CN" altLang="en-US" sz="2000"/>
              <a:t>直接</a:t>
            </a:r>
            <a:r>
              <a:rPr lang="zh-CN" altLang="en-US" sz="2000">
                <a:solidFill>
                  <a:srgbClr val="FF0000"/>
                </a:solidFill>
              </a:rPr>
              <a:t>一次性排除所有重复的自反数对</a:t>
            </a:r>
            <a:r>
              <a:rPr lang="zh-CN" altLang="en-US" sz="2000"/>
              <a:t>，所以直接写</a:t>
            </a:r>
            <a:r>
              <a:rPr lang="en-US" altLang="zh-CN" sz="2000"/>
              <a:t>i - sum(rank[i])</a:t>
            </a:r>
            <a:r>
              <a:rPr lang="zh-CN" altLang="en-US" sz="2000"/>
              <a:t>是正确写法；</a:t>
            </a:r>
            <a:endParaRPr lang="zh-CN" altLang="en-US" sz="2000"/>
          </a:p>
          <a:p>
            <a:r>
              <a:rPr lang="zh-CN" altLang="en-US" sz="2000"/>
              <a:t>但是在写法二中，我们</a:t>
            </a:r>
            <a:r>
              <a:rPr lang="en-US" altLang="zh-CN" sz="2000"/>
              <a:t>sum(rank[i])</a:t>
            </a:r>
            <a:r>
              <a:rPr lang="zh-CN" altLang="en-US" sz="2000"/>
              <a:t>只能提取出（</a:t>
            </a:r>
            <a:r>
              <a:rPr lang="zh-CN" altLang="en-US" sz="2000">
                <a:solidFill>
                  <a:srgbClr val="FF0000"/>
                </a:solidFill>
              </a:rPr>
              <a:t>逆序对</a:t>
            </a:r>
            <a:r>
              <a:rPr lang="en-US" altLang="zh-CN" sz="2000">
                <a:solidFill>
                  <a:srgbClr val="FF0000"/>
                </a:solidFill>
              </a:rPr>
              <a:t>+</a:t>
            </a:r>
            <a:r>
              <a:rPr lang="zh-CN" altLang="en-US" sz="2000">
                <a:solidFill>
                  <a:srgbClr val="FF0000"/>
                </a:solidFill>
              </a:rPr>
              <a:t>自反数对</a:t>
            </a:r>
            <a:r>
              <a:rPr lang="zh-CN" altLang="en-US" sz="2000"/>
              <a:t>），所以想要从中过滤掉自反数对，就只能只取</a:t>
            </a:r>
            <a:r>
              <a:rPr lang="en-US" altLang="zh-CN" sz="2000"/>
              <a:t>sum(rank[i] - 1)</a:t>
            </a:r>
            <a:r>
              <a:rPr lang="zh-CN" altLang="en-US" sz="2000"/>
              <a:t>，相当于</a:t>
            </a:r>
            <a:r>
              <a:rPr lang="zh-CN" altLang="en-US" sz="2000">
                <a:solidFill>
                  <a:srgbClr val="FF0000"/>
                </a:solidFill>
              </a:rPr>
              <a:t>一次性排除所有</a:t>
            </a:r>
            <a:r>
              <a:rPr lang="en-US" altLang="zh-CN" sz="2000">
                <a:solidFill>
                  <a:srgbClr val="FF0000"/>
                </a:solidFill>
              </a:rPr>
              <a:t>t[rank[i]]</a:t>
            </a:r>
            <a:r>
              <a:rPr lang="zh-CN" altLang="en-US" sz="2000">
                <a:solidFill>
                  <a:srgbClr val="FF0000"/>
                </a:solidFill>
              </a:rPr>
              <a:t>的计数，也就是直接排除自反数对的个数</a:t>
            </a:r>
            <a:r>
              <a:rPr lang="zh-CN" altLang="en-US" sz="2000"/>
              <a:t>；</a:t>
            </a:r>
            <a:endParaRPr lang="zh-CN" altLang="en-US" sz="2000"/>
          </a:p>
          <a:p>
            <a:r>
              <a:rPr lang="zh-CN" altLang="en-US" sz="2000"/>
              <a:t>能不能先写</a:t>
            </a:r>
            <a:r>
              <a:rPr lang="en-US" altLang="zh-CN" sz="2000"/>
              <a:t>ans += sum(rank[i]),</a:t>
            </a:r>
            <a:r>
              <a:rPr lang="zh-CN" altLang="en-US" sz="2000"/>
              <a:t>再</a:t>
            </a:r>
            <a:r>
              <a:rPr lang="en-US" altLang="zh-CN" sz="2000"/>
              <a:t>add(rank[i],1)</a:t>
            </a:r>
            <a:r>
              <a:rPr lang="zh-CN" altLang="en-US" sz="2000"/>
              <a:t>呢？</a:t>
            </a:r>
            <a:endParaRPr lang="zh-CN" altLang="en-US" sz="2000"/>
          </a:p>
          <a:p>
            <a:r>
              <a:rPr lang="zh-CN" altLang="en-US" sz="2000"/>
              <a:t>答案是</a:t>
            </a:r>
            <a:r>
              <a:rPr lang="zh-CN" altLang="en-US" sz="2000">
                <a:solidFill>
                  <a:srgbClr val="FF0000"/>
                </a:solidFill>
              </a:rPr>
              <a:t>不行</a:t>
            </a:r>
            <a:r>
              <a:rPr lang="zh-CN" altLang="en-US" sz="2000"/>
              <a:t>的，至于为什么，就留给各位自己思考啦</a:t>
            </a:r>
            <a:r>
              <a:rPr lang="en-US" altLang="zh-CN" sz="2000"/>
              <a:t>~</a:t>
            </a:r>
            <a:endParaRPr lang="en-US" altLang="zh-CN"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风险评估</a:t>
            </a:r>
            <a:endParaRPr lang="zh-CN" altLang="en-US"/>
          </a:p>
        </p:txBody>
      </p:sp>
      <p:sp>
        <p:nvSpPr>
          <p:cNvPr id="3" name="内容占位符 2"/>
          <p:cNvSpPr>
            <a:spLocks noGrp="1"/>
          </p:cNvSpPr>
          <p:nvPr>
            <p:ph idx="1"/>
          </p:nvPr>
        </p:nvSpPr>
        <p:spPr/>
        <p:txBody>
          <a:bodyPr/>
          <a:p>
            <a:r>
              <a:rPr lang="zh-CN" altLang="en-US" sz="2000"/>
              <a:t>在刚才的</a:t>
            </a:r>
            <a:r>
              <a:rPr lang="en-US" altLang="zh-CN" sz="2000"/>
              <a:t>“</a:t>
            </a:r>
            <a:r>
              <a:rPr lang="zh-CN" altLang="en-US" sz="2000"/>
              <a:t>风波</a:t>
            </a:r>
            <a:r>
              <a:rPr lang="en-US" altLang="zh-CN" sz="2000"/>
              <a:t>”</a:t>
            </a:r>
            <a:r>
              <a:rPr lang="zh-CN" altLang="en-US" sz="2000"/>
              <a:t>中，我们发现了重复数据带来的隐患。</a:t>
            </a:r>
            <a:endParaRPr lang="zh-CN" altLang="en-US" sz="2000"/>
          </a:p>
          <a:p>
            <a:r>
              <a:rPr lang="zh-CN" altLang="en-US" sz="2000"/>
              <a:t>于是继续深入思考，会发现一个很严重的问题：</a:t>
            </a:r>
            <a:endParaRPr lang="zh-CN" altLang="en-US" sz="2000"/>
          </a:p>
          <a:p>
            <a:r>
              <a:rPr lang="en-US" altLang="zh-CN" sz="2000">
                <a:solidFill>
                  <a:schemeClr val="accent1"/>
                </a:solidFill>
                <a:sym typeface="+mn-ea"/>
              </a:rPr>
              <a:t>3.rank</a:t>
            </a:r>
            <a:r>
              <a:rPr lang="zh-CN" altLang="en-US" sz="2000">
                <a:solidFill>
                  <a:schemeClr val="accent1"/>
                </a:solidFill>
                <a:sym typeface="+mn-ea"/>
              </a:rPr>
              <a:t>数组中任意两个数的大小关系与对应的原数组中的两个数的大小关系严格相同；</a:t>
            </a:r>
            <a:endParaRPr lang="zh-CN" altLang="en-US" sz="2000">
              <a:solidFill>
                <a:schemeClr val="accent1"/>
              </a:solidFill>
              <a:sym typeface="+mn-ea"/>
            </a:endParaRPr>
          </a:p>
          <a:p>
            <a:r>
              <a:rPr lang="zh-CN" altLang="en-US" sz="2000">
                <a:solidFill>
                  <a:schemeClr val="tx1"/>
                </a:solidFill>
                <a:sym typeface="+mn-ea"/>
              </a:rPr>
              <a:t>这是离散化数组的性质</a:t>
            </a:r>
            <a:r>
              <a:rPr lang="en-US" altLang="zh-CN" sz="2000">
                <a:solidFill>
                  <a:schemeClr val="tx1"/>
                </a:solidFill>
                <a:sym typeface="+mn-ea"/>
              </a:rPr>
              <a:t>3</a:t>
            </a:r>
            <a:r>
              <a:rPr lang="zh-CN" altLang="en-US" sz="2000">
                <a:solidFill>
                  <a:schemeClr val="tx1"/>
                </a:solidFill>
                <a:sym typeface="+mn-ea"/>
              </a:rPr>
              <a:t>，看起来没有问题，但如果我们往里加入重复元素干扰呢？</a:t>
            </a:r>
            <a:endParaRPr lang="zh-CN" altLang="en-US" sz="2000">
              <a:solidFill>
                <a:schemeClr val="tx1"/>
              </a:solidFill>
              <a:sym typeface="+mn-ea"/>
            </a:endParaRPr>
          </a:p>
          <a:p>
            <a:r>
              <a:rPr lang="zh-CN" altLang="en-US" sz="2000">
                <a:solidFill>
                  <a:schemeClr val="tx1"/>
                </a:solidFill>
                <a:sym typeface="+mn-ea"/>
              </a:rPr>
              <a:t>例如</a:t>
            </a:r>
            <a:r>
              <a:rPr lang="en-US" altLang="zh-CN" sz="2000">
                <a:solidFill>
                  <a:schemeClr val="tx1"/>
                </a:solidFill>
                <a:sym typeface="+mn-ea"/>
              </a:rPr>
              <a:t>1 2 3 2 4</a:t>
            </a:r>
            <a:r>
              <a:rPr lang="zh-CN" altLang="en-US" sz="2000">
                <a:solidFill>
                  <a:schemeClr val="tx1"/>
                </a:solidFill>
                <a:sym typeface="+mn-ea"/>
              </a:rPr>
              <a:t>，离散化出来应该是</a:t>
            </a:r>
            <a:r>
              <a:rPr lang="en-US" altLang="zh-CN" sz="2000">
                <a:solidFill>
                  <a:schemeClr val="tx1"/>
                </a:solidFill>
                <a:sym typeface="+mn-ea"/>
              </a:rPr>
              <a:t>1 2 4 3 5</a:t>
            </a:r>
            <a:r>
              <a:rPr lang="zh-CN" altLang="en-US" sz="2000">
                <a:solidFill>
                  <a:schemeClr val="tx1"/>
                </a:solidFill>
                <a:sym typeface="+mn-ea"/>
              </a:rPr>
              <a:t>，</a:t>
            </a:r>
            <a:r>
              <a:rPr lang="zh-CN" altLang="en-US" sz="2000">
                <a:solidFill>
                  <a:srgbClr val="FF0000"/>
                </a:solidFill>
                <a:sym typeface="+mn-ea"/>
              </a:rPr>
              <a:t>在原数组</a:t>
            </a:r>
            <a:r>
              <a:rPr lang="en-US" altLang="zh-CN" sz="2000">
                <a:solidFill>
                  <a:srgbClr val="FF0000"/>
                </a:solidFill>
                <a:sym typeface="+mn-ea"/>
              </a:rPr>
              <a:t>(2,2)</a:t>
            </a:r>
            <a:r>
              <a:rPr lang="zh-CN" altLang="en-US" sz="2000">
                <a:solidFill>
                  <a:srgbClr val="FF0000"/>
                </a:solidFill>
                <a:sym typeface="+mn-ea"/>
              </a:rPr>
              <a:t>与离散化数组</a:t>
            </a:r>
            <a:r>
              <a:rPr lang="en-US" altLang="zh-CN" sz="2000">
                <a:solidFill>
                  <a:srgbClr val="FF0000"/>
                </a:solidFill>
                <a:sym typeface="+mn-ea"/>
              </a:rPr>
              <a:t>(2,3)</a:t>
            </a:r>
            <a:r>
              <a:rPr lang="zh-CN" altLang="en-US" sz="2000">
                <a:solidFill>
                  <a:srgbClr val="FF0000"/>
                </a:solidFill>
                <a:sym typeface="+mn-ea"/>
              </a:rPr>
              <a:t>的关系上，违反了性质</a:t>
            </a:r>
            <a:r>
              <a:rPr lang="en-US" altLang="zh-CN" sz="2000">
                <a:solidFill>
                  <a:srgbClr val="FF0000"/>
                </a:solidFill>
                <a:sym typeface="+mn-ea"/>
              </a:rPr>
              <a:t>3</a:t>
            </a:r>
            <a:r>
              <a:rPr lang="zh-CN" altLang="en-US" sz="2000">
                <a:solidFill>
                  <a:schemeClr val="tx1"/>
                </a:solidFill>
                <a:sym typeface="+mn-ea"/>
              </a:rPr>
              <a:t>；</a:t>
            </a:r>
            <a:endParaRPr lang="zh-CN" altLang="en-US" sz="2000">
              <a:solidFill>
                <a:schemeClr val="tx1"/>
              </a:solidFill>
              <a:sym typeface="+mn-ea"/>
            </a:endParaRPr>
          </a:p>
          <a:p>
            <a:r>
              <a:rPr lang="zh-CN" altLang="en-US" sz="2000">
                <a:solidFill>
                  <a:schemeClr val="tx1"/>
                </a:solidFill>
                <a:sym typeface="+mn-ea"/>
              </a:rPr>
              <a:t>所以，我们需要进行</a:t>
            </a:r>
            <a:r>
              <a:rPr lang="zh-CN" altLang="en-US" sz="2000">
                <a:solidFill>
                  <a:srgbClr val="FF0000"/>
                </a:solidFill>
                <a:sym typeface="+mn-ea"/>
              </a:rPr>
              <a:t>去重</a:t>
            </a:r>
            <a:r>
              <a:rPr lang="zh-CN" altLang="en-US" sz="2000">
                <a:solidFill>
                  <a:schemeClr val="tx1"/>
                </a:solidFill>
                <a:sym typeface="+mn-ea"/>
              </a:rPr>
              <a:t>，目的是</a:t>
            </a:r>
            <a:r>
              <a:rPr lang="zh-CN" altLang="en-US" sz="2000">
                <a:solidFill>
                  <a:srgbClr val="FF0000"/>
                </a:solidFill>
                <a:sym typeface="+mn-ea"/>
              </a:rPr>
              <a:t>让原数组中的相同元素在离散化数组中的对应值也严格相同，这是为了迎合性质</a:t>
            </a:r>
            <a:r>
              <a:rPr lang="en-US" altLang="zh-CN" sz="2000">
                <a:solidFill>
                  <a:srgbClr val="FF0000"/>
                </a:solidFill>
                <a:sym typeface="+mn-ea"/>
              </a:rPr>
              <a:t>3</a:t>
            </a:r>
            <a:r>
              <a:rPr lang="en-US" altLang="zh-CN" sz="2000">
                <a:solidFill>
                  <a:schemeClr val="tx1"/>
                </a:solidFill>
                <a:sym typeface="+mn-ea"/>
              </a:rPr>
              <a:t>.</a:t>
            </a:r>
            <a:r>
              <a:rPr lang="zh-CN" altLang="en-US" sz="2000">
                <a:solidFill>
                  <a:schemeClr val="tx1"/>
                </a:solidFill>
                <a:sym typeface="+mn-ea"/>
              </a:rPr>
              <a:t>去重后的离散化数组应该为</a:t>
            </a:r>
            <a:r>
              <a:rPr lang="en-US" altLang="zh-CN" sz="2000">
                <a:solidFill>
                  <a:schemeClr val="tx1"/>
                </a:solidFill>
                <a:sym typeface="+mn-ea"/>
              </a:rPr>
              <a:t>1</a:t>
            </a:r>
            <a:r>
              <a:rPr lang="zh-CN" altLang="en-US" sz="2000">
                <a:solidFill>
                  <a:schemeClr val="tx1"/>
                </a:solidFill>
                <a:sym typeface="+mn-ea"/>
              </a:rPr>
              <a:t>，</a:t>
            </a:r>
            <a:r>
              <a:rPr lang="en-US" altLang="zh-CN" sz="2000">
                <a:solidFill>
                  <a:schemeClr val="tx1"/>
                </a:solidFill>
                <a:sym typeface="+mn-ea"/>
              </a:rPr>
              <a:t>2</a:t>
            </a:r>
            <a:r>
              <a:rPr lang="zh-CN" altLang="en-US" sz="2000">
                <a:solidFill>
                  <a:schemeClr val="tx1"/>
                </a:solidFill>
                <a:sym typeface="+mn-ea"/>
              </a:rPr>
              <a:t>，</a:t>
            </a:r>
            <a:r>
              <a:rPr lang="en-US" altLang="zh-CN" sz="2000">
                <a:solidFill>
                  <a:schemeClr val="tx1"/>
                </a:solidFill>
                <a:sym typeface="+mn-ea"/>
              </a:rPr>
              <a:t>3</a:t>
            </a:r>
            <a:r>
              <a:rPr lang="zh-CN" altLang="en-US" sz="2000">
                <a:solidFill>
                  <a:schemeClr val="tx1"/>
                </a:solidFill>
                <a:sym typeface="+mn-ea"/>
              </a:rPr>
              <a:t>，</a:t>
            </a:r>
            <a:r>
              <a:rPr lang="en-US" altLang="zh-CN" sz="2000">
                <a:solidFill>
                  <a:schemeClr val="tx1"/>
                </a:solidFill>
                <a:sym typeface="+mn-ea"/>
              </a:rPr>
              <a:t>2</a:t>
            </a:r>
            <a:r>
              <a:rPr lang="zh-CN" altLang="en-US" sz="2000">
                <a:solidFill>
                  <a:schemeClr val="tx1"/>
                </a:solidFill>
                <a:sym typeface="+mn-ea"/>
              </a:rPr>
              <a:t>，</a:t>
            </a:r>
            <a:r>
              <a:rPr lang="en-US" altLang="zh-CN" sz="2000">
                <a:solidFill>
                  <a:schemeClr val="tx1"/>
                </a:solidFill>
                <a:sym typeface="+mn-ea"/>
              </a:rPr>
              <a:t>4.</a:t>
            </a:r>
            <a:endParaRPr lang="en-US" altLang="zh-CN" sz="2000">
              <a:solidFill>
                <a:schemeClr val="tx1"/>
              </a:solidFill>
              <a:sym typeface="+mn-ea"/>
            </a:endParaRPr>
          </a:p>
          <a:p>
            <a:r>
              <a:rPr lang="zh-CN" altLang="en-US" sz="2000">
                <a:solidFill>
                  <a:schemeClr val="tx1"/>
                </a:solidFill>
                <a:sym typeface="+mn-ea"/>
              </a:rPr>
              <a:t>类似地，对于离散化的两个板子，去重，也有对应的两种写法</a:t>
            </a:r>
            <a:r>
              <a:rPr lang="en-US" altLang="zh-CN" sz="2000">
                <a:solidFill>
                  <a:schemeClr val="tx1"/>
                </a:solidFill>
                <a:sym typeface="+mn-ea"/>
              </a:rPr>
              <a:t>——</a:t>
            </a:r>
            <a:endParaRPr lang="zh-CN" altLang="en-US" sz="2000">
              <a:solidFill>
                <a:schemeClr val="tx1"/>
              </a:solidFill>
            </a:endParaRPr>
          </a:p>
          <a:p>
            <a:endParaRPr lang="zh-CN" altLang="en-US" sz="200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sz="3200"/>
              <a:t>离散化板子</a:t>
            </a:r>
            <a:r>
              <a:rPr lang="en-US" altLang="zh-CN" sz="3200"/>
              <a:t>1</a:t>
            </a:r>
            <a:r>
              <a:rPr lang="zh-CN" altLang="en-US" sz="3200"/>
              <a:t>的去重方法</a:t>
            </a:r>
            <a:endParaRPr lang="zh-CN" altLang="en-US" sz="3200"/>
          </a:p>
        </p:txBody>
      </p:sp>
      <p:sp>
        <p:nvSpPr>
          <p:cNvPr id="3" name="内容占位符 2"/>
          <p:cNvSpPr>
            <a:spLocks noGrp="1"/>
          </p:cNvSpPr>
          <p:nvPr>
            <p:ph idx="1"/>
          </p:nvPr>
        </p:nvSpPr>
        <p:spPr>
          <a:xfrm>
            <a:off x="608330" y="1490345"/>
            <a:ext cx="11141075" cy="4759325"/>
          </a:xfrm>
        </p:spPr>
        <p:txBody>
          <a:bodyPr/>
          <a:p>
            <a:r>
              <a:rPr lang="zh-CN" altLang="en-US" sz="2400"/>
              <a:t>引入函数</a:t>
            </a:r>
            <a:r>
              <a:rPr lang="en-US" altLang="zh-CN" sz="2400"/>
              <a:t>unique(x,y)</a:t>
            </a:r>
            <a:r>
              <a:rPr lang="zh-CN" altLang="en-US" sz="2400"/>
              <a:t>，它可以将地址</a:t>
            </a:r>
            <a:r>
              <a:rPr lang="en-US" altLang="zh-CN" sz="2400"/>
              <a:t>[x,y)</a:t>
            </a:r>
            <a:r>
              <a:rPr lang="zh-CN" altLang="en-US" sz="2400"/>
              <a:t>区间中的非重复元素重新排列至数组前端，将冗余元素过滤到数组后端，例如</a:t>
            </a:r>
            <a:r>
              <a:rPr lang="en-US" altLang="zh-CN" sz="2400"/>
              <a:t>1</a:t>
            </a:r>
            <a:r>
              <a:rPr lang="zh-CN" altLang="en-US" sz="2400"/>
              <a:t>，</a:t>
            </a:r>
            <a:r>
              <a:rPr lang="en-US" altLang="zh-CN" sz="2400"/>
              <a:t>4</a:t>
            </a:r>
            <a:r>
              <a:rPr lang="zh-CN" altLang="en-US" sz="2400"/>
              <a:t>，</a:t>
            </a:r>
            <a:r>
              <a:rPr lang="en-US" altLang="zh-CN" sz="2400"/>
              <a:t>2</a:t>
            </a:r>
            <a:r>
              <a:rPr lang="zh-CN" altLang="en-US" sz="2400"/>
              <a:t>，</a:t>
            </a:r>
            <a:r>
              <a:rPr lang="en-US" altLang="zh-CN" sz="2400"/>
              <a:t>2</a:t>
            </a:r>
            <a:r>
              <a:rPr lang="zh-CN" altLang="en-US" sz="2400"/>
              <a:t>，</a:t>
            </a:r>
            <a:r>
              <a:rPr lang="en-US" altLang="zh-CN" sz="2400"/>
              <a:t>3</a:t>
            </a:r>
            <a:r>
              <a:rPr lang="zh-CN" altLang="en-US" sz="2400"/>
              <a:t>，</a:t>
            </a:r>
            <a:r>
              <a:rPr lang="en-US" altLang="zh-CN" sz="2400"/>
              <a:t>4</a:t>
            </a:r>
            <a:r>
              <a:rPr lang="zh-CN" altLang="en-US" sz="2400"/>
              <a:t>，</a:t>
            </a:r>
            <a:r>
              <a:rPr lang="en-US" altLang="zh-CN" sz="2400"/>
              <a:t>3</a:t>
            </a:r>
            <a:r>
              <a:rPr lang="zh-CN" altLang="en-US" sz="2400"/>
              <a:t>，经过过滤后，数组会变成</a:t>
            </a:r>
            <a:r>
              <a:rPr lang="en-US" altLang="zh-CN" sz="2400"/>
              <a:t>1</a:t>
            </a:r>
            <a:r>
              <a:rPr lang="zh-CN" altLang="en-US" sz="2400"/>
              <a:t>，</a:t>
            </a:r>
            <a:r>
              <a:rPr lang="en-US" altLang="zh-CN" sz="2400"/>
              <a:t>2</a:t>
            </a:r>
            <a:r>
              <a:rPr lang="zh-CN" altLang="en-US" sz="2400"/>
              <a:t>，</a:t>
            </a:r>
            <a:r>
              <a:rPr lang="en-US" altLang="zh-CN" sz="2400"/>
              <a:t>3</a:t>
            </a:r>
            <a:r>
              <a:rPr lang="zh-CN" altLang="en-US" sz="2400"/>
              <a:t>，</a:t>
            </a:r>
            <a:r>
              <a:rPr lang="en-US" altLang="zh-CN" sz="2400"/>
              <a:t>4</a:t>
            </a:r>
            <a:r>
              <a:rPr lang="zh-CN" altLang="en-US" sz="2400"/>
              <a:t>，</a:t>
            </a:r>
            <a:r>
              <a:rPr lang="en-US" altLang="zh-CN" sz="2400"/>
              <a:t>[</a:t>
            </a:r>
            <a:r>
              <a:rPr lang="zh-CN" altLang="en-US" sz="2400"/>
              <a:t>冗余元素</a:t>
            </a:r>
            <a:r>
              <a:rPr lang="en-US" altLang="zh-CN" sz="2400"/>
              <a:t>].</a:t>
            </a:r>
            <a:endParaRPr lang="en-US" altLang="zh-CN" sz="2400"/>
          </a:p>
          <a:p>
            <a:r>
              <a:rPr lang="zh-CN" altLang="en-US" sz="2400"/>
              <a:t>该函数的返回值是第一个冗余元素的地址，所以我们如果想要得到数组中</a:t>
            </a:r>
            <a:r>
              <a:rPr lang="zh-CN" altLang="en-US" sz="2400">
                <a:solidFill>
                  <a:srgbClr val="FF0000"/>
                </a:solidFill>
              </a:rPr>
              <a:t>不同的元素的个数</a:t>
            </a:r>
            <a:r>
              <a:rPr lang="zh-CN" altLang="en-US" sz="2400"/>
              <a:t>，可以写成int cnt = unique(a + 1,a + n + 1) - (a + 1);</a:t>
            </a:r>
            <a:endParaRPr lang="zh-CN" altLang="en-US" sz="2400"/>
          </a:p>
          <a:p>
            <a:r>
              <a:rPr lang="zh-CN" altLang="en-US" sz="2400"/>
              <a:t>那么，我们可以在</a:t>
            </a:r>
            <a:r>
              <a:rPr lang="en-US" altLang="zh-CN" sz="2400"/>
              <a:t>unique</a:t>
            </a:r>
            <a:r>
              <a:rPr lang="zh-CN" altLang="en-US" sz="2400"/>
              <a:t>函数的基础上对离散化板子</a:t>
            </a:r>
            <a:r>
              <a:rPr lang="en-US" altLang="zh-CN" sz="2400"/>
              <a:t>1</a:t>
            </a:r>
            <a:r>
              <a:rPr lang="zh-CN" altLang="en-US" sz="2400"/>
              <a:t>进行优化</a:t>
            </a:r>
            <a:r>
              <a:rPr lang="en-US" altLang="zh-CN" sz="2400"/>
              <a:t>——</a:t>
            </a:r>
            <a:endParaRPr lang="en-US" altLang="zh-CN"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离散化板子</a:t>
            </a:r>
            <a:r>
              <a:rPr lang="en-US" altLang="zh-CN"/>
              <a:t>1&amp;</a:t>
            </a:r>
            <a:r>
              <a:rPr lang="zh-CN" altLang="en-US"/>
              <a:t>进阶版的专属代码楼</a:t>
            </a:r>
            <a:endParaRPr lang="zh-CN" altLang="en-US"/>
          </a:p>
        </p:txBody>
      </p:sp>
      <p:sp>
        <p:nvSpPr>
          <p:cNvPr id="4" name="文本框 3"/>
          <p:cNvSpPr txBox="1"/>
          <p:nvPr/>
        </p:nvSpPr>
        <p:spPr>
          <a:xfrm>
            <a:off x="710565" y="2085975"/>
            <a:ext cx="11112500" cy="3692525"/>
          </a:xfrm>
          <a:prstGeom prst="rect">
            <a:avLst/>
          </a:prstGeom>
          <a:noFill/>
        </p:spPr>
        <p:txBody>
          <a:bodyPr wrap="square" rtlCol="0">
            <a:spAutoFit/>
          </a:bodyPr>
          <a:p>
            <a:r>
              <a:rPr lang="zh-CN" altLang="en-US">
                <a:latin typeface="宋体" panose="02010600030101010101" pitchFamily="2" charset="-122"/>
                <a:ea typeface="宋体" panose="02010600030101010101" pitchFamily="2" charset="-122"/>
              </a:rPr>
              <a:t>scanf("%lld",&amp;n);</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scanf("%lld",&amp;a[i]);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输入</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rank[i] = a[i];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复制（至于为什么能用</a:t>
            </a:r>
            <a:r>
              <a:rPr lang="en-US" altLang="zh-CN">
                <a:latin typeface="宋体" panose="02010600030101010101" pitchFamily="2" charset="-122"/>
                <a:ea typeface="宋体" panose="02010600030101010101" pitchFamily="2" charset="-122"/>
              </a:rPr>
              <a:t>rank</a:t>
            </a:r>
            <a:r>
              <a:rPr lang="zh-CN" altLang="en-US">
                <a:latin typeface="宋体" panose="02010600030101010101" pitchFamily="2" charset="-122"/>
                <a:ea typeface="宋体" panose="02010600030101010101" pitchFamily="2" charset="-122"/>
              </a:rPr>
              <a:t>直接复制，已经阐述过了，为了节省空间）</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sort(a + 1,a + n + 1);</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排序</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int cnt = unique(a + 1,a + n + 1) - (a + 1);</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去重</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for( int i = 1 ; i &lt;= n ; i ++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rank[i] = lower_bound(a + 1,a + cnt + 1,rank[i]) - a;</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这里末地址不写为</a:t>
            </a:r>
            <a:r>
              <a:rPr lang="en-US" altLang="zh-CN">
                <a:latin typeface="宋体" panose="02010600030101010101" pitchFamily="2" charset="-122"/>
                <a:ea typeface="宋体" panose="02010600030101010101" pitchFamily="2" charset="-122"/>
              </a:rPr>
              <a:t>cnt</a:t>
            </a:r>
            <a:r>
              <a:rPr lang="zh-CN" altLang="en-US">
                <a:latin typeface="宋体" panose="02010600030101010101" pitchFamily="2" charset="-122"/>
                <a:ea typeface="宋体" panose="02010600030101010101" pitchFamily="2" charset="-122"/>
              </a:rPr>
              <a:t>可能让你锅掉哦！不懂的可以自己思考一下或者试一下！</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试图优化复杂度</a:t>
            </a:r>
            <a:endParaRPr lang="zh-CN" altLang="en-US"/>
          </a:p>
        </p:txBody>
      </p:sp>
      <p:sp>
        <p:nvSpPr>
          <p:cNvPr id="3" name="内容占位符 2"/>
          <p:cNvSpPr>
            <a:spLocks noGrp="1"/>
          </p:cNvSpPr>
          <p:nvPr>
            <p:ph idx="1"/>
          </p:nvPr>
        </p:nvSpPr>
        <p:spPr>
          <a:xfrm>
            <a:off x="608330" y="1490345"/>
            <a:ext cx="10968990" cy="5448300"/>
          </a:xfrm>
        </p:spPr>
        <p:txBody>
          <a:bodyPr>
            <a:normAutofit fontScale="90000" lnSpcReduction="10000"/>
          </a:bodyPr>
          <a:p>
            <a:r>
              <a:rPr lang="zh-CN" altLang="en-US" sz="2000"/>
              <a:t>把一个</a:t>
            </a:r>
            <a:r>
              <a:rPr lang="en-US" altLang="zh-CN" sz="2000"/>
              <a:t>O(n^2)</a:t>
            </a:r>
            <a:r>
              <a:rPr lang="zh-CN" altLang="en-US" sz="2000"/>
              <a:t>复杂度优化成</a:t>
            </a:r>
            <a:r>
              <a:rPr lang="en-US" altLang="zh-CN" sz="2000"/>
              <a:t>O(nlogn)</a:t>
            </a:r>
            <a:r>
              <a:rPr lang="zh-CN" altLang="en-US" sz="2000"/>
              <a:t>最常见的方式就是用</a:t>
            </a:r>
            <a:r>
              <a:rPr lang="zh-CN" altLang="en-US" sz="2000">
                <a:solidFill>
                  <a:srgbClr val="FF0000"/>
                </a:solidFill>
              </a:rPr>
              <a:t>树形结构或者分治思想</a:t>
            </a:r>
            <a:endParaRPr lang="zh-CN" altLang="en-US" sz="2000">
              <a:solidFill>
                <a:srgbClr val="FF0000"/>
              </a:solidFill>
            </a:endParaRPr>
          </a:p>
          <a:p>
            <a:r>
              <a:rPr lang="zh-CN" altLang="en-US" sz="2000"/>
              <a:t>试图用树形结构解决：</a:t>
            </a:r>
            <a:endParaRPr lang="zh-CN" altLang="en-US" sz="2000"/>
          </a:p>
          <a:p>
            <a:r>
              <a:rPr lang="zh-CN" altLang="en-US" sz="2000"/>
              <a:t>对于</a:t>
            </a:r>
            <a:r>
              <a:rPr lang="zh-CN" altLang="en-US" sz="2000">
                <a:solidFill>
                  <a:srgbClr val="FF0000"/>
                </a:solidFill>
              </a:rPr>
              <a:t>朴素算法</a:t>
            </a:r>
            <a:r>
              <a:rPr lang="en-US" altLang="zh-CN" sz="2000">
                <a:solidFill>
                  <a:srgbClr val="FF0000"/>
                </a:solidFill>
              </a:rPr>
              <a:t>1</a:t>
            </a:r>
            <a:r>
              <a:rPr lang="zh-CN" altLang="en-US" sz="2000"/>
              <a:t>，考虑到查询操作复杂度比较高，所以用</a:t>
            </a:r>
            <a:r>
              <a:rPr lang="zh-CN" altLang="en-US" sz="2000">
                <a:solidFill>
                  <a:srgbClr val="FF0000"/>
                </a:solidFill>
              </a:rPr>
              <a:t>一棵树来减少每次操作时的累加次数</a:t>
            </a:r>
            <a:r>
              <a:rPr lang="zh-CN" altLang="en-US" sz="2000"/>
              <a:t>。</a:t>
            </a:r>
            <a:endParaRPr lang="zh-CN" altLang="en-US" sz="2000"/>
          </a:p>
          <a:p>
            <a:r>
              <a:rPr lang="zh-CN" altLang="en-US" sz="2000"/>
              <a:t>对于</a:t>
            </a:r>
            <a:r>
              <a:rPr lang="en-US" altLang="zh-CN" sz="2000"/>
              <a:t>sum[l,r]</a:t>
            </a:r>
            <a:r>
              <a:rPr lang="zh-CN" altLang="en-US" sz="2000"/>
              <a:t>的查询，累加时</a:t>
            </a:r>
            <a:r>
              <a:rPr lang="en-US" altLang="zh-CN" sz="2000"/>
              <a:t>a[l],a[l+1]...a[r]</a:t>
            </a:r>
            <a:r>
              <a:rPr lang="zh-CN" altLang="en-US" sz="2000"/>
              <a:t>都需要计算。我们从复杂度最坏（即查询</a:t>
            </a:r>
            <a:r>
              <a:rPr lang="en-US" altLang="zh-CN" sz="2000"/>
              <a:t>sum[1,n])</a:t>
            </a:r>
            <a:r>
              <a:rPr lang="zh-CN" altLang="en-US" sz="2000"/>
              <a:t>的情况下</a:t>
            </a:r>
            <a:r>
              <a:rPr lang="zh-CN" altLang="en-US" sz="2000">
                <a:solidFill>
                  <a:srgbClr val="FF0000"/>
                </a:solidFill>
              </a:rPr>
              <a:t>分治</a:t>
            </a:r>
            <a:r>
              <a:rPr lang="zh-CN" altLang="en-US" sz="2000"/>
              <a:t>：</a:t>
            </a:r>
            <a:endParaRPr lang="zh-CN" altLang="en-US" sz="2000"/>
          </a:p>
          <a:p>
            <a:r>
              <a:rPr lang="zh-CN" altLang="en-US" sz="2000"/>
              <a:t>若能</a:t>
            </a:r>
            <a:r>
              <a:rPr lang="zh-CN" altLang="en-US" sz="2000">
                <a:solidFill>
                  <a:srgbClr val="FF0000"/>
                </a:solidFill>
              </a:rPr>
              <a:t>直接知道</a:t>
            </a:r>
            <a:r>
              <a:rPr lang="en-US" altLang="zh-CN" sz="2000">
                <a:solidFill>
                  <a:srgbClr val="FF0000"/>
                </a:solidFill>
              </a:rPr>
              <a:t>sum[1...n]</a:t>
            </a:r>
            <a:r>
              <a:rPr lang="zh-CN" altLang="en-US" sz="2000"/>
              <a:t>就好了，或许我们可以开一个变量去存</a:t>
            </a:r>
            <a:r>
              <a:rPr lang="en-US" altLang="zh-CN" sz="2000"/>
              <a:t>a[1...n]</a:t>
            </a:r>
            <a:r>
              <a:rPr lang="zh-CN" altLang="en-US" sz="2000"/>
              <a:t>的实时值，对于每一个修改，直接在这个值上加不就可以了？</a:t>
            </a:r>
            <a:endParaRPr lang="zh-CN" altLang="en-US" sz="2000"/>
          </a:p>
          <a:p>
            <a:r>
              <a:rPr lang="zh-CN" altLang="en-US" sz="2000"/>
              <a:t>但这种方法</a:t>
            </a:r>
            <a:r>
              <a:rPr lang="zh-CN" altLang="en-US" sz="2000">
                <a:solidFill>
                  <a:srgbClr val="FF0000"/>
                </a:solidFill>
              </a:rPr>
              <a:t>能很快但且仅能很快地应对</a:t>
            </a:r>
            <a:r>
              <a:rPr lang="en-US" altLang="zh-CN" sz="2000">
                <a:solidFill>
                  <a:srgbClr val="FF0000"/>
                </a:solidFill>
              </a:rPr>
              <a:t>sum[1,n]</a:t>
            </a:r>
            <a:r>
              <a:rPr lang="zh-CN" altLang="en-US" sz="2000">
                <a:solidFill>
                  <a:srgbClr val="FF0000"/>
                </a:solidFill>
              </a:rPr>
              <a:t>的查询</a:t>
            </a:r>
            <a:r>
              <a:rPr lang="zh-CN" altLang="en-US" sz="2000"/>
              <a:t>。如果我只想查其中一部分比如</a:t>
            </a:r>
            <a:r>
              <a:rPr lang="en-US" altLang="zh-CN" sz="2000"/>
              <a:t>sum[2...7]</a:t>
            </a:r>
            <a:r>
              <a:rPr lang="zh-CN" altLang="en-US" sz="2000"/>
              <a:t>呢？考虑到分治本身的特性，我们就不得不从中递归一棵树出来。</a:t>
            </a:r>
            <a:endParaRPr lang="zh-CN" altLang="en-US" sz="2000"/>
          </a:p>
          <a:p>
            <a:r>
              <a:rPr lang="zh-CN" altLang="en-US" sz="2000"/>
              <a:t>例如我们应该预处理出</a:t>
            </a:r>
            <a:r>
              <a:rPr lang="en-US" altLang="zh-CN" sz="2000">
                <a:solidFill>
                  <a:srgbClr val="FF0000"/>
                </a:solidFill>
              </a:rPr>
              <a:t>sum[1,n/2]</a:t>
            </a:r>
            <a:r>
              <a:rPr lang="zh-CN" altLang="en-US" sz="2000"/>
              <a:t>与</a:t>
            </a:r>
            <a:r>
              <a:rPr lang="en-US" altLang="zh-CN" sz="2000">
                <a:solidFill>
                  <a:srgbClr val="FF0000"/>
                </a:solidFill>
              </a:rPr>
              <a:t>sum[n/2+1,n]</a:t>
            </a:r>
            <a:r>
              <a:rPr lang="en-US" altLang="zh-CN" sz="2000"/>
              <a:t>.</a:t>
            </a:r>
            <a:r>
              <a:rPr lang="zh-CN" altLang="en-US" sz="2000"/>
              <a:t>这样可以多处理掉两种查询。现在我们可以处理的查询有三种了：</a:t>
            </a:r>
            <a:r>
              <a:rPr lang="en-US" altLang="zh-CN" sz="2000">
                <a:solidFill>
                  <a:srgbClr val="FF0000"/>
                </a:solidFill>
              </a:rPr>
              <a:t>s[1...n],s[1...n/2],s[n/2+1...n]</a:t>
            </a:r>
            <a:r>
              <a:rPr lang="en-US" altLang="zh-CN" sz="2000"/>
              <a:t>.</a:t>
            </a:r>
            <a:endParaRPr lang="en-US" altLang="zh-CN" sz="2000"/>
          </a:p>
          <a:p>
            <a:r>
              <a:rPr lang="zh-CN" altLang="en-US" sz="2000"/>
              <a:t>然后预处理出</a:t>
            </a:r>
            <a:r>
              <a:rPr lang="en-US" altLang="zh-CN" sz="2000">
                <a:solidFill>
                  <a:srgbClr val="FF0000"/>
                </a:solidFill>
              </a:rPr>
              <a:t>sum[1,n/4],sum[n/4+1,n/2],sum[n/2+1,n/4*3],sum[n/4*3+1,n]</a:t>
            </a:r>
            <a:r>
              <a:rPr lang="zh-CN" altLang="en-US" sz="2000"/>
              <a:t>这四个数，于是我们可以快速应对的查询多了四种。</a:t>
            </a:r>
            <a:endParaRPr lang="zh-CN" altLang="en-US"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离散化板子</a:t>
            </a:r>
            <a:r>
              <a:rPr lang="en-US" altLang="zh-CN"/>
              <a:t>2</a:t>
            </a:r>
            <a:r>
              <a:rPr lang="zh-CN" altLang="en-US"/>
              <a:t>的去重方法</a:t>
            </a:r>
            <a:endParaRPr lang="zh-CN" altLang="en-US"/>
          </a:p>
        </p:txBody>
      </p:sp>
      <p:sp>
        <p:nvSpPr>
          <p:cNvPr id="3" name="内容占位符 2"/>
          <p:cNvSpPr>
            <a:spLocks noGrp="1"/>
          </p:cNvSpPr>
          <p:nvPr>
            <p:ph idx="1"/>
          </p:nvPr>
        </p:nvSpPr>
        <p:spPr/>
        <p:txBody>
          <a:bodyPr/>
          <a:p>
            <a:r>
              <a:rPr lang="zh-CN" altLang="en-US" sz="2000"/>
              <a:t>对于方法</a:t>
            </a:r>
            <a:r>
              <a:rPr lang="en-US" altLang="zh-CN" sz="2000"/>
              <a:t>2</a:t>
            </a:r>
            <a:r>
              <a:rPr lang="zh-CN" altLang="en-US" sz="2000"/>
              <a:t>，有一个得天独厚的优势</a:t>
            </a:r>
            <a:r>
              <a:rPr lang="en-US" altLang="zh-CN" sz="2000"/>
              <a:t>——</a:t>
            </a:r>
            <a:r>
              <a:rPr lang="zh-CN" altLang="en-US" sz="2000"/>
              <a:t>原数组与绑定好的下标数组已经排好序了。</a:t>
            </a:r>
            <a:endParaRPr lang="zh-CN" altLang="en-US" sz="2000"/>
          </a:p>
          <a:p>
            <a:r>
              <a:rPr lang="zh-CN" altLang="en-US" sz="2000"/>
              <a:t>考虑将</a:t>
            </a:r>
            <a:r>
              <a:rPr lang="en-US" altLang="zh-CN" sz="2000"/>
              <a:t>rank[a[1].id]</a:t>
            </a:r>
            <a:r>
              <a:rPr lang="zh-CN" altLang="en-US" sz="2000"/>
              <a:t>初始化为</a:t>
            </a:r>
            <a:r>
              <a:rPr lang="en-US" altLang="zh-CN" sz="2000"/>
              <a:t>1</a:t>
            </a:r>
            <a:r>
              <a:rPr lang="zh-CN" altLang="en-US" sz="2000"/>
              <a:t>；</a:t>
            </a:r>
            <a:endParaRPr lang="zh-CN" altLang="en-US" sz="2000"/>
          </a:p>
          <a:p>
            <a:r>
              <a:rPr lang="zh-CN" altLang="en-US" sz="2000"/>
              <a:t>之后从</a:t>
            </a:r>
            <a:r>
              <a:rPr lang="en-US" altLang="zh-CN" sz="2000"/>
              <a:t>i=2</a:t>
            </a:r>
            <a:r>
              <a:rPr lang="zh-CN" altLang="en-US" sz="2000"/>
              <a:t>还是循环，如果实际值与上一个实际值相同，那么就直接承袭上一个</a:t>
            </a:r>
            <a:r>
              <a:rPr lang="en-US" altLang="zh-CN" sz="2000"/>
              <a:t>rank</a:t>
            </a:r>
            <a:r>
              <a:rPr lang="zh-CN" altLang="en-US" sz="2000"/>
              <a:t>值；</a:t>
            </a:r>
            <a:endParaRPr lang="zh-CN" altLang="en-US" sz="2000"/>
          </a:p>
          <a:p>
            <a:r>
              <a:rPr lang="zh-CN" altLang="en-US" sz="2000"/>
              <a:t>如果实际值与上一个实际值不同，那么就赋为上一个</a:t>
            </a:r>
            <a:r>
              <a:rPr lang="en-US" altLang="zh-CN" sz="2000"/>
              <a:t>rank</a:t>
            </a:r>
            <a:r>
              <a:rPr lang="zh-CN" altLang="en-US" sz="2000"/>
              <a:t>值</a:t>
            </a:r>
            <a:r>
              <a:rPr lang="en-US" altLang="zh-CN" sz="2000"/>
              <a:t>+1</a:t>
            </a:r>
            <a:r>
              <a:rPr lang="zh-CN" altLang="en-US" sz="2000"/>
              <a:t>；</a:t>
            </a:r>
            <a:endParaRPr lang="zh-CN" altLang="en-US" sz="2000"/>
          </a:p>
          <a:p>
            <a:r>
              <a:rPr lang="zh-CN" altLang="en-US" sz="2000"/>
              <a:t>代码楼放上</a:t>
            </a:r>
            <a:r>
              <a:rPr lang="en-US" altLang="zh-CN" sz="2000"/>
              <a:t>——</a:t>
            </a:r>
            <a:endParaRPr lang="en-US" altLang="zh-CN" sz="20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离散化板子</a:t>
            </a:r>
            <a:r>
              <a:rPr lang="en-US" altLang="zh-CN"/>
              <a:t>2&amp;</a:t>
            </a:r>
            <a:r>
              <a:rPr lang="zh-CN" altLang="en-US"/>
              <a:t>进阶版的专属代码楼</a:t>
            </a:r>
            <a:endParaRPr lang="zh-CN" altLang="en-US"/>
          </a:p>
        </p:txBody>
      </p:sp>
      <p:sp>
        <p:nvSpPr>
          <p:cNvPr id="4" name="文本框 3"/>
          <p:cNvSpPr txBox="1"/>
          <p:nvPr/>
        </p:nvSpPr>
        <p:spPr>
          <a:xfrm>
            <a:off x="154940" y="1903095"/>
            <a:ext cx="11528425" cy="2584450"/>
          </a:xfrm>
          <a:prstGeom prst="rect">
            <a:avLst/>
          </a:prstGeom>
          <a:noFill/>
        </p:spPr>
        <p:txBody>
          <a:bodyPr wrap="square" rtlCol="0">
            <a:spAutoFit/>
          </a:bodyPr>
          <a:p>
            <a:r>
              <a:rPr lang="zh-CN" altLang="en-US">
                <a:latin typeface="宋体" panose="02010600030101010101" pitchFamily="2" charset="-122"/>
                <a:ea typeface="宋体" panose="02010600030101010101" pitchFamily="2" charset="-122"/>
              </a:rPr>
              <a:t>for( int i = 1 ; i &lt;= n ; i ++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scanf("%lld",&amp;numbers[i].val);</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输入</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numbers[i].id = i;</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绑定</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sort(numbers + 1,numbers + 1 + n,cmp);</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排序</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rank[numbers[1].id] = 1;</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初始化</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for( int i = 2 ; i &lt;= n ; i ++ )</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        rank[numbers[i].id] = ( numbers[i].val != numbers[i - 1].val ) + rank[numbers[i - 1].id];</a:t>
            </a:r>
            <a:endParaRPr lang="zh-CN" altLang="en-US">
              <a:latin typeface="宋体" panose="02010600030101010101" pitchFamily="2" charset="-122"/>
              <a:ea typeface="宋体" panose="02010600030101010101" pitchFamily="2" charset="-122"/>
            </a:endParaRPr>
          </a:p>
          <a:p>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可以按照上文理解，若两个相邻值相同则其</a:t>
            </a:r>
            <a:r>
              <a:rPr lang="en-US" altLang="zh-CN">
                <a:latin typeface="宋体" panose="02010600030101010101" pitchFamily="2" charset="-122"/>
                <a:ea typeface="宋体" panose="02010600030101010101" pitchFamily="2" charset="-122"/>
              </a:rPr>
              <a:t>rank</a:t>
            </a:r>
            <a:r>
              <a:rPr lang="zh-CN" altLang="en-US">
                <a:latin typeface="宋体" panose="02010600030101010101" pitchFamily="2" charset="-122"/>
                <a:ea typeface="宋体" panose="02010600030101010101" pitchFamily="2" charset="-122"/>
              </a:rPr>
              <a:t>值也相同，否则不同</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 #1679</a:t>
            </a:r>
            <a:r>
              <a:rPr lang="zh-CN" altLang="en-US"/>
              <a:t>排序</a:t>
            </a:r>
            <a:endParaRPr lang="zh-CN" altLang="en-US"/>
          </a:p>
        </p:txBody>
      </p:sp>
      <p:sp>
        <p:nvSpPr>
          <p:cNvPr id="3" name="内容占位符 2"/>
          <p:cNvSpPr>
            <a:spLocks noGrp="1"/>
          </p:cNvSpPr>
          <p:nvPr>
            <p:ph idx="1"/>
          </p:nvPr>
        </p:nvSpPr>
        <p:spPr/>
        <p:txBody>
          <a:bodyPr/>
          <a:p>
            <a:r>
              <a:rPr lang="zh-CN" altLang="en-US" sz="2400"/>
              <a:t>对于一个数组</a:t>
            </a:r>
            <a:r>
              <a:rPr lang="en-US" altLang="zh-CN" sz="2400"/>
              <a:t>k</a:t>
            </a:r>
            <a:r>
              <a:rPr lang="zh-CN" altLang="en-US" sz="2400"/>
              <a:t>，每次操作选中一个数及小于它的所有数，排个序然后按原位放回去。</a:t>
            </a:r>
            <a:endParaRPr lang="zh-CN" altLang="en-US" sz="2400"/>
          </a:p>
          <a:p>
            <a:r>
              <a:rPr lang="zh-CN" altLang="en-US" sz="2400"/>
              <a:t>求每次操作后（包括初始状态）的逆序对个数。</a:t>
            </a:r>
            <a:endParaRPr lang="zh-CN" altLang="en-US" sz="2400"/>
          </a:p>
          <a:p>
            <a:endParaRPr lang="zh-CN" altLang="en-US" sz="2400"/>
          </a:p>
        </p:txBody>
      </p:sp>
      <p:sp>
        <p:nvSpPr>
          <p:cNvPr id="4" name="矩形 3"/>
          <p:cNvSpPr/>
          <p:nvPr/>
        </p:nvSpPr>
        <p:spPr>
          <a:xfrm>
            <a:off x="3524885" y="3799840"/>
            <a:ext cx="582295" cy="21990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4107180" y="4554220"/>
            <a:ext cx="582295" cy="1444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4689475" y="3369310"/>
            <a:ext cx="582295" cy="2629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5271770" y="5158105"/>
            <a:ext cx="582295" cy="840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5854065" y="5384165"/>
            <a:ext cx="582295" cy="614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6436360" y="4963795"/>
            <a:ext cx="582295" cy="1035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7018655" y="4705985"/>
            <a:ext cx="582295" cy="12928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7600950" y="4025900"/>
            <a:ext cx="582295" cy="1972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箭头连接符 11"/>
          <p:cNvCxnSpPr/>
          <p:nvPr/>
        </p:nvCxnSpPr>
        <p:spPr>
          <a:xfrm flipH="1">
            <a:off x="4505325" y="2926715"/>
            <a:ext cx="3438525" cy="149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4107180" y="5384165"/>
            <a:ext cx="582295" cy="61468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4" name="矩形 13"/>
          <p:cNvSpPr/>
          <p:nvPr/>
        </p:nvSpPr>
        <p:spPr>
          <a:xfrm>
            <a:off x="5854065" y="4963795"/>
            <a:ext cx="582295" cy="10350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5" name="矩形 14"/>
          <p:cNvSpPr/>
          <p:nvPr/>
        </p:nvSpPr>
        <p:spPr>
          <a:xfrm>
            <a:off x="7018655" y="4554220"/>
            <a:ext cx="582295" cy="144462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6" name="矩形 15"/>
          <p:cNvSpPr/>
          <p:nvPr/>
        </p:nvSpPr>
        <p:spPr>
          <a:xfrm>
            <a:off x="5271770" y="5158105"/>
            <a:ext cx="582295" cy="8407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7" name="矩形 16"/>
          <p:cNvSpPr/>
          <p:nvPr/>
        </p:nvSpPr>
        <p:spPr>
          <a:xfrm>
            <a:off x="6436360" y="4705985"/>
            <a:ext cx="582295" cy="12928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mph" presetSubtype="2" fill="hold" nodeType="clickEffect">
                                  <p:stCondLst>
                                    <p:cond delay="0"/>
                                  </p:stCondLst>
                                  <p:childTnLst>
                                    <p:animClr clrSpc="rgb" dir="cw">
                                      <p:cBhvr>
                                        <p:cTn id="11" dur="500" fill="hold"/>
                                        <p:tgtEl>
                                          <p:spTgt spid="5"/>
                                        </p:tgtEl>
                                        <p:attrNameLst>
                                          <p:attrName>fillcolor</p:attrName>
                                        </p:attrNameLst>
                                      </p:cBhvr>
                                      <p:to>
                                        <a:schemeClr val="tx1"/>
                                      </p:to>
                                    </p:animClr>
                                    <p:set>
                                      <p:cBhvr>
                                        <p:cTn id="12" dur="500" fill="hold"/>
                                        <p:tgtEl>
                                          <p:spTgt spid="5"/>
                                        </p:tgtEl>
                                        <p:attrNameLst>
                                          <p:attrName>fill.type</p:attrName>
                                        </p:attrNameLst>
                                      </p:cBhvr>
                                      <p:to>
                                        <p:strVal val="solid"/>
                                      </p:to>
                                    </p:set>
                                    <p:set>
                                      <p:cBhvr>
                                        <p:cTn id="13" dur="500" fill="hold"/>
                                        <p:tgtEl>
                                          <p:spTgt spid="5"/>
                                        </p:tgtEl>
                                        <p:attrNameLst>
                                          <p:attrName>fill.on</p:attrName>
                                        </p:attrNameLst>
                                      </p:cBhvr>
                                      <p:to>
                                        <p:strVal val="true"/>
                                      </p:to>
                                    </p:set>
                                  </p:childTnLst>
                                </p:cTn>
                              </p:par>
                              <p:par>
                                <p:cTn id="14" presetID="1" presetClass="emph" presetSubtype="2" fill="hold" nodeType="withEffect">
                                  <p:stCondLst>
                                    <p:cond delay="0"/>
                                  </p:stCondLst>
                                  <p:childTnLst>
                                    <p:animClr clrSpc="rgb" dir="cw">
                                      <p:cBhvr>
                                        <p:cTn id="15" dur="500" fill="hold"/>
                                        <p:tgtEl>
                                          <p:spTgt spid="7"/>
                                        </p:tgtEl>
                                        <p:attrNameLst>
                                          <p:attrName>fillcolor</p:attrName>
                                        </p:attrNameLst>
                                      </p:cBhvr>
                                      <p:to>
                                        <a:schemeClr val="tx1"/>
                                      </p:to>
                                    </p:animClr>
                                    <p:set>
                                      <p:cBhvr>
                                        <p:cTn id="16" dur="500" fill="hold"/>
                                        <p:tgtEl>
                                          <p:spTgt spid="7"/>
                                        </p:tgtEl>
                                        <p:attrNameLst>
                                          <p:attrName>fill.type</p:attrName>
                                        </p:attrNameLst>
                                      </p:cBhvr>
                                      <p:to>
                                        <p:strVal val="solid"/>
                                      </p:to>
                                    </p:set>
                                    <p:set>
                                      <p:cBhvr>
                                        <p:cTn id="17" dur="500" fill="hold"/>
                                        <p:tgtEl>
                                          <p:spTgt spid="7"/>
                                        </p:tgtEl>
                                        <p:attrNameLst>
                                          <p:attrName>fill.on</p:attrName>
                                        </p:attrNameLst>
                                      </p:cBhvr>
                                      <p:to>
                                        <p:strVal val="true"/>
                                      </p:to>
                                    </p:set>
                                  </p:childTnLst>
                                </p:cTn>
                              </p:par>
                              <p:par>
                                <p:cTn id="18" presetID="1" presetClass="emph" presetSubtype="2" fill="hold" nodeType="withEffect">
                                  <p:stCondLst>
                                    <p:cond delay="0"/>
                                  </p:stCondLst>
                                  <p:childTnLst>
                                    <p:animClr clrSpc="rgb" dir="cw">
                                      <p:cBhvr>
                                        <p:cTn id="19" dur="500" fill="hold"/>
                                        <p:tgtEl>
                                          <p:spTgt spid="8"/>
                                        </p:tgtEl>
                                        <p:attrNameLst>
                                          <p:attrName>fillcolor</p:attrName>
                                        </p:attrNameLst>
                                      </p:cBhvr>
                                      <p:to>
                                        <a:schemeClr val="tx1"/>
                                      </p:to>
                                    </p:animClr>
                                    <p:set>
                                      <p:cBhvr>
                                        <p:cTn id="20" dur="500" fill="hold"/>
                                        <p:tgtEl>
                                          <p:spTgt spid="8"/>
                                        </p:tgtEl>
                                        <p:attrNameLst>
                                          <p:attrName>fill.type</p:attrName>
                                        </p:attrNameLst>
                                      </p:cBhvr>
                                      <p:to>
                                        <p:strVal val="solid"/>
                                      </p:to>
                                    </p:set>
                                    <p:set>
                                      <p:cBhvr>
                                        <p:cTn id="21" dur="500" fill="hold"/>
                                        <p:tgtEl>
                                          <p:spTgt spid="8"/>
                                        </p:tgtEl>
                                        <p:attrNameLst>
                                          <p:attrName>fill.on</p:attrName>
                                        </p:attrNameLst>
                                      </p:cBhvr>
                                      <p:to>
                                        <p:strVal val="true"/>
                                      </p:to>
                                    </p:set>
                                  </p:childTnLst>
                                </p:cTn>
                              </p:par>
                              <p:par>
                                <p:cTn id="22" presetID="1" presetClass="emph" presetSubtype="2" fill="hold" nodeType="withEffect">
                                  <p:stCondLst>
                                    <p:cond delay="0"/>
                                  </p:stCondLst>
                                  <p:childTnLst>
                                    <p:animClr clrSpc="rgb" dir="cw">
                                      <p:cBhvr>
                                        <p:cTn id="23" dur="500" fill="hold"/>
                                        <p:tgtEl>
                                          <p:spTgt spid="9"/>
                                        </p:tgtEl>
                                        <p:attrNameLst>
                                          <p:attrName>fillcolor</p:attrName>
                                        </p:attrNameLst>
                                      </p:cBhvr>
                                      <p:to>
                                        <a:schemeClr val="tx1"/>
                                      </p:to>
                                    </p:animClr>
                                    <p:set>
                                      <p:cBhvr>
                                        <p:cTn id="24" dur="500" fill="hold"/>
                                        <p:tgtEl>
                                          <p:spTgt spid="9"/>
                                        </p:tgtEl>
                                        <p:attrNameLst>
                                          <p:attrName>fill.type</p:attrName>
                                        </p:attrNameLst>
                                      </p:cBhvr>
                                      <p:to>
                                        <p:strVal val="solid"/>
                                      </p:to>
                                    </p:set>
                                    <p:set>
                                      <p:cBhvr>
                                        <p:cTn id="25" dur="500" fill="hold"/>
                                        <p:tgtEl>
                                          <p:spTgt spid="9"/>
                                        </p:tgtEl>
                                        <p:attrNameLst>
                                          <p:attrName>fill.on</p:attrName>
                                        </p:attrNameLst>
                                      </p:cBhvr>
                                      <p:to>
                                        <p:strVal val="true"/>
                                      </p:to>
                                    </p:set>
                                  </p:childTnLst>
                                </p:cTn>
                              </p:par>
                              <p:par>
                                <p:cTn id="26" presetID="1" presetClass="emph" presetSubtype="2" fill="hold" nodeType="withEffect">
                                  <p:stCondLst>
                                    <p:cond delay="0"/>
                                  </p:stCondLst>
                                  <p:childTnLst>
                                    <p:animClr clrSpc="rgb" dir="cw">
                                      <p:cBhvr>
                                        <p:cTn id="27" dur="500" fill="hold"/>
                                        <p:tgtEl>
                                          <p:spTgt spid="10"/>
                                        </p:tgtEl>
                                        <p:attrNameLst>
                                          <p:attrName>fillcolor</p:attrName>
                                        </p:attrNameLst>
                                      </p:cBhvr>
                                      <p:to>
                                        <a:schemeClr val="tx1"/>
                                      </p:to>
                                    </p:animClr>
                                    <p:set>
                                      <p:cBhvr>
                                        <p:cTn id="28" dur="500" fill="hold"/>
                                        <p:tgtEl>
                                          <p:spTgt spid="10"/>
                                        </p:tgtEl>
                                        <p:attrNameLst>
                                          <p:attrName>fill.type</p:attrName>
                                        </p:attrNameLst>
                                      </p:cBhvr>
                                      <p:to>
                                        <p:strVal val="solid"/>
                                      </p:to>
                                    </p:set>
                                    <p:set>
                                      <p:cBhvr>
                                        <p:cTn id="29" dur="500" fill="hold"/>
                                        <p:tgtEl>
                                          <p:spTgt spid="10"/>
                                        </p:tgtEl>
                                        <p:attrNameLst>
                                          <p:attrName>fill.on</p:attrName>
                                        </p:attrNameLst>
                                      </p:cBhvr>
                                      <p:to>
                                        <p:strVal val="true"/>
                                      </p:to>
                                    </p:se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nodeType="clickEffect">
                                  <p:stCondLst>
                                    <p:cond delay="0"/>
                                  </p:stCondLst>
                                  <p:childTnLst>
                                    <p:animEffect transition="out" filter="wipe(down)">
                                      <p:cBhvr>
                                        <p:cTn id="33" dur="500"/>
                                        <p:tgtEl>
                                          <p:spTgt spid="12"/>
                                        </p:tgtEl>
                                      </p:cBhvr>
                                    </p:animEffect>
                                    <p:set>
                                      <p:cBhvr>
                                        <p:cTn id="34" dur="1" fill="hold">
                                          <p:stCondLst>
                                            <p:cond delay="499"/>
                                          </p:stCondLst>
                                        </p:cTn>
                                        <p:tgtEl>
                                          <p:spTgt spid="12"/>
                                        </p:tgtEl>
                                        <p:attrNameLst>
                                          <p:attrName>style.visibility</p:attrName>
                                        </p:attrNameLst>
                                      </p:cBhvr>
                                      <p:to>
                                        <p:strVal val="hidden"/>
                                      </p:to>
                                    </p:set>
                                  </p:childTnLst>
                                </p:cTn>
                              </p:par>
                              <p:par>
                                <p:cTn id="35" presetID="22" presetClass="exit" presetSubtype="4" fill="hold" grpId="0" nodeType="withEffect">
                                  <p:stCondLst>
                                    <p:cond delay="0"/>
                                  </p:stCondLst>
                                  <p:childTnLst>
                                    <p:animEffect transition="out" filter="wipe(down)">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par>
                                <p:cTn id="38" presetID="22" presetClass="exit" presetSubtype="4" fill="hold" grpId="0" nodeType="withEffect">
                                  <p:stCondLst>
                                    <p:cond delay="0"/>
                                  </p:stCondLst>
                                  <p:childTnLst>
                                    <p:animEffect transition="out" filter="wipe(down)">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par>
                                <p:cTn id="41" presetID="22" presetClass="exit" presetSubtype="4" fill="hold" grpId="0" nodeType="withEffect">
                                  <p:stCondLst>
                                    <p:cond delay="0"/>
                                  </p:stCondLst>
                                  <p:childTnLst>
                                    <p:animEffect transition="out" filter="wipe(down)">
                                      <p:cBhvr>
                                        <p:cTn id="42" dur="500"/>
                                        <p:tgtEl>
                                          <p:spTgt spid="8"/>
                                        </p:tgtEl>
                                      </p:cBhvr>
                                    </p:animEffect>
                                    <p:set>
                                      <p:cBhvr>
                                        <p:cTn id="43" dur="1" fill="hold">
                                          <p:stCondLst>
                                            <p:cond delay="499"/>
                                          </p:stCondLst>
                                        </p:cTn>
                                        <p:tgtEl>
                                          <p:spTgt spid="8"/>
                                        </p:tgtEl>
                                        <p:attrNameLst>
                                          <p:attrName>style.visibility</p:attrName>
                                        </p:attrNameLst>
                                      </p:cBhvr>
                                      <p:to>
                                        <p:strVal val="hidden"/>
                                      </p:to>
                                    </p:set>
                                  </p:childTnLst>
                                </p:cTn>
                              </p:par>
                              <p:par>
                                <p:cTn id="44" presetID="22" presetClass="exit" presetSubtype="4" fill="hold" grpId="0" nodeType="withEffect">
                                  <p:stCondLst>
                                    <p:cond delay="0"/>
                                  </p:stCondLst>
                                  <p:childTnLst>
                                    <p:animEffect transition="out" filter="wipe(down)">
                                      <p:cBhvr>
                                        <p:cTn id="45" dur="500"/>
                                        <p:tgtEl>
                                          <p:spTgt spid="9"/>
                                        </p:tgtEl>
                                      </p:cBhvr>
                                    </p:animEffect>
                                    <p:set>
                                      <p:cBhvr>
                                        <p:cTn id="46" dur="1" fill="hold">
                                          <p:stCondLst>
                                            <p:cond delay="499"/>
                                          </p:stCondLst>
                                        </p:cTn>
                                        <p:tgtEl>
                                          <p:spTgt spid="9"/>
                                        </p:tgtEl>
                                        <p:attrNameLst>
                                          <p:attrName>style.visibility</p:attrName>
                                        </p:attrNameLst>
                                      </p:cBhvr>
                                      <p:to>
                                        <p:strVal val="hidden"/>
                                      </p:to>
                                    </p:set>
                                  </p:childTnLst>
                                </p:cTn>
                              </p:par>
                              <p:par>
                                <p:cTn id="47" presetID="22" presetClass="exit" presetSubtype="4" fill="hold" grpId="0" nodeType="withEffect">
                                  <p:stCondLst>
                                    <p:cond delay="0"/>
                                  </p:stCondLst>
                                  <p:childTnLst>
                                    <p:animEffect transition="out" filter="wipe(down)">
                                      <p:cBhvr>
                                        <p:cTn id="48" dur="500"/>
                                        <p:tgtEl>
                                          <p:spTgt spid="10"/>
                                        </p:tgtEl>
                                      </p:cBhvr>
                                    </p:animEffect>
                                    <p:set>
                                      <p:cBhvr>
                                        <p:cTn id="49" dur="1" fill="hold">
                                          <p:stCondLst>
                                            <p:cond delay="499"/>
                                          </p:stCondLst>
                                        </p:cTn>
                                        <p:tgtEl>
                                          <p:spTgt spid="10"/>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wipe(down)">
                                      <p:cBhvr>
                                        <p:cTn id="54" dur="500"/>
                                        <p:tgtEl>
                                          <p:spTgt spid="13"/>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par>
                                <p:cTn id="58" presetID="22" presetClass="entr" presetSubtype="4"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wipe(down)">
                                      <p:cBhvr>
                                        <p:cTn id="60" dur="500"/>
                                        <p:tgtEl>
                                          <p:spTgt spid="14"/>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down)">
                                      <p:cBhvr>
                                        <p:cTn id="63" dur="500"/>
                                        <p:tgtEl>
                                          <p:spTgt spid="15"/>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wipe(down)">
                                      <p:cBhvr>
                                        <p:cTn id="6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7" grpId="0" animBg="1"/>
      <p:bldP spid="8" grpId="0" animBg="1"/>
      <p:bldP spid="9" grpId="0" animBg="1"/>
      <p:bldP spid="13" grpId="0" animBg="1"/>
      <p:bldP spid="16" grpId="0" animBg="1"/>
      <p:bldP spid="14" grpId="0" animBg="1"/>
      <p:bldP spid="15" grpId="0" bldLvl="0" animBg="1"/>
      <p:bldP spid="13" grpId="1" animBg="1"/>
      <p:bldP spid="16" grpId="1" animBg="1"/>
      <p:bldP spid="14" grpId="1" animBg="1"/>
      <p:bldP spid="15" grpId="1" animBg="1"/>
      <p:bldP spid="10" grpId="0" animBg="1"/>
      <p:bldP spid="17" grpId="0" bldLvl="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 #1679</a:t>
            </a:r>
            <a:endParaRPr lang="en-US" altLang="zh-CN"/>
          </a:p>
        </p:txBody>
      </p:sp>
      <p:sp>
        <p:nvSpPr>
          <p:cNvPr id="3" name="内容占位符 2"/>
          <p:cNvSpPr>
            <a:spLocks noGrp="1"/>
          </p:cNvSpPr>
          <p:nvPr>
            <p:ph idx="1"/>
          </p:nvPr>
        </p:nvSpPr>
        <p:spPr/>
        <p:txBody>
          <a:bodyPr>
            <a:normAutofit lnSpcReduction="10000"/>
          </a:bodyPr>
          <a:p>
            <a:r>
              <a:rPr lang="zh-CN" altLang="en-US" sz="2400" b="1"/>
              <a:t>维护数组</a:t>
            </a:r>
            <a:r>
              <a:rPr lang="en-US" altLang="zh-CN" sz="2400" b="1"/>
              <a:t>num</a:t>
            </a:r>
            <a:r>
              <a:rPr lang="zh-CN" altLang="en-US" sz="2400" b="1"/>
              <a:t>，令</a:t>
            </a:r>
            <a:r>
              <a:rPr lang="en-US" altLang="zh-CN" sz="2400" b="1"/>
              <a:t>num[a[i]]</a:t>
            </a:r>
            <a:r>
              <a:rPr lang="zh-CN" altLang="en-US" sz="2400" b="1"/>
              <a:t>表示原数组中小于等于</a:t>
            </a:r>
            <a:r>
              <a:rPr lang="en-US" altLang="zh-CN" sz="2400" b="1"/>
              <a:t>a[i]</a:t>
            </a:r>
            <a:r>
              <a:rPr lang="zh-CN" altLang="en-US" sz="2400" b="1"/>
              <a:t>的所有数与</a:t>
            </a:r>
            <a:r>
              <a:rPr lang="en-US" altLang="zh-CN" sz="2400" b="1"/>
              <a:t>a</a:t>
            </a:r>
            <a:r>
              <a:rPr lang="en-US" altLang="zh-CN" sz="2400" b="1"/>
              <a:t>[i]</a:t>
            </a:r>
            <a:r>
              <a:rPr lang="zh-CN" altLang="en-US" sz="2400" b="1"/>
              <a:t>所组成的逆序对个数。</a:t>
            </a:r>
            <a:endParaRPr lang="zh-CN" altLang="en-US" sz="2400" b="1"/>
          </a:p>
          <a:p>
            <a:r>
              <a:rPr lang="zh-CN" altLang="en-US" sz="2400" b="1"/>
              <a:t>由于</a:t>
            </a:r>
            <a:r>
              <a:rPr lang="zh-CN" altLang="en-US" sz="2400" b="1">
                <a:solidFill>
                  <a:schemeClr val="accent1"/>
                </a:solidFill>
                <a:sym typeface="+mn-ea"/>
              </a:rPr>
              <a:t>“原数组与</a:t>
            </a:r>
            <a:r>
              <a:rPr lang="en-US" altLang="zh-CN" sz="2400" b="1">
                <a:solidFill>
                  <a:schemeClr val="accent1"/>
                </a:solidFill>
                <a:sym typeface="+mn-ea"/>
              </a:rPr>
              <a:t>rank</a:t>
            </a:r>
            <a:r>
              <a:rPr lang="zh-CN" altLang="en-US" sz="2400" b="1">
                <a:solidFill>
                  <a:schemeClr val="accent2"/>
                </a:solidFill>
                <a:sym typeface="+mn-ea"/>
              </a:rPr>
              <a:t>之间对应的元素位置和数量关系都是完全相同的</a:t>
            </a:r>
            <a:r>
              <a:rPr lang="zh-CN" altLang="en-US" sz="2400" b="1">
                <a:solidFill>
                  <a:schemeClr val="accent1"/>
                </a:solidFill>
                <a:sym typeface="+mn-ea"/>
              </a:rPr>
              <a:t>“</a:t>
            </a:r>
            <a:endParaRPr lang="zh-CN" altLang="en-US" sz="2400" b="1"/>
          </a:p>
          <a:p>
            <a:r>
              <a:rPr lang="zh-CN" altLang="en-US" sz="2400" b="1"/>
              <a:t>所以还是原来的那个道理：</a:t>
            </a:r>
            <a:r>
              <a:rPr lang="zh-CN" altLang="en-US" sz="2400" b="1">
                <a:sym typeface="+mn-ea"/>
              </a:rPr>
              <a:t>令</a:t>
            </a:r>
            <a:r>
              <a:rPr lang="en-US" altLang="zh-CN" sz="2400" b="1">
                <a:sym typeface="+mn-ea"/>
              </a:rPr>
              <a:t>num[rank[i]]</a:t>
            </a:r>
            <a:r>
              <a:rPr lang="zh-CN" altLang="en-US" sz="2400" b="1">
                <a:sym typeface="+mn-ea"/>
              </a:rPr>
              <a:t>表示</a:t>
            </a:r>
            <a:r>
              <a:rPr lang="en-US" altLang="zh-CN" sz="2400" b="1">
                <a:sym typeface="+mn-ea"/>
              </a:rPr>
              <a:t>rank</a:t>
            </a:r>
            <a:r>
              <a:rPr lang="zh-CN" altLang="en-US" sz="2400" b="1">
                <a:sym typeface="+mn-ea"/>
              </a:rPr>
              <a:t>数组中小于等于</a:t>
            </a:r>
            <a:r>
              <a:rPr lang="en-US" altLang="zh-CN" sz="2400" b="1">
                <a:sym typeface="+mn-ea"/>
              </a:rPr>
              <a:t>rank[i]</a:t>
            </a:r>
            <a:r>
              <a:rPr lang="zh-CN" altLang="en-US" sz="2400" b="1">
                <a:sym typeface="+mn-ea"/>
              </a:rPr>
              <a:t>的所有数与</a:t>
            </a:r>
            <a:r>
              <a:rPr lang="en-US" altLang="zh-CN" sz="2400" b="1">
                <a:sym typeface="+mn-ea"/>
              </a:rPr>
              <a:t>rank[i]</a:t>
            </a:r>
            <a:r>
              <a:rPr lang="zh-CN" altLang="en-US" sz="2400" b="1">
                <a:sym typeface="+mn-ea"/>
              </a:rPr>
              <a:t>所组成的逆序对个数。</a:t>
            </a:r>
            <a:endParaRPr lang="zh-CN" altLang="en-US" sz="2400" b="1"/>
          </a:p>
          <a:p>
            <a:endParaRPr lang="zh-CN" altLang="en-US" sz="2400" b="1"/>
          </a:p>
          <a:p>
            <a:pPr marL="0" indent="0">
              <a:buNone/>
            </a:pPr>
            <a:endParaRPr lang="zh-CN" altLang="en-US" sz="2400" b="1"/>
          </a:p>
          <a:p>
            <a:endParaRPr lang="zh-CN" altLang="en-US" sz="2400" b="1"/>
          </a:p>
          <a:p>
            <a:endParaRPr lang="zh-CN" altLang="en-US" sz="2400" b="1"/>
          </a:p>
          <a:p>
            <a:endParaRPr lang="zh-CN" altLang="en-US" sz="24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 #1679</a:t>
            </a:r>
            <a:endParaRPr lang="en-US" altLang="zh-CN"/>
          </a:p>
        </p:txBody>
      </p:sp>
      <p:sp>
        <p:nvSpPr>
          <p:cNvPr id="3" name="内容占位符 2"/>
          <p:cNvSpPr>
            <a:spLocks noGrp="1"/>
          </p:cNvSpPr>
          <p:nvPr>
            <p:ph idx="1"/>
          </p:nvPr>
        </p:nvSpPr>
        <p:spPr>
          <a:xfrm>
            <a:off x="608330" y="1490345"/>
            <a:ext cx="10968990" cy="4826000"/>
          </a:xfrm>
        </p:spPr>
        <p:txBody>
          <a:bodyPr>
            <a:normAutofit lnSpcReduction="20000"/>
          </a:bodyPr>
          <a:p>
            <a:r>
              <a:rPr lang="zh-CN" altLang="en-US" sz="2000" b="1">
                <a:solidFill>
                  <a:schemeClr val="tx1"/>
                </a:solidFill>
              </a:rPr>
              <a:t>考虑到求</a:t>
            </a:r>
            <a:r>
              <a:rPr lang="en-US" altLang="zh-CN" sz="2000" b="1">
                <a:solidFill>
                  <a:schemeClr val="tx1"/>
                </a:solidFill>
              </a:rPr>
              <a:t>num</a:t>
            </a:r>
            <a:r>
              <a:rPr lang="zh-CN" altLang="en-US" sz="2000" b="1">
                <a:solidFill>
                  <a:schemeClr val="tx1"/>
                </a:solidFill>
              </a:rPr>
              <a:t>数组是好办的，用前面求逆序对的写法</a:t>
            </a:r>
            <a:r>
              <a:rPr lang="en-US" altLang="zh-CN" sz="2000" b="1">
                <a:solidFill>
                  <a:schemeClr val="tx1"/>
                </a:solidFill>
              </a:rPr>
              <a:t>1</a:t>
            </a:r>
            <a:r>
              <a:rPr lang="zh-CN" altLang="en-US" sz="2000" b="1">
                <a:solidFill>
                  <a:schemeClr val="tx1"/>
                </a:solidFill>
              </a:rPr>
              <a:t>或写法</a:t>
            </a:r>
            <a:r>
              <a:rPr lang="en-US" altLang="zh-CN" sz="2000" b="1">
                <a:solidFill>
                  <a:schemeClr val="tx1"/>
                </a:solidFill>
              </a:rPr>
              <a:t>2</a:t>
            </a:r>
            <a:r>
              <a:rPr lang="zh-CN" altLang="en-US" sz="2000" b="1">
                <a:solidFill>
                  <a:schemeClr val="tx1"/>
                </a:solidFill>
              </a:rPr>
              <a:t>都可以解决，所以问题集中到了如何利用</a:t>
            </a:r>
            <a:r>
              <a:rPr lang="en-US" altLang="zh-CN" sz="2000" b="1">
                <a:solidFill>
                  <a:schemeClr val="tx1"/>
                </a:solidFill>
              </a:rPr>
              <a:t>num</a:t>
            </a:r>
            <a:r>
              <a:rPr lang="zh-CN" altLang="en-US" sz="2000" b="1">
                <a:solidFill>
                  <a:schemeClr val="tx1"/>
                </a:solidFill>
              </a:rPr>
              <a:t>数组动态输出答案；</a:t>
            </a:r>
            <a:endParaRPr lang="zh-CN" altLang="en-US" sz="2000" b="1">
              <a:solidFill>
                <a:schemeClr val="tx1"/>
              </a:solidFill>
            </a:endParaRPr>
          </a:p>
          <a:p>
            <a:r>
              <a:rPr lang="zh-CN" altLang="en-US" sz="2000" b="1">
                <a:solidFill>
                  <a:schemeClr val="tx1"/>
                </a:solidFill>
              </a:rPr>
              <a:t>举个例子，对于</a:t>
            </a:r>
            <a:r>
              <a:rPr lang="en-US" altLang="zh-CN" sz="2000" b="1">
                <a:solidFill>
                  <a:schemeClr val="tx1"/>
                </a:solidFill>
              </a:rPr>
              <a:t>rank{4,5,3,1,2}</a:t>
            </a:r>
            <a:r>
              <a:rPr lang="zh-CN" altLang="en-US" sz="2000" b="1">
                <a:solidFill>
                  <a:schemeClr val="tx1"/>
                </a:solidFill>
              </a:rPr>
              <a:t>，我们可以求出：</a:t>
            </a:r>
            <a:endParaRPr lang="zh-CN" altLang="en-US" sz="2000" b="1">
              <a:solidFill>
                <a:schemeClr val="tx1"/>
              </a:solidFill>
            </a:endParaRPr>
          </a:p>
          <a:p>
            <a:r>
              <a:rPr lang="en-US" altLang="zh-CN" sz="2000" b="1">
                <a:solidFill>
                  <a:schemeClr val="tx1"/>
                </a:solidFill>
              </a:rPr>
              <a:t>num[rank[1]] = num[4] = 3,</a:t>
            </a:r>
            <a:r>
              <a:rPr lang="zh-CN" altLang="en-US" sz="2000" b="1">
                <a:solidFill>
                  <a:schemeClr val="tx1"/>
                </a:solidFill>
              </a:rPr>
              <a:t>也就是</a:t>
            </a:r>
            <a:r>
              <a:rPr lang="en-US" altLang="zh-CN" sz="2000" b="1">
                <a:solidFill>
                  <a:srgbClr val="FF0000"/>
                </a:solidFill>
              </a:rPr>
              <a:t>(4,3),(4,1),(4,2)3</a:t>
            </a:r>
            <a:r>
              <a:rPr lang="zh-CN" altLang="en-US" sz="2000" b="1">
                <a:solidFill>
                  <a:srgbClr val="FF0000"/>
                </a:solidFill>
              </a:rPr>
              <a:t>对逆序对</a:t>
            </a:r>
            <a:r>
              <a:rPr lang="zh-CN" altLang="en-US" sz="2000" b="1">
                <a:solidFill>
                  <a:schemeClr val="tx1"/>
                </a:solidFill>
              </a:rPr>
              <a:t>；</a:t>
            </a:r>
            <a:endParaRPr lang="zh-CN" altLang="en-US" sz="2000" b="1">
              <a:solidFill>
                <a:schemeClr val="tx1"/>
              </a:solidFill>
            </a:endParaRPr>
          </a:p>
          <a:p>
            <a:r>
              <a:rPr lang="en-US" altLang="zh-CN" sz="2000" b="1">
                <a:solidFill>
                  <a:schemeClr val="tx1"/>
                </a:solidFill>
                <a:sym typeface="+mn-ea"/>
              </a:rPr>
              <a:t>num[rank[2]] = num[5] = 3,</a:t>
            </a:r>
            <a:r>
              <a:rPr lang="zh-CN" altLang="en-US" sz="2000" b="1">
                <a:solidFill>
                  <a:schemeClr val="tx1"/>
                </a:solidFill>
                <a:sym typeface="+mn-ea"/>
              </a:rPr>
              <a:t>也就是</a:t>
            </a:r>
            <a:r>
              <a:rPr lang="en-US" altLang="zh-CN" sz="2000" b="1">
                <a:solidFill>
                  <a:srgbClr val="FF0000"/>
                </a:solidFill>
                <a:sym typeface="+mn-ea"/>
              </a:rPr>
              <a:t>(5,3),(5,1),(5,2)3</a:t>
            </a:r>
            <a:r>
              <a:rPr lang="zh-CN" altLang="en-US" sz="2000" b="1">
                <a:solidFill>
                  <a:srgbClr val="FF0000"/>
                </a:solidFill>
                <a:sym typeface="+mn-ea"/>
              </a:rPr>
              <a:t>对逆序对</a:t>
            </a:r>
            <a:r>
              <a:rPr lang="zh-CN" altLang="en-US" sz="2000" b="1">
                <a:solidFill>
                  <a:schemeClr val="tx1"/>
                </a:solidFill>
                <a:sym typeface="+mn-ea"/>
              </a:rPr>
              <a:t>；</a:t>
            </a:r>
            <a:endParaRPr lang="zh-CN" altLang="en-US" sz="2000" b="1">
              <a:solidFill>
                <a:schemeClr val="tx1"/>
              </a:solidFill>
              <a:sym typeface="+mn-ea"/>
            </a:endParaRPr>
          </a:p>
          <a:p>
            <a:r>
              <a:rPr lang="en-US" altLang="zh-CN" sz="2000" b="1">
                <a:solidFill>
                  <a:schemeClr val="tx1"/>
                </a:solidFill>
                <a:sym typeface="+mn-ea"/>
              </a:rPr>
              <a:t>num[rank[3]] = num[3] = 2,</a:t>
            </a:r>
            <a:r>
              <a:rPr lang="zh-CN" altLang="en-US" sz="2000" b="1">
                <a:solidFill>
                  <a:schemeClr val="tx1"/>
                </a:solidFill>
                <a:sym typeface="+mn-ea"/>
              </a:rPr>
              <a:t>也就是</a:t>
            </a:r>
            <a:r>
              <a:rPr lang="en-US" altLang="zh-CN" sz="2000" b="1">
                <a:solidFill>
                  <a:srgbClr val="FF0000"/>
                </a:solidFill>
                <a:sym typeface="+mn-ea"/>
              </a:rPr>
              <a:t>(3,1),(3,2)2</a:t>
            </a:r>
            <a:r>
              <a:rPr lang="zh-CN" altLang="en-US" sz="2000" b="1">
                <a:solidFill>
                  <a:srgbClr val="FF0000"/>
                </a:solidFill>
                <a:sym typeface="+mn-ea"/>
              </a:rPr>
              <a:t>对逆序对</a:t>
            </a:r>
            <a:r>
              <a:rPr lang="zh-CN" altLang="en-US" sz="2000" b="1">
                <a:solidFill>
                  <a:schemeClr val="tx1"/>
                </a:solidFill>
                <a:sym typeface="+mn-ea"/>
              </a:rPr>
              <a:t>；</a:t>
            </a:r>
            <a:endParaRPr lang="zh-CN" altLang="en-US" sz="2000" b="1">
              <a:solidFill>
                <a:schemeClr val="tx1"/>
              </a:solidFill>
              <a:sym typeface="+mn-ea"/>
            </a:endParaRPr>
          </a:p>
          <a:p>
            <a:r>
              <a:rPr lang="en-US" altLang="zh-CN" sz="2000" b="1">
                <a:solidFill>
                  <a:schemeClr val="tx1"/>
                </a:solidFill>
                <a:sym typeface="+mn-ea"/>
              </a:rPr>
              <a:t>num[rank[4]] = num[1] = 0</a:t>
            </a:r>
            <a:r>
              <a:rPr lang="zh-CN" altLang="en-US" sz="2000" b="1">
                <a:solidFill>
                  <a:schemeClr val="tx1"/>
                </a:solidFill>
                <a:sym typeface="+mn-ea"/>
              </a:rPr>
              <a:t>；</a:t>
            </a:r>
            <a:endParaRPr lang="zh-CN" altLang="en-US" sz="2000" b="1">
              <a:solidFill>
                <a:schemeClr val="tx1"/>
              </a:solidFill>
              <a:sym typeface="+mn-ea"/>
            </a:endParaRPr>
          </a:p>
          <a:p>
            <a:r>
              <a:rPr lang="en-US" altLang="zh-CN" sz="2000" b="1">
                <a:solidFill>
                  <a:schemeClr val="tx1"/>
                </a:solidFill>
                <a:sym typeface="+mn-ea"/>
              </a:rPr>
              <a:t>num[rank[5]] = num[2] = 0</a:t>
            </a:r>
            <a:r>
              <a:rPr lang="zh-CN" altLang="en-US" sz="2000" b="1">
                <a:solidFill>
                  <a:schemeClr val="tx1"/>
                </a:solidFill>
                <a:sym typeface="+mn-ea"/>
              </a:rPr>
              <a:t>；</a:t>
            </a:r>
            <a:endParaRPr lang="zh-CN" altLang="en-US" sz="2000" b="1">
              <a:solidFill>
                <a:schemeClr val="tx1"/>
              </a:solidFill>
              <a:sym typeface="+mn-ea"/>
            </a:endParaRPr>
          </a:p>
          <a:p>
            <a:r>
              <a:rPr lang="zh-CN" altLang="en-US" sz="2000" b="1">
                <a:solidFill>
                  <a:schemeClr val="tx1"/>
                </a:solidFill>
                <a:sym typeface="+mn-ea"/>
              </a:rPr>
              <a:t>现在我们根据</a:t>
            </a:r>
            <a:r>
              <a:rPr lang="en-US" altLang="zh-CN" sz="2000" b="1">
                <a:solidFill>
                  <a:schemeClr val="tx1"/>
                </a:solidFill>
                <a:sym typeface="+mn-ea"/>
              </a:rPr>
              <a:t>num</a:t>
            </a:r>
            <a:r>
              <a:rPr lang="zh-CN" altLang="en-US" sz="2000" b="1">
                <a:solidFill>
                  <a:schemeClr val="tx1"/>
                </a:solidFill>
                <a:sym typeface="+mn-ea"/>
              </a:rPr>
              <a:t>数组来讨论逆序对的种类对结果造成的影响：</a:t>
            </a:r>
            <a:endParaRPr lang="zh-CN" altLang="en-US" sz="2000" b="1">
              <a:solidFill>
                <a:schemeClr val="tx1"/>
              </a:solidFill>
            </a:endParaRPr>
          </a:p>
          <a:p>
            <a:endParaRPr lang="zh-CN" altLang="en-US" sz="2000" b="1">
              <a:solidFill>
                <a:schemeClr val="tx1"/>
              </a:solidFill>
            </a:endParaRPr>
          </a:p>
          <a:p>
            <a:endParaRPr lang="zh-CN" altLang="en-US" sz="2000" b="1">
              <a:solidFill>
                <a:schemeClr val="tx1"/>
              </a:solidFill>
            </a:endParaRPr>
          </a:p>
          <a:p>
            <a:endParaRPr lang="zh-CN" altLang="en-US" sz="2000" b="1">
              <a:solidFill>
                <a:schemeClr val="tx1"/>
              </a:solidFill>
            </a:endParaRPr>
          </a:p>
          <a:p>
            <a:endParaRPr lang="zh-CN" altLang="en-US" sz="2000" b="1">
              <a:solidFill>
                <a:schemeClr val="tx1"/>
              </a:solidFill>
            </a:endParaRPr>
          </a:p>
          <a:p>
            <a:endParaRPr lang="en-US" altLang="zh-CN" sz="2000" b="1">
              <a:solidFill>
                <a:schemeClr val="tx1"/>
              </a:solidFill>
            </a:endParaRPr>
          </a:p>
          <a:p>
            <a:endParaRPr lang="en-US" altLang="zh-CN" sz="2000" b="1">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 #1679</a:t>
            </a:r>
            <a:endParaRPr lang="en-US" altLang="zh-CN"/>
          </a:p>
        </p:txBody>
      </p:sp>
      <p:sp>
        <p:nvSpPr>
          <p:cNvPr id="3" name="内容占位符 2"/>
          <p:cNvSpPr>
            <a:spLocks noGrp="1"/>
          </p:cNvSpPr>
          <p:nvPr>
            <p:ph idx="1"/>
          </p:nvPr>
        </p:nvSpPr>
        <p:spPr/>
        <p:txBody>
          <a:bodyPr/>
          <a:p>
            <a:r>
              <a:rPr lang="zh-CN" altLang="en-US">
                <a:solidFill>
                  <a:schemeClr val="tx1"/>
                </a:solidFill>
              </a:rPr>
              <a:t>对于一次操作</a:t>
            </a:r>
            <a:r>
              <a:rPr lang="en-US" altLang="zh-CN">
                <a:solidFill>
                  <a:schemeClr val="tx1"/>
                </a:solidFill>
              </a:rPr>
              <a:t>k</a:t>
            </a:r>
            <a:r>
              <a:rPr lang="zh-CN" altLang="en-US">
                <a:solidFill>
                  <a:schemeClr val="tx1"/>
                </a:solidFill>
              </a:rPr>
              <a:t>，数组中的逆序对有三种情况：</a:t>
            </a:r>
            <a:endParaRPr lang="zh-CN" altLang="en-US">
              <a:solidFill>
                <a:schemeClr val="tx1"/>
              </a:solidFill>
            </a:endParaRPr>
          </a:p>
          <a:p>
            <a:r>
              <a:rPr lang="en-US" altLang="zh-CN">
                <a:solidFill>
                  <a:schemeClr val="tx1"/>
                </a:solidFill>
              </a:rPr>
              <a:t>1.</a:t>
            </a:r>
            <a:r>
              <a:rPr lang="zh-CN" altLang="en-US">
                <a:solidFill>
                  <a:schemeClr val="tx1"/>
                </a:solidFill>
              </a:rPr>
              <a:t>由两个未被操作过的数组成的逆序对；</a:t>
            </a:r>
            <a:endParaRPr lang="zh-CN" altLang="en-US">
              <a:solidFill>
                <a:schemeClr val="tx1"/>
              </a:solidFill>
            </a:endParaRPr>
          </a:p>
          <a:p>
            <a:r>
              <a:rPr lang="en-US" altLang="zh-CN">
                <a:solidFill>
                  <a:schemeClr val="tx1"/>
                </a:solidFill>
              </a:rPr>
              <a:t>2.</a:t>
            </a:r>
            <a:r>
              <a:rPr lang="zh-CN" altLang="en-US">
                <a:solidFill>
                  <a:schemeClr val="tx1"/>
                </a:solidFill>
              </a:rPr>
              <a:t>由一个即将被操作的数和一个未被操作过的数组成的逆序对；</a:t>
            </a:r>
            <a:endParaRPr lang="zh-CN" altLang="en-US">
              <a:solidFill>
                <a:schemeClr val="tx1"/>
              </a:solidFill>
            </a:endParaRPr>
          </a:p>
          <a:p>
            <a:r>
              <a:rPr lang="en-US" altLang="zh-CN">
                <a:solidFill>
                  <a:schemeClr val="tx1"/>
                </a:solidFill>
              </a:rPr>
              <a:t>3.</a:t>
            </a:r>
            <a:r>
              <a:rPr lang="zh-CN" altLang="en-US">
                <a:solidFill>
                  <a:schemeClr val="tx1"/>
                </a:solidFill>
              </a:rPr>
              <a:t>两个即将被操作的数组成的逆序对；</a:t>
            </a:r>
            <a:endParaRPr lang="zh-CN" altLang="en-US">
              <a:solidFill>
                <a:schemeClr val="tx1"/>
              </a:solidFill>
            </a:endParaRPr>
          </a:p>
          <a:p>
            <a:r>
              <a:rPr lang="zh-CN" altLang="en-US">
                <a:solidFill>
                  <a:schemeClr val="tx1"/>
                </a:solidFill>
              </a:rPr>
              <a:t>当我们对</a:t>
            </a:r>
            <a:r>
              <a:rPr lang="en-US" altLang="zh-CN">
                <a:solidFill>
                  <a:schemeClr val="tx1"/>
                </a:solidFill>
              </a:rPr>
              <a:t>rank[k]</a:t>
            </a:r>
            <a:r>
              <a:rPr lang="zh-CN" altLang="en-US">
                <a:solidFill>
                  <a:schemeClr val="tx1"/>
                </a:solidFill>
              </a:rPr>
              <a:t>进行操作的时候，我们其实是</a:t>
            </a:r>
            <a:r>
              <a:rPr lang="zh-CN" altLang="en-US">
                <a:solidFill>
                  <a:srgbClr val="FF0000"/>
                </a:solidFill>
              </a:rPr>
              <a:t>清零了</a:t>
            </a:r>
            <a:r>
              <a:rPr lang="en-US" altLang="zh-CN">
                <a:solidFill>
                  <a:srgbClr val="FF0000"/>
                </a:solidFill>
              </a:rPr>
              <a:t>rank[1],rank[2]...rank[k]</a:t>
            </a:r>
            <a:r>
              <a:rPr lang="zh-CN" altLang="en-US">
                <a:solidFill>
                  <a:srgbClr val="FF0000"/>
                </a:solidFill>
              </a:rPr>
              <a:t>与比它们小的所有数组成的逆序对。</a:t>
            </a:r>
            <a:endParaRPr lang="zh-CN" altLang="en-US">
              <a:solidFill>
                <a:srgbClr val="FF0000"/>
              </a:solidFill>
            </a:endParaRPr>
          </a:p>
          <a:p>
            <a:r>
              <a:rPr lang="zh-CN" altLang="en-US">
                <a:solidFill>
                  <a:schemeClr val="tx1"/>
                </a:solidFill>
              </a:rPr>
              <a:t>如果在此之前没有对大于</a:t>
            </a:r>
            <a:r>
              <a:rPr lang="en-US" altLang="zh-CN">
                <a:solidFill>
                  <a:schemeClr val="tx1"/>
                </a:solidFill>
              </a:rPr>
              <a:t>rank[k]</a:t>
            </a:r>
            <a:r>
              <a:rPr lang="zh-CN" altLang="en-US">
                <a:solidFill>
                  <a:schemeClr val="tx1"/>
                </a:solidFill>
              </a:rPr>
              <a:t>的数进行操作，那么第一种逆序对的个数不会被影响；</a:t>
            </a:r>
            <a:endParaRPr lang="zh-CN" altLang="en-US">
              <a:solidFill>
                <a:schemeClr val="tx1"/>
              </a:solidFill>
            </a:endParaRPr>
          </a:p>
          <a:p>
            <a:r>
              <a:rPr lang="zh-CN" altLang="en-US">
                <a:solidFill>
                  <a:schemeClr val="tx1"/>
                </a:solidFill>
              </a:rPr>
              <a:t>而我们仅仅会改变所有小于等于</a:t>
            </a:r>
            <a:r>
              <a:rPr lang="en-US" altLang="zh-CN">
                <a:solidFill>
                  <a:schemeClr val="tx1"/>
                </a:solidFill>
              </a:rPr>
              <a:t>rank[k]</a:t>
            </a:r>
            <a:r>
              <a:rPr lang="zh-CN" altLang="en-US">
                <a:solidFill>
                  <a:schemeClr val="tx1"/>
                </a:solidFill>
              </a:rPr>
              <a:t>的数的位置，所以相对来看，第二种逆序对的个数也是不会变的；</a:t>
            </a:r>
            <a:endParaRPr lang="zh-CN" altLang="en-US">
              <a:solidFill>
                <a:schemeClr val="tx1"/>
              </a:solidFill>
            </a:endParaRPr>
          </a:p>
          <a:p>
            <a:r>
              <a:rPr lang="zh-CN" altLang="en-US">
                <a:solidFill>
                  <a:schemeClr val="tx1"/>
                </a:solidFill>
              </a:rPr>
              <a:t>所以，一次操作下来，我们</a:t>
            </a:r>
            <a:r>
              <a:rPr lang="zh-CN" altLang="en-US">
                <a:solidFill>
                  <a:srgbClr val="FF0000"/>
                </a:solidFill>
              </a:rPr>
              <a:t>仅仅把第三种逆序对的数量变为了</a:t>
            </a:r>
            <a:r>
              <a:rPr lang="en-US" altLang="zh-CN">
                <a:solidFill>
                  <a:srgbClr val="FF0000"/>
                </a:solidFill>
              </a:rPr>
              <a:t>0.</a:t>
            </a:r>
            <a:endParaRPr lang="en-US" altLang="zh-CN">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 #1679</a:t>
            </a:r>
            <a:endParaRPr lang="en-US" altLang="zh-CN"/>
          </a:p>
        </p:txBody>
      </p:sp>
      <p:sp>
        <p:nvSpPr>
          <p:cNvPr id="3" name="内容占位符 2"/>
          <p:cNvSpPr>
            <a:spLocks noGrp="1"/>
          </p:cNvSpPr>
          <p:nvPr>
            <p:ph idx="1"/>
          </p:nvPr>
        </p:nvSpPr>
        <p:spPr/>
        <p:txBody>
          <a:bodyPr/>
          <a:p>
            <a:r>
              <a:rPr lang="zh-CN" altLang="en-US"/>
              <a:t>按刚才的例子来说：</a:t>
            </a:r>
            <a:endParaRPr lang="zh-CN" altLang="en-US"/>
          </a:p>
          <a:p>
            <a:r>
              <a:rPr lang="en-US" altLang="zh-CN" sz="1400" b="1">
                <a:solidFill>
                  <a:schemeClr val="tx1"/>
                </a:solidFill>
                <a:sym typeface="+mn-ea"/>
              </a:rPr>
              <a:t>num[rank[1]] = num[4] = 3,</a:t>
            </a:r>
            <a:r>
              <a:rPr lang="zh-CN" altLang="en-US" sz="1400" b="1">
                <a:solidFill>
                  <a:schemeClr val="tx1"/>
                </a:solidFill>
                <a:sym typeface="+mn-ea"/>
              </a:rPr>
              <a:t>也就是</a:t>
            </a:r>
            <a:r>
              <a:rPr lang="en-US" altLang="zh-CN" sz="1400" b="1">
                <a:solidFill>
                  <a:schemeClr val="tx1"/>
                </a:solidFill>
                <a:sym typeface="+mn-ea"/>
              </a:rPr>
              <a:t>(4,3),(4,1),(4,2)3</a:t>
            </a:r>
            <a:r>
              <a:rPr lang="zh-CN" altLang="en-US" sz="1400" b="1">
                <a:solidFill>
                  <a:schemeClr val="tx1"/>
                </a:solidFill>
                <a:sym typeface="+mn-ea"/>
              </a:rPr>
              <a:t>对逆序对；</a:t>
            </a:r>
            <a:endParaRPr lang="zh-CN" altLang="en-US" sz="1400" b="1">
              <a:solidFill>
                <a:schemeClr val="tx1"/>
              </a:solidFill>
            </a:endParaRPr>
          </a:p>
          <a:p>
            <a:r>
              <a:rPr lang="en-US" altLang="zh-CN" sz="1400" b="1">
                <a:solidFill>
                  <a:schemeClr val="tx1"/>
                </a:solidFill>
                <a:sym typeface="+mn-ea"/>
              </a:rPr>
              <a:t>num[rank[2]] = num[5] = 3,</a:t>
            </a:r>
            <a:r>
              <a:rPr lang="zh-CN" altLang="en-US" sz="1400" b="1">
                <a:solidFill>
                  <a:schemeClr val="tx1"/>
                </a:solidFill>
                <a:sym typeface="+mn-ea"/>
              </a:rPr>
              <a:t>也就是</a:t>
            </a:r>
            <a:r>
              <a:rPr lang="en-US" altLang="zh-CN" sz="1400" b="1">
                <a:solidFill>
                  <a:schemeClr val="tx1"/>
                </a:solidFill>
                <a:sym typeface="+mn-ea"/>
              </a:rPr>
              <a:t>(5,3),(5,1),(5,2)3</a:t>
            </a:r>
            <a:r>
              <a:rPr lang="zh-CN" altLang="en-US" sz="1400" b="1">
                <a:solidFill>
                  <a:schemeClr val="tx1"/>
                </a:solidFill>
                <a:sym typeface="+mn-ea"/>
              </a:rPr>
              <a:t>对逆序对；</a:t>
            </a:r>
            <a:endParaRPr lang="zh-CN" altLang="en-US" sz="1400" b="1">
              <a:solidFill>
                <a:schemeClr val="tx1"/>
              </a:solidFill>
              <a:sym typeface="+mn-ea"/>
            </a:endParaRPr>
          </a:p>
          <a:p>
            <a:r>
              <a:rPr lang="en-US" altLang="zh-CN" sz="1400" b="1">
                <a:solidFill>
                  <a:schemeClr val="tx1"/>
                </a:solidFill>
                <a:sym typeface="+mn-ea"/>
              </a:rPr>
              <a:t>num[rank[3]] = num[3] = 2,</a:t>
            </a:r>
            <a:r>
              <a:rPr lang="zh-CN" altLang="en-US" sz="1400" b="1">
                <a:solidFill>
                  <a:schemeClr val="tx1"/>
                </a:solidFill>
                <a:sym typeface="+mn-ea"/>
              </a:rPr>
              <a:t>也就是</a:t>
            </a:r>
            <a:r>
              <a:rPr lang="en-US" altLang="zh-CN" sz="1400" b="1">
                <a:solidFill>
                  <a:schemeClr val="tx1"/>
                </a:solidFill>
                <a:sym typeface="+mn-ea"/>
              </a:rPr>
              <a:t>(3,1),(3,2),2</a:t>
            </a:r>
            <a:r>
              <a:rPr lang="zh-CN" altLang="en-US" sz="1400" b="1">
                <a:solidFill>
                  <a:schemeClr val="tx1"/>
                </a:solidFill>
                <a:sym typeface="+mn-ea"/>
              </a:rPr>
              <a:t>对逆序对；</a:t>
            </a:r>
            <a:endParaRPr lang="zh-CN" altLang="en-US" sz="1400" b="1">
              <a:solidFill>
                <a:schemeClr val="tx1"/>
              </a:solidFill>
              <a:sym typeface="+mn-ea"/>
            </a:endParaRPr>
          </a:p>
          <a:p>
            <a:r>
              <a:rPr lang="en-US" altLang="zh-CN" sz="1400" b="1">
                <a:solidFill>
                  <a:schemeClr val="tx1"/>
                </a:solidFill>
                <a:sym typeface="+mn-ea"/>
              </a:rPr>
              <a:t>num[rank[4]] = num[1] = 0</a:t>
            </a:r>
            <a:r>
              <a:rPr lang="zh-CN" altLang="en-US" sz="1400" b="1">
                <a:solidFill>
                  <a:schemeClr val="tx1"/>
                </a:solidFill>
                <a:sym typeface="+mn-ea"/>
              </a:rPr>
              <a:t>；</a:t>
            </a:r>
            <a:endParaRPr lang="zh-CN" altLang="en-US" sz="1400" b="1">
              <a:solidFill>
                <a:schemeClr val="tx1"/>
              </a:solidFill>
              <a:sym typeface="+mn-ea"/>
            </a:endParaRPr>
          </a:p>
          <a:p>
            <a:r>
              <a:rPr lang="en-US" altLang="zh-CN" sz="1400" b="1">
                <a:solidFill>
                  <a:schemeClr val="tx1"/>
                </a:solidFill>
                <a:sym typeface="+mn-ea"/>
              </a:rPr>
              <a:t>num[rank[5]] = num[2] = 0</a:t>
            </a:r>
            <a:r>
              <a:rPr lang="zh-CN" altLang="en-US" sz="1400" b="1">
                <a:solidFill>
                  <a:schemeClr val="tx1"/>
                </a:solidFill>
                <a:sym typeface="+mn-ea"/>
              </a:rPr>
              <a:t>；</a:t>
            </a:r>
            <a:endParaRPr lang="zh-CN" altLang="en-US" sz="1400" b="1">
              <a:solidFill>
                <a:schemeClr val="tx1"/>
              </a:solidFill>
              <a:sym typeface="+mn-ea"/>
            </a:endParaRPr>
          </a:p>
          <a:p>
            <a:r>
              <a:rPr lang="zh-CN" altLang="en-US" sz="1400" b="1">
                <a:solidFill>
                  <a:schemeClr val="tx1"/>
                </a:solidFill>
                <a:sym typeface="+mn-ea"/>
              </a:rPr>
              <a:t>假设我们先对</a:t>
            </a:r>
            <a:r>
              <a:rPr lang="en-US" altLang="zh-CN" sz="1400" b="1">
                <a:solidFill>
                  <a:schemeClr val="tx1"/>
                </a:solidFill>
                <a:sym typeface="+mn-ea"/>
              </a:rPr>
              <a:t>k=3</a:t>
            </a:r>
            <a:r>
              <a:rPr lang="zh-CN" altLang="en-US" sz="1400" b="1">
                <a:solidFill>
                  <a:schemeClr val="tx1"/>
                </a:solidFill>
                <a:sym typeface="+mn-ea"/>
              </a:rPr>
              <a:t>进行操作，那么</a:t>
            </a:r>
            <a:r>
              <a:rPr lang="en-US" altLang="zh-CN" sz="1400" b="1">
                <a:solidFill>
                  <a:srgbClr val="FF0000"/>
                </a:solidFill>
                <a:sym typeface="+mn-ea"/>
              </a:rPr>
              <a:t>num[rank[1]],num[rank[2]],num[rank[3]]</a:t>
            </a:r>
            <a:r>
              <a:rPr lang="zh-CN" altLang="en-US" sz="1400" b="1">
                <a:solidFill>
                  <a:schemeClr val="tx1"/>
                </a:solidFill>
                <a:sym typeface="+mn-ea"/>
              </a:rPr>
              <a:t>都清零；由于</a:t>
            </a:r>
            <a:r>
              <a:rPr lang="en-US" altLang="zh-CN" sz="1400" b="1">
                <a:solidFill>
                  <a:srgbClr val="FF0000"/>
                </a:solidFill>
                <a:sym typeface="+mn-ea"/>
              </a:rPr>
              <a:t>(rank[4],rank[5])</a:t>
            </a:r>
            <a:r>
              <a:rPr lang="zh-CN" altLang="en-US" sz="1400" b="1">
                <a:solidFill>
                  <a:schemeClr val="tx1"/>
                </a:solidFill>
                <a:sym typeface="+mn-ea"/>
              </a:rPr>
              <a:t>与</a:t>
            </a:r>
            <a:r>
              <a:rPr lang="en-US" altLang="zh-CN" sz="1400" b="1">
                <a:solidFill>
                  <a:srgbClr val="FF0000"/>
                </a:solidFill>
                <a:sym typeface="+mn-ea"/>
              </a:rPr>
              <a:t>(rank[1],rank[2],rank[3])</a:t>
            </a:r>
            <a:r>
              <a:rPr lang="zh-CN" altLang="en-US" sz="1400" b="1">
                <a:solidFill>
                  <a:schemeClr val="tx1"/>
                </a:solidFill>
                <a:sym typeface="+mn-ea"/>
              </a:rPr>
              <a:t>的相对位置不变，且</a:t>
            </a:r>
            <a:r>
              <a:rPr lang="en-US" altLang="zh-CN" sz="1400" b="1">
                <a:solidFill>
                  <a:srgbClr val="FF0000"/>
                </a:solidFill>
                <a:sym typeface="+mn-ea"/>
              </a:rPr>
              <a:t>(rank[4],rank[5])</a:t>
            </a:r>
            <a:r>
              <a:rPr lang="zh-CN" altLang="en-US" sz="1400" b="1">
                <a:solidFill>
                  <a:schemeClr val="tx1"/>
                </a:solidFill>
                <a:sym typeface="+mn-ea"/>
              </a:rPr>
              <a:t>的相对位置不变，所以我们只考虑从总逆序对个数中减去</a:t>
            </a:r>
            <a:r>
              <a:rPr lang="en-US" altLang="zh-CN" sz="1400" b="1">
                <a:solidFill>
                  <a:schemeClr val="tx1"/>
                </a:solidFill>
                <a:sym typeface="+mn-ea"/>
              </a:rPr>
              <a:t>num[rank[1]],num[rank[2]],num[rank[3]]</a:t>
            </a:r>
            <a:r>
              <a:rPr lang="zh-CN" altLang="en-US" sz="1400" b="1">
                <a:solidFill>
                  <a:schemeClr val="tx1"/>
                </a:solidFill>
                <a:sym typeface="+mn-ea"/>
              </a:rPr>
              <a:t>的部分，也就是</a:t>
            </a:r>
            <a:r>
              <a:rPr lang="en-US" altLang="zh-CN" sz="1400" b="1">
                <a:solidFill>
                  <a:srgbClr val="FF0000"/>
                </a:solidFill>
                <a:sym typeface="+mn-ea"/>
              </a:rPr>
              <a:t>0+0+2=2</a:t>
            </a:r>
            <a:r>
              <a:rPr lang="zh-CN" altLang="en-US" sz="1400" b="1">
                <a:solidFill>
                  <a:schemeClr val="tx1"/>
                </a:solidFill>
                <a:sym typeface="+mn-ea"/>
              </a:rPr>
              <a:t>个；</a:t>
            </a:r>
            <a:endParaRPr lang="zh-CN" altLang="en-US" sz="1400" b="1">
              <a:solidFill>
                <a:schemeClr val="tx1"/>
              </a:solidFill>
              <a:sym typeface="+mn-ea"/>
            </a:endParaRPr>
          </a:p>
          <a:p>
            <a:r>
              <a:rPr lang="zh-CN" altLang="en-US" sz="1400" b="1">
                <a:solidFill>
                  <a:schemeClr val="tx1"/>
                </a:solidFill>
                <a:sym typeface="+mn-ea"/>
              </a:rPr>
              <a:t>如果我们再对</a:t>
            </a:r>
            <a:r>
              <a:rPr lang="en-US" altLang="zh-CN" sz="1400" b="1">
                <a:solidFill>
                  <a:schemeClr val="tx1"/>
                </a:solidFill>
                <a:sym typeface="+mn-ea"/>
              </a:rPr>
              <a:t>k=5</a:t>
            </a:r>
            <a:r>
              <a:rPr lang="zh-CN" altLang="en-US" sz="1400" b="1">
                <a:solidFill>
                  <a:schemeClr val="tx1"/>
                </a:solidFill>
                <a:sym typeface="+mn-ea"/>
              </a:rPr>
              <a:t>进行操作，那么</a:t>
            </a:r>
            <a:r>
              <a:rPr lang="en-US" altLang="zh-CN" sz="1400" b="1">
                <a:solidFill>
                  <a:srgbClr val="FF0000"/>
                </a:solidFill>
                <a:sym typeface="+mn-ea"/>
              </a:rPr>
              <a:t>num[rank[1]],num[rank[2]],...,num[rank[5]]</a:t>
            </a:r>
            <a:r>
              <a:rPr lang="zh-CN" altLang="en-US" sz="1400" b="1">
                <a:solidFill>
                  <a:schemeClr val="tx1"/>
                </a:solidFill>
                <a:sym typeface="+mn-ea"/>
              </a:rPr>
              <a:t>都清零；考虑到</a:t>
            </a:r>
            <a:r>
              <a:rPr lang="en-US" altLang="zh-CN" sz="1400" b="1">
                <a:solidFill>
                  <a:srgbClr val="FF0000"/>
                </a:solidFill>
                <a:sym typeface="+mn-ea"/>
              </a:rPr>
              <a:t>num[rank[1]]...num[rank[3]]</a:t>
            </a:r>
            <a:r>
              <a:rPr lang="zh-CN" altLang="en-US" sz="1400" b="1">
                <a:solidFill>
                  <a:schemeClr val="tx1"/>
                </a:solidFill>
                <a:sym typeface="+mn-ea"/>
              </a:rPr>
              <a:t>都已经清零，所以变化部分只有</a:t>
            </a:r>
            <a:r>
              <a:rPr lang="en-US" altLang="zh-CN" sz="1400" b="1">
                <a:solidFill>
                  <a:srgbClr val="FF0000"/>
                </a:solidFill>
                <a:sym typeface="+mn-ea"/>
              </a:rPr>
              <a:t>num[rank[4]]+num[rank[5]]</a:t>
            </a:r>
            <a:r>
              <a:rPr lang="zh-CN" altLang="en-US" sz="1400" b="1">
                <a:solidFill>
                  <a:schemeClr val="tx1"/>
                </a:solidFill>
                <a:sym typeface="+mn-ea"/>
              </a:rPr>
              <a:t>；</a:t>
            </a:r>
            <a:endParaRPr lang="zh-CN" altLang="en-US" sz="1400" b="1">
              <a:solidFill>
                <a:schemeClr val="tx1"/>
              </a:solidFill>
              <a:sym typeface="+mn-ea"/>
            </a:endParaRPr>
          </a:p>
          <a:p>
            <a:r>
              <a:rPr lang="zh-CN" altLang="en-US" sz="1400" b="1">
                <a:solidFill>
                  <a:schemeClr val="tx1"/>
                </a:solidFill>
                <a:sym typeface="+mn-ea"/>
              </a:rPr>
              <a:t>考虑到这些变化的部分其实都是区间的形式，于是</a:t>
            </a:r>
            <a:r>
              <a:rPr lang="zh-CN" altLang="en-US" sz="1400" b="1">
                <a:solidFill>
                  <a:srgbClr val="FF0000"/>
                </a:solidFill>
                <a:sym typeface="+mn-ea"/>
              </a:rPr>
              <a:t>前缀和</a:t>
            </a:r>
            <a:r>
              <a:rPr lang="zh-CN" altLang="en-US" sz="1400" b="1">
                <a:solidFill>
                  <a:schemeClr val="tx1"/>
                </a:solidFill>
                <a:sym typeface="+mn-ea"/>
              </a:rPr>
              <a:t>又可以派上用场了。</a:t>
            </a:r>
            <a:endParaRPr lang="zh-CN" altLang="en-US" sz="1400" b="1">
              <a:solidFill>
                <a:schemeClr val="tx1"/>
              </a:solidFill>
              <a:sym typeface="+mn-ea"/>
            </a:endParaRPr>
          </a:p>
          <a:p>
            <a:endParaRPr lang="zh-CN" altLang="en-US" sz="1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down)">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形象的表述！</a:t>
            </a:r>
            <a:endParaRPr lang="zh-CN" altLang="en-US"/>
          </a:p>
        </p:txBody>
      </p:sp>
      <p:sp>
        <p:nvSpPr>
          <p:cNvPr id="4" name="矩形 3"/>
          <p:cNvSpPr/>
          <p:nvPr/>
        </p:nvSpPr>
        <p:spPr>
          <a:xfrm>
            <a:off x="113093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193992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274891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55790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436689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517588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598487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679386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760285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841184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矩形 13"/>
          <p:cNvSpPr/>
          <p:nvPr/>
        </p:nvSpPr>
        <p:spPr>
          <a:xfrm>
            <a:off x="922083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10029825" y="2096770"/>
            <a:ext cx="808990" cy="92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a:off x="1056005" y="1377950"/>
            <a:ext cx="2209165" cy="460375"/>
          </a:xfrm>
          <a:prstGeom prst="rect">
            <a:avLst/>
          </a:prstGeom>
          <a:noFill/>
        </p:spPr>
        <p:txBody>
          <a:bodyPr wrap="square" rtlCol="0">
            <a:spAutoFit/>
          </a:bodyPr>
          <a:p>
            <a:r>
              <a:rPr lang="zh-CN" altLang="en-US" sz="2400"/>
              <a:t>这是</a:t>
            </a:r>
            <a:r>
              <a:rPr lang="en-US" altLang="zh-CN" sz="2400"/>
              <a:t>num</a:t>
            </a:r>
            <a:r>
              <a:rPr lang="zh-CN" altLang="en-US" sz="2400"/>
              <a:t>数组</a:t>
            </a:r>
            <a:endParaRPr lang="zh-CN" altLang="en-US" sz="2400"/>
          </a:p>
        </p:txBody>
      </p:sp>
      <p:sp>
        <p:nvSpPr>
          <p:cNvPr id="17" name="文本框 16"/>
          <p:cNvSpPr txBox="1"/>
          <p:nvPr/>
        </p:nvSpPr>
        <p:spPr>
          <a:xfrm>
            <a:off x="1433195" y="3505200"/>
            <a:ext cx="8914130" cy="1383665"/>
          </a:xfrm>
          <a:prstGeom prst="rect">
            <a:avLst/>
          </a:prstGeom>
          <a:noFill/>
        </p:spPr>
        <p:txBody>
          <a:bodyPr wrap="square" rtlCol="0">
            <a:spAutoFit/>
          </a:bodyPr>
          <a:p>
            <a:r>
              <a:rPr lang="zh-CN" altLang="en-US" sz="2800" b="1"/>
              <a:t>对于每一次操作</a:t>
            </a:r>
            <a:r>
              <a:rPr lang="en-US" altLang="zh-CN" sz="2800" b="1"/>
              <a:t>k</a:t>
            </a:r>
            <a:r>
              <a:rPr lang="zh-CN" altLang="en-US" sz="2800" b="1"/>
              <a:t>，我都选中第</a:t>
            </a:r>
            <a:r>
              <a:rPr lang="en-US" altLang="zh-CN" sz="2800" b="1"/>
              <a:t>k</a:t>
            </a:r>
            <a:r>
              <a:rPr lang="zh-CN" altLang="en-US" sz="2800" b="1"/>
              <a:t>个格子，并且将它和它左边的</a:t>
            </a:r>
            <a:r>
              <a:rPr lang="en-US" altLang="zh-CN" sz="2800" b="1"/>
              <a:t>num</a:t>
            </a:r>
            <a:r>
              <a:rPr lang="zh-CN" altLang="en-US" sz="2800" b="1"/>
              <a:t>值抹掉。此时输出的是从左数第一个非</a:t>
            </a:r>
            <a:r>
              <a:rPr lang="en-US" altLang="zh-CN" sz="2800" b="1"/>
              <a:t>0</a:t>
            </a:r>
            <a:r>
              <a:rPr lang="zh-CN" altLang="en-US" sz="2800" b="1"/>
              <a:t>的</a:t>
            </a:r>
            <a:r>
              <a:rPr lang="en-US" altLang="zh-CN" sz="2800" b="1"/>
              <a:t>num</a:t>
            </a:r>
            <a:r>
              <a:rPr lang="zh-CN" altLang="en-US" sz="2800" b="1"/>
              <a:t>值累加到</a:t>
            </a:r>
            <a:r>
              <a:rPr lang="en-US" altLang="zh-CN" sz="2800" b="1"/>
              <a:t>num[rank[n]]</a:t>
            </a:r>
            <a:r>
              <a:rPr lang="zh-CN" altLang="en-US" sz="2800" b="1"/>
              <a:t>。</a:t>
            </a:r>
            <a:endParaRPr lang="zh-CN" altLang="en-US" sz="2800" b="1"/>
          </a:p>
        </p:txBody>
      </p:sp>
      <p:sp>
        <p:nvSpPr>
          <p:cNvPr id="18" name="矩形 17"/>
          <p:cNvSpPr/>
          <p:nvPr/>
        </p:nvSpPr>
        <p:spPr>
          <a:xfrm>
            <a:off x="1099185" y="2053590"/>
            <a:ext cx="4893945" cy="10134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9" name="文本框 18"/>
          <p:cNvSpPr txBox="1"/>
          <p:nvPr/>
        </p:nvSpPr>
        <p:spPr>
          <a:xfrm>
            <a:off x="1497965" y="5255260"/>
            <a:ext cx="8848725" cy="1198880"/>
          </a:xfrm>
          <a:prstGeom prst="rect">
            <a:avLst/>
          </a:prstGeom>
          <a:noFill/>
        </p:spPr>
        <p:txBody>
          <a:bodyPr wrap="square" rtlCol="0">
            <a:spAutoFit/>
          </a:bodyPr>
          <a:p>
            <a:r>
              <a:rPr lang="zh-CN" altLang="en-US" sz="3600" b="1">
                <a:sym typeface="+mn-ea"/>
              </a:rPr>
              <a:t>此时输出的是从左数第一个非</a:t>
            </a:r>
            <a:r>
              <a:rPr lang="en-US" altLang="zh-CN" sz="3600" b="1">
                <a:sym typeface="+mn-ea"/>
              </a:rPr>
              <a:t>0</a:t>
            </a:r>
            <a:r>
              <a:rPr lang="zh-CN" altLang="en-US" sz="3600" b="1">
                <a:sym typeface="+mn-ea"/>
              </a:rPr>
              <a:t>的</a:t>
            </a:r>
            <a:r>
              <a:rPr lang="en-US" altLang="zh-CN" sz="3600" b="1">
                <a:sym typeface="+mn-ea"/>
              </a:rPr>
              <a:t>num</a:t>
            </a:r>
            <a:r>
              <a:rPr lang="zh-CN" altLang="en-US" sz="3600" b="1">
                <a:sym typeface="+mn-ea"/>
              </a:rPr>
              <a:t>值累加到</a:t>
            </a:r>
            <a:r>
              <a:rPr lang="en-US" altLang="zh-CN" sz="3600" b="1">
                <a:sym typeface="+mn-ea"/>
              </a:rPr>
              <a:t>num[rank[n]]</a:t>
            </a:r>
            <a:r>
              <a:rPr lang="zh-CN" altLang="en-US" sz="3600" b="1">
                <a:sym typeface="+mn-ea"/>
              </a:rPr>
              <a:t>。</a:t>
            </a:r>
            <a:endParaRPr lang="zh-CN" altLang="en-US" sz="3600"/>
          </a:p>
        </p:txBody>
      </p:sp>
      <p:sp>
        <p:nvSpPr>
          <p:cNvPr id="20" name="矩形 19"/>
          <p:cNvSpPr/>
          <p:nvPr/>
        </p:nvSpPr>
        <p:spPr>
          <a:xfrm>
            <a:off x="5984875" y="1998980"/>
            <a:ext cx="4891405" cy="113982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21" name="直接箭头连接符 20"/>
          <p:cNvCxnSpPr/>
          <p:nvPr/>
        </p:nvCxnSpPr>
        <p:spPr>
          <a:xfrm>
            <a:off x="5734050" y="1148080"/>
            <a:ext cx="0" cy="7226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5513070" y="502920"/>
            <a:ext cx="819150" cy="645160"/>
          </a:xfrm>
          <a:prstGeom prst="rect">
            <a:avLst/>
          </a:prstGeom>
          <a:noFill/>
        </p:spPr>
        <p:txBody>
          <a:bodyPr wrap="square" rtlCol="0">
            <a:spAutoFit/>
          </a:bodyPr>
          <a:p>
            <a:r>
              <a:rPr lang="en-US" altLang="zh-CN" sz="3600"/>
              <a:t>k</a:t>
            </a:r>
            <a:endParaRPr lang="en-US" altLang="zh-CN" sz="36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wipe(down)">
                                      <p:cBhvr>
                                        <p:cTn id="7" dur="500"/>
                                        <p:tgtEl>
                                          <p:spTgt spid="17">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down)">
                                      <p:cBhvr>
                                        <p:cTn id="10" dur="500"/>
                                        <p:tgtEl>
                                          <p:spTgt spid="18"/>
                                        </p:tgtEl>
                                      </p:cBhvr>
                                    </p:animEffect>
                                  </p:childTnLst>
                                </p:cTn>
                              </p:par>
                              <p:par>
                                <p:cTn id="11" presetID="22" presetClass="entr" presetSubtype="4"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down)">
                                      <p:cBhvr>
                                        <p:cTn id="13" dur="500"/>
                                        <p:tgtEl>
                                          <p:spTgt spid="21"/>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wipe(down)">
                                      <p:cBhvr>
                                        <p:cTn id="16" dur="500"/>
                                        <p:tgtEl>
                                          <p:spTgt spid="2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down)">
                                      <p:cBhvr>
                                        <p:cTn id="21" dur="500"/>
                                        <p:tgtEl>
                                          <p:spTgt spid="20"/>
                                        </p:tgtEl>
                                      </p:cBhvr>
                                    </p:animEffect>
                                  </p:childTnLst>
                                </p:cTn>
                              </p:par>
                              <p:par>
                                <p:cTn id="22" presetID="22" presetClass="entr" presetSubtype="4" fill="hold" nodeType="withEffect">
                                  <p:stCondLst>
                                    <p:cond delay="0"/>
                                  </p:stCondLst>
                                  <p:childTnLst>
                                    <p:set>
                                      <p:cBhvr>
                                        <p:cTn id="23" dur="1" fill="hold">
                                          <p:stCondLst>
                                            <p:cond delay="0"/>
                                          </p:stCondLst>
                                        </p:cTn>
                                        <p:tgtEl>
                                          <p:spTgt spid="19">
                                            <p:txEl>
                                              <p:pRg st="0" end="0"/>
                                            </p:txEl>
                                          </p:spTgt>
                                        </p:tgtEl>
                                        <p:attrNameLst>
                                          <p:attrName>style.visibility</p:attrName>
                                        </p:attrNameLst>
                                      </p:cBhvr>
                                      <p:to>
                                        <p:strVal val="visible"/>
                                      </p:to>
                                    </p:set>
                                    <p:animEffect transition="in" filter="wipe(down)">
                                      <p:cBhvr>
                                        <p:cTn id="24"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20" grpId="0" bldLvl="0" animBg="1"/>
      <p:bldP spid="20" grpId="1" animBg="1"/>
      <p:bldP spid="22" grpId="0"/>
      <p:bldP spid="22" grpId="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P3149</a:t>
            </a:r>
            <a:endParaRPr lang="en-US" altLang="zh-CN"/>
          </a:p>
        </p:txBody>
      </p:sp>
      <p:sp>
        <p:nvSpPr>
          <p:cNvPr id="3" name="内容占位符 2"/>
          <p:cNvSpPr>
            <a:spLocks noGrp="1"/>
          </p:cNvSpPr>
          <p:nvPr>
            <p:ph idx="1"/>
          </p:nvPr>
        </p:nvSpPr>
        <p:spPr/>
        <p:txBody>
          <a:bodyPr/>
          <a:p>
            <a:r>
              <a:rPr lang="zh-CN" altLang="en-US" sz="3200" b="1"/>
              <a:t>最后的概括：令前缀和数组</a:t>
            </a:r>
            <a:r>
              <a:rPr lang="en-US" altLang="zh-CN" sz="3200" b="1"/>
              <a:t>sum_num[i]</a:t>
            </a:r>
            <a:r>
              <a:rPr lang="zh-CN" altLang="en-US" sz="3200" b="1"/>
              <a:t>表示</a:t>
            </a:r>
            <a:r>
              <a:rPr lang="en-US" altLang="zh-CN" sz="3200" b="1"/>
              <a:t>num[1]+num[2]+...+num[i]</a:t>
            </a:r>
            <a:r>
              <a:rPr lang="zh-CN" altLang="en-US" sz="3200" b="1"/>
              <a:t>。</a:t>
            </a:r>
            <a:endParaRPr lang="zh-CN" altLang="en-US" sz="3200" b="1"/>
          </a:p>
          <a:p>
            <a:r>
              <a:rPr lang="zh-CN" altLang="en-US" sz="3200" b="1"/>
              <a:t>则对于每次操作</a:t>
            </a:r>
            <a:r>
              <a:rPr lang="en-US" altLang="zh-CN" sz="3200" b="1"/>
              <a:t>k</a:t>
            </a:r>
            <a:r>
              <a:rPr lang="zh-CN" altLang="en-US" sz="3200" b="1"/>
              <a:t>，输出</a:t>
            </a:r>
            <a:endParaRPr lang="zh-CN" altLang="en-US" sz="3200" b="1"/>
          </a:p>
          <a:p>
            <a:r>
              <a:rPr lang="en-US" altLang="zh-CN" sz="3200" b="1"/>
              <a:t>sum_num[n]-sum_num[k]</a:t>
            </a:r>
            <a:endParaRPr lang="en-US" altLang="zh-CN" sz="3200" b="1"/>
          </a:p>
          <a:p>
            <a:r>
              <a:rPr lang="zh-CN" altLang="en-US" sz="3200" b="1"/>
              <a:t>（你问我一开始输出什么？</a:t>
            </a:r>
            <a:r>
              <a:rPr lang="en-US" altLang="zh-CN" sz="3200" b="1"/>
              <a:t>sum_num[n]</a:t>
            </a:r>
            <a:r>
              <a:rPr lang="zh-CN" altLang="en-US" sz="3200" b="1"/>
              <a:t>呗）</a:t>
            </a:r>
            <a:endParaRPr lang="zh-CN" altLang="en-US" sz="32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 </a:t>
            </a:r>
            <a:r>
              <a:rPr lang="zh-CN" altLang="en-US"/>
              <a:t>威廉找神器</a:t>
            </a:r>
            <a:endParaRPr lang="zh-CN" altLang="en-US"/>
          </a:p>
        </p:txBody>
      </p:sp>
      <p:sp>
        <p:nvSpPr>
          <p:cNvPr id="3" name="内容占位符 2"/>
          <p:cNvSpPr>
            <a:spLocks noGrp="1"/>
          </p:cNvSpPr>
          <p:nvPr>
            <p:ph idx="1"/>
          </p:nvPr>
        </p:nvSpPr>
        <p:spPr/>
        <p:txBody>
          <a:bodyPr>
            <a:noAutofit/>
          </a:bodyPr>
          <a:p>
            <a:r>
              <a:rPr lang="zh-CN" altLang="en-US" sz="1600"/>
              <a:t>题面：</a:t>
            </a:r>
            <a:endParaRPr lang="zh-CN" altLang="en-US" sz="1600"/>
          </a:p>
          <a:p>
            <a:r>
              <a:rPr lang="zh-CN" altLang="en-US" sz="1600" b="1"/>
              <a:t>睿智的威廉确认了斯莱布尼尔就在面前的这两个箱子里了，现在他要找到这把神器，拯救自己的爱人。</a:t>
            </a:r>
            <a:endParaRPr lang="zh-CN" altLang="en-US" sz="1600" b="1"/>
          </a:p>
          <a:p>
            <a:r>
              <a:rPr lang="zh-CN" altLang="en-US" sz="1600" b="1"/>
              <a:t>每个箱子可以视为一个栈，两个栈的容量无限，但两个栈初始分别装了x1,x2个物品。</a:t>
            </a:r>
            <a:endParaRPr lang="zh-CN" altLang="en-US" sz="1600" b="1"/>
          </a:p>
          <a:p>
            <a:r>
              <a:rPr lang="zh-CN" altLang="en-US" sz="1600" b="1"/>
              <a:t>这些物品都有一个重量，数值越大越重，且这些物品的重量两两不同。</a:t>
            </a:r>
            <a:endParaRPr lang="zh-CN" altLang="en-US" sz="1600" b="1"/>
          </a:p>
          <a:p>
            <a:r>
              <a:rPr lang="zh-CN" altLang="en-US" sz="1600" b="1"/>
              <a:t>由于斯莱布尼尔是这片废墟中唯一找到的的神器，所以它最重qwq。</a:t>
            </a:r>
            <a:endParaRPr lang="zh-CN" altLang="en-US" sz="1600" b="1"/>
          </a:p>
          <a:p>
            <a:r>
              <a:rPr lang="zh-CN" altLang="en-US" sz="1600" b="1"/>
              <a:t>威廉有两种操作：第一种就是任意选择一个箱子，将其箱子顶的物品放到另一个箱子上，该操作花费为1；</a:t>
            </a:r>
            <a:endParaRPr lang="zh-CN" altLang="en-US" sz="1600" b="1"/>
          </a:p>
          <a:p>
            <a:r>
              <a:rPr lang="zh-CN" altLang="en-US" sz="1600" b="1"/>
              <a:t>第二种操作为若某个箱子顶的的东西的重量在所有剩余的东西当中最小，威廉可以将其扔掉，这步操作花费为0。</a:t>
            </a:r>
            <a:endParaRPr lang="zh-CN" altLang="en-US" sz="1600" b="1"/>
          </a:p>
          <a:p>
            <a:r>
              <a:rPr lang="zh-CN" altLang="en-US" sz="1600" b="1"/>
              <a:t>威廉想让你告诉他使得两个箱子中只剩下斯莱布尼尔的最小花费是多少。</a:t>
            </a:r>
            <a:endParaRPr lang="zh-CN" altLang="en-US" sz="1600" b="1"/>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继续试图优化复杂度</a:t>
            </a:r>
            <a:endParaRPr lang="zh-CN" altLang="en-US"/>
          </a:p>
        </p:txBody>
      </p:sp>
      <p:sp>
        <p:nvSpPr>
          <p:cNvPr id="3" name="内容占位符 2"/>
          <p:cNvSpPr>
            <a:spLocks noGrp="1"/>
          </p:cNvSpPr>
          <p:nvPr>
            <p:ph idx="1"/>
          </p:nvPr>
        </p:nvSpPr>
        <p:spPr/>
        <p:txBody>
          <a:bodyPr/>
          <a:p>
            <a:r>
              <a:rPr lang="zh-CN" altLang="en-US" sz="2400"/>
              <a:t>继续分治下去，对于所有的长度为</a:t>
            </a:r>
            <a:r>
              <a:rPr lang="en-US" altLang="zh-CN" sz="2400"/>
              <a:t>2^k</a:t>
            </a:r>
            <a:r>
              <a:rPr lang="zh-CN" altLang="en-US" sz="2400"/>
              <a:t>次方的区间</a:t>
            </a:r>
            <a:r>
              <a:rPr lang="en-US" altLang="zh-CN" sz="2400"/>
              <a:t>[l,l+2^k-1]</a:t>
            </a:r>
            <a:r>
              <a:rPr lang="zh-CN" altLang="en-US" sz="2400"/>
              <a:t>都应该被预处理出来。我们把它们放进一个数组</a:t>
            </a:r>
            <a:r>
              <a:rPr lang="en-US" altLang="zh-CN" sz="2400"/>
              <a:t>t</a:t>
            </a:r>
            <a:r>
              <a:rPr lang="zh-CN" altLang="en-US" sz="2400"/>
              <a:t>中。</a:t>
            </a:r>
            <a:endParaRPr lang="zh-CN" altLang="en-US" sz="2400"/>
          </a:p>
          <a:p>
            <a:r>
              <a:rPr lang="zh-CN" altLang="en-US" sz="2400"/>
              <a:t>具体地说，</a:t>
            </a:r>
            <a:r>
              <a:rPr lang="en-US" altLang="zh-CN" sz="2400">
                <a:solidFill>
                  <a:srgbClr val="FF0000"/>
                </a:solidFill>
              </a:rPr>
              <a:t>a[1],a[2],a[3]...a[n]</a:t>
            </a:r>
            <a:r>
              <a:rPr lang="zh-CN" altLang="en-US" sz="2400"/>
              <a:t>均在</a:t>
            </a:r>
            <a:r>
              <a:rPr lang="en-US" altLang="zh-CN" sz="2400"/>
              <a:t>t</a:t>
            </a:r>
            <a:r>
              <a:rPr lang="zh-CN" altLang="en-US" sz="2400"/>
              <a:t>中有对应的值；</a:t>
            </a:r>
            <a:endParaRPr lang="zh-CN" altLang="en-US" sz="2400"/>
          </a:p>
          <a:p>
            <a:r>
              <a:rPr lang="en-US" altLang="zh-CN" sz="2400">
                <a:solidFill>
                  <a:srgbClr val="FF0000"/>
                </a:solidFill>
              </a:rPr>
              <a:t>a[1]+a[2],a[3]+a[4],a[5]+a[6]...</a:t>
            </a:r>
            <a:r>
              <a:rPr lang="zh-CN" altLang="en-US" sz="2400"/>
              <a:t>均在</a:t>
            </a:r>
            <a:r>
              <a:rPr lang="en-US" altLang="zh-CN" sz="2400"/>
              <a:t>t</a:t>
            </a:r>
            <a:r>
              <a:rPr lang="zh-CN" altLang="en-US" sz="2400"/>
              <a:t>中有对应的值；</a:t>
            </a:r>
            <a:endParaRPr lang="zh-CN" altLang="en-US" sz="2400"/>
          </a:p>
          <a:p>
            <a:r>
              <a:rPr lang="en-US" altLang="zh-CN" sz="2400">
                <a:solidFill>
                  <a:srgbClr val="FF0000"/>
                </a:solidFill>
              </a:rPr>
              <a:t>a[1]+a[2]+a[3]+a[4],a[5]+a[6]+a[7]+a[8]...</a:t>
            </a:r>
            <a:r>
              <a:rPr lang="zh-CN" altLang="en-US" sz="2400"/>
              <a:t>均在</a:t>
            </a:r>
            <a:r>
              <a:rPr lang="en-US" altLang="zh-CN" sz="2400"/>
              <a:t>t</a:t>
            </a:r>
            <a:r>
              <a:rPr lang="zh-CN" altLang="en-US" sz="2400"/>
              <a:t>中有对应的值；</a:t>
            </a:r>
            <a:endParaRPr lang="zh-CN" altLang="en-US" sz="2400"/>
          </a:p>
          <a:p>
            <a:r>
              <a:rPr lang="zh-CN" altLang="en-US" sz="2400"/>
              <a:t>我们会发现，若真的处理出了这样一个数组</a:t>
            </a:r>
            <a:r>
              <a:rPr lang="en-US" altLang="zh-CN" sz="2400"/>
              <a:t>t</a:t>
            </a:r>
            <a:r>
              <a:rPr lang="zh-CN" altLang="en-US" sz="2400"/>
              <a:t>，那么对于修改与查询这两种操作：</a:t>
            </a:r>
            <a:endParaRPr lang="zh-CN" altLang="en-US"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endParaRPr lang="en-US" altLang="zh-CN"/>
          </a:p>
        </p:txBody>
      </p:sp>
      <p:sp>
        <p:nvSpPr>
          <p:cNvPr id="3" name="内容占位符 2"/>
          <p:cNvSpPr>
            <a:spLocks noGrp="1"/>
          </p:cNvSpPr>
          <p:nvPr>
            <p:ph idx="1"/>
          </p:nvPr>
        </p:nvSpPr>
        <p:spPr/>
        <p:txBody>
          <a:bodyPr/>
          <a:p>
            <a:r>
              <a:rPr lang="zh-CN" altLang="en-US"/>
              <a:t>真就日常不会做（划掉）呗。</a:t>
            </a:r>
            <a:endParaRPr lang="zh-CN" altLang="en-US"/>
          </a:p>
          <a:p>
            <a:r>
              <a:rPr lang="zh-CN" altLang="en-US"/>
              <a:t>首先，拿出物品的顺序肯定是</a:t>
            </a:r>
            <a:r>
              <a:rPr lang="zh-CN" altLang="en-US">
                <a:solidFill>
                  <a:srgbClr val="FF0000"/>
                </a:solidFill>
              </a:rPr>
              <a:t>严格固定</a:t>
            </a:r>
            <a:r>
              <a:rPr lang="zh-CN" altLang="en-US"/>
              <a:t>的，从另一个意义上来说，这个题从头到尾的所有顺序都是固定的，比如样例的</a:t>
            </a:r>
            <a:r>
              <a:rPr lang="en-US" altLang="zh-CN"/>
              <a:t>(1,4,5)(2,7,3)</a:t>
            </a:r>
            <a:r>
              <a:rPr lang="zh-CN" altLang="en-US"/>
              <a:t>，我必须严格按照（</a:t>
            </a:r>
            <a:r>
              <a:rPr lang="en-US" altLang="zh-CN"/>
              <a:t>1</a:t>
            </a:r>
            <a:r>
              <a:rPr lang="zh-CN" altLang="en-US"/>
              <a:t>，</a:t>
            </a:r>
            <a:r>
              <a:rPr lang="en-US" altLang="zh-CN"/>
              <a:t>2</a:t>
            </a:r>
            <a:r>
              <a:rPr lang="zh-CN" altLang="en-US"/>
              <a:t>，</a:t>
            </a:r>
            <a:r>
              <a:rPr lang="en-US" altLang="zh-CN"/>
              <a:t>3</a:t>
            </a:r>
            <a:r>
              <a:rPr lang="zh-CN" altLang="en-US"/>
              <a:t>，</a:t>
            </a:r>
            <a:r>
              <a:rPr lang="en-US" altLang="zh-CN"/>
              <a:t>4</a:t>
            </a:r>
            <a:r>
              <a:rPr lang="zh-CN" altLang="en-US"/>
              <a:t>，</a:t>
            </a:r>
            <a:r>
              <a:rPr lang="en-US" altLang="zh-CN"/>
              <a:t>5</a:t>
            </a:r>
            <a:r>
              <a:rPr lang="zh-CN" altLang="en-US"/>
              <a:t>）的顺序拿，自然依次把它们调到栈顶的步骤也固定。</a:t>
            </a:r>
            <a:endParaRPr lang="zh-CN" altLang="en-US"/>
          </a:p>
          <a:p>
            <a:r>
              <a:rPr lang="zh-CN" altLang="en-US"/>
              <a:t>仔细想想我们可以发现，如果接下来我们要拿的是物品</a:t>
            </a:r>
            <a:r>
              <a:rPr lang="en-US" altLang="zh-CN"/>
              <a:t>x</a:t>
            </a:r>
            <a:r>
              <a:rPr lang="zh-CN" altLang="en-US"/>
              <a:t>，其实物品</a:t>
            </a:r>
            <a:r>
              <a:rPr lang="en-US" altLang="zh-CN"/>
              <a:t>x</a:t>
            </a:r>
            <a:r>
              <a:rPr lang="zh-CN" altLang="en-US"/>
              <a:t>带来的代价恰恰是</a:t>
            </a:r>
            <a:r>
              <a:rPr lang="zh-CN" altLang="en-US">
                <a:solidFill>
                  <a:srgbClr val="FF0000"/>
                </a:solidFill>
              </a:rPr>
              <a:t>物品</a:t>
            </a:r>
            <a:r>
              <a:rPr lang="en-US" altLang="zh-CN">
                <a:solidFill>
                  <a:srgbClr val="FF0000"/>
                </a:solidFill>
              </a:rPr>
              <a:t>x</a:t>
            </a:r>
            <a:r>
              <a:rPr lang="zh-CN" altLang="en-US">
                <a:solidFill>
                  <a:srgbClr val="FF0000"/>
                </a:solidFill>
              </a:rPr>
              <a:t>到栈顶的距离。</a:t>
            </a:r>
            <a:endParaRPr lang="zh-CN" altLang="en-US"/>
          </a:p>
          <a:p>
            <a:r>
              <a:rPr lang="zh-CN" altLang="en-US"/>
              <a:t>再仔细想想，一个物品从栈</a:t>
            </a:r>
            <a:r>
              <a:rPr lang="en-US" altLang="zh-CN"/>
              <a:t>1</a:t>
            </a:r>
            <a:r>
              <a:rPr lang="zh-CN" altLang="en-US"/>
              <a:t>的顶端拿出放到栈</a:t>
            </a:r>
            <a:r>
              <a:rPr lang="en-US" altLang="zh-CN"/>
              <a:t>2</a:t>
            </a:r>
            <a:r>
              <a:rPr lang="zh-CN" altLang="en-US"/>
              <a:t>的顶端，如果我们把这两个栈放倒然后栈顶朝着对方，其实就是该物品从中间滑过去了：</a:t>
            </a:r>
            <a:endParaRPr lang="zh-CN" altLang="en-US"/>
          </a:p>
        </p:txBody>
      </p:sp>
      <p:sp>
        <p:nvSpPr>
          <p:cNvPr id="4" name="矩形 3"/>
          <p:cNvSpPr/>
          <p:nvPr/>
        </p:nvSpPr>
        <p:spPr>
          <a:xfrm>
            <a:off x="892810" y="5106035"/>
            <a:ext cx="5006340" cy="6419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矩形 4"/>
          <p:cNvSpPr/>
          <p:nvPr/>
        </p:nvSpPr>
        <p:spPr>
          <a:xfrm>
            <a:off x="5899150" y="5106035"/>
            <a:ext cx="5033645" cy="6419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nvSpPr>
        <p:spPr>
          <a:xfrm>
            <a:off x="5210810" y="5151755"/>
            <a:ext cx="549910" cy="54991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7" name="椭圆 6"/>
          <p:cNvSpPr/>
          <p:nvPr/>
        </p:nvSpPr>
        <p:spPr>
          <a:xfrm>
            <a:off x="6080760" y="5151755"/>
            <a:ext cx="549910" cy="54991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8" name="直接箭头连接符 7"/>
          <p:cNvCxnSpPr/>
          <p:nvPr/>
        </p:nvCxnSpPr>
        <p:spPr>
          <a:xfrm flipV="1">
            <a:off x="5467350" y="5427345"/>
            <a:ext cx="898525" cy="889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sp>
        <p:nvSpPr>
          <p:cNvPr id="9" name="文本框 8"/>
          <p:cNvSpPr txBox="1"/>
          <p:nvPr/>
        </p:nvSpPr>
        <p:spPr>
          <a:xfrm>
            <a:off x="3758565" y="4385310"/>
            <a:ext cx="5831205" cy="1568450"/>
          </a:xfrm>
          <a:prstGeom prst="rect">
            <a:avLst/>
          </a:prstGeom>
          <a:noFill/>
        </p:spPr>
        <p:txBody>
          <a:bodyPr wrap="square" rtlCol="0">
            <a:spAutoFit/>
          </a:bodyPr>
          <a:p>
            <a:r>
              <a:rPr lang="en-US" altLang="zh-CN" sz="9600"/>
              <a:t>...      ...           </a:t>
            </a:r>
            <a:endParaRPr lang="en-US" altLang="zh-CN" sz="96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00"/>
                                        <p:tgtEl>
                                          <p:spTgt spid="4"/>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down)">
                                      <p:cBhvr>
                                        <p:cTn id="33" dur="500"/>
                                        <p:tgtEl>
                                          <p:spTgt spid="5"/>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00"/>
                                        <p:tgtEl>
                                          <p:spTgt spid="8"/>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wipe(down)">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bldLvl="0" animBg="1"/>
      <p:bldP spid="5" grpId="0" bldLvl="0" animBg="1"/>
      <p:bldP spid="9" grpId="1"/>
      <p:bldP spid="4" grpId="1" animBg="1"/>
      <p:bldP spid="5" grpId="1" animBg="1"/>
      <p:bldP spid="6" grpId="0" bldLvl="0" animBg="1"/>
      <p:bldP spid="6" grpId="1" animBg="1"/>
      <p:bldP spid="7" grpId="0" bldLvl="0" animBg="1"/>
      <p:bldP spid="7" grpId="1"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endParaRPr lang="en-US" altLang="zh-CN"/>
          </a:p>
        </p:txBody>
      </p:sp>
      <p:sp>
        <p:nvSpPr>
          <p:cNvPr id="3" name="内容占位符 2"/>
          <p:cNvSpPr>
            <a:spLocks noGrp="1"/>
          </p:cNvSpPr>
          <p:nvPr>
            <p:ph idx="1"/>
          </p:nvPr>
        </p:nvSpPr>
        <p:spPr/>
        <p:txBody>
          <a:bodyPr/>
          <a:p>
            <a:r>
              <a:rPr lang="zh-CN" altLang="en-US" b="1"/>
              <a:t>于是，我们其实在一开始就将这两个栈头对头地拼在一起，</a:t>
            </a:r>
            <a:r>
              <a:rPr lang="zh-CN" altLang="en-US" b="1">
                <a:solidFill>
                  <a:srgbClr val="FF0000"/>
                </a:solidFill>
              </a:rPr>
              <a:t>例如样例中的</a:t>
            </a:r>
            <a:r>
              <a:rPr lang="en-US" altLang="zh-CN" b="1">
                <a:solidFill>
                  <a:srgbClr val="FF0000"/>
                </a:solidFill>
              </a:rPr>
              <a:t>(1,4,5),(2,7,3)</a:t>
            </a:r>
            <a:r>
              <a:rPr lang="zh-CN" altLang="en-US" b="1">
                <a:solidFill>
                  <a:srgbClr val="FF0000"/>
                </a:solidFill>
              </a:rPr>
              <a:t>拼接起来之后其实等效于</a:t>
            </a:r>
            <a:r>
              <a:rPr lang="en-US" altLang="zh-CN" b="1">
                <a:solidFill>
                  <a:srgbClr val="FF0000"/>
                </a:solidFill>
              </a:rPr>
              <a:t>(5,4,1|2,7,3).</a:t>
            </a:r>
            <a:r>
              <a:rPr lang="zh-CN" altLang="en-US" b="1"/>
              <a:t>而这个</a:t>
            </a:r>
            <a:r>
              <a:rPr lang="en-US" altLang="zh-CN" b="1"/>
              <a:t>“|”</a:t>
            </a:r>
            <a:r>
              <a:rPr lang="zh-CN" altLang="en-US" b="1"/>
              <a:t>的位置我们记录下来即可。</a:t>
            </a:r>
            <a:endParaRPr lang="zh-CN" altLang="en-US" b="1"/>
          </a:p>
          <a:p>
            <a:r>
              <a:rPr lang="zh-CN" altLang="en-US" b="1"/>
              <a:t>这样记录下来之后，对于任何的栈顶间移动操作，我们</a:t>
            </a:r>
            <a:r>
              <a:rPr lang="zh-CN" altLang="en-US" sz="2000" b="1">
                <a:solidFill>
                  <a:srgbClr val="FF0000"/>
                </a:solidFill>
              </a:rPr>
              <a:t>只需要移动</a:t>
            </a:r>
            <a:r>
              <a:rPr lang="en-US" altLang="zh-CN" sz="2000" b="1">
                <a:solidFill>
                  <a:srgbClr val="FF0000"/>
                </a:solidFill>
              </a:rPr>
              <a:t>“|”</a:t>
            </a:r>
            <a:r>
              <a:rPr lang="zh-CN" altLang="en-US" sz="2000" b="1">
                <a:solidFill>
                  <a:srgbClr val="FF0000"/>
                </a:solidFill>
              </a:rPr>
              <a:t>的位置，这样大大简化了操作。</a:t>
            </a:r>
            <a:endParaRPr lang="zh-CN" altLang="en-US" sz="2000" b="1">
              <a:solidFill>
                <a:srgbClr val="FF0000"/>
              </a:solidFill>
            </a:endParaRPr>
          </a:p>
          <a:p>
            <a:r>
              <a:rPr lang="zh-CN" altLang="en-US" b="1"/>
              <a:t>那么接下来怎么做呢？</a:t>
            </a:r>
            <a:endParaRPr lang="zh-CN" altLang="en-US" b="1"/>
          </a:p>
          <a:p>
            <a:r>
              <a:rPr lang="zh-CN" altLang="en-US" b="1"/>
              <a:t>首先我们以迅雷不及掩耳之势（划掉）对原数组进行</a:t>
            </a:r>
            <a:r>
              <a:rPr lang="en-US" altLang="zh-CN" b="1"/>
              <a:t>“</a:t>
            </a:r>
            <a:r>
              <a:rPr lang="zh-CN" altLang="en-US" b="1"/>
              <a:t>逆离散化</a:t>
            </a:r>
            <a:r>
              <a:rPr lang="en-US" altLang="zh-CN" b="1"/>
              <a:t>”</a:t>
            </a:r>
            <a:r>
              <a:rPr lang="zh-CN" altLang="en-US" b="1"/>
              <a:t>，也就是构造一个数组</a:t>
            </a:r>
            <a:r>
              <a:rPr lang="en-US" altLang="zh-CN" b="1"/>
              <a:t>unrank[i]</a:t>
            </a:r>
            <a:r>
              <a:rPr lang="zh-CN" altLang="en-US" b="1"/>
              <a:t>表示从小到大第</a:t>
            </a:r>
            <a:r>
              <a:rPr lang="en-US" altLang="zh-CN" b="1"/>
              <a:t>i</a:t>
            </a:r>
            <a:r>
              <a:rPr lang="zh-CN" altLang="en-US" b="1"/>
              <a:t>位的数在原数组中的位置（这个操作看似复杂，但其实甚至比离散化</a:t>
            </a:r>
            <a:r>
              <a:rPr lang="en-US" altLang="zh-CN" b="1"/>
              <a:t>2</a:t>
            </a:r>
            <a:r>
              <a:rPr lang="zh-CN" altLang="en-US" b="1"/>
              <a:t>板子要少一步）。</a:t>
            </a:r>
            <a:endParaRPr lang="zh-CN" altLang="en-US" b="1"/>
          </a:p>
          <a:p>
            <a:r>
              <a:rPr lang="zh-CN" altLang="en-US" b="1"/>
              <a:t>刚才我们说了，一个物品的代价就是它到</a:t>
            </a:r>
            <a:r>
              <a:rPr lang="zh-CN" altLang="en-US" b="1">
                <a:solidFill>
                  <a:srgbClr val="FF0000"/>
                </a:solidFill>
              </a:rPr>
              <a:t>栈顶</a:t>
            </a:r>
            <a:r>
              <a:rPr lang="zh-CN" altLang="en-US" b="1"/>
              <a:t>的距离（这里</a:t>
            </a:r>
            <a:r>
              <a:rPr lang="zh-CN" altLang="en-US" b="1">
                <a:solidFill>
                  <a:srgbClr val="FF0000"/>
                </a:solidFill>
              </a:rPr>
              <a:t>其实就是</a:t>
            </a:r>
            <a:r>
              <a:rPr lang="en-US" altLang="zh-CN" b="1">
                <a:solidFill>
                  <a:srgbClr val="FF0000"/>
                </a:solidFill>
              </a:rPr>
              <a:t>“|”</a:t>
            </a:r>
            <a:r>
              <a:rPr lang="zh-CN" altLang="en-US" b="1"/>
              <a:t>！）。而</a:t>
            </a:r>
            <a:r>
              <a:rPr lang="en-US" altLang="zh-CN" b="1"/>
              <a:t>“|”</a:t>
            </a:r>
            <a:r>
              <a:rPr lang="zh-CN" altLang="en-US" b="1"/>
              <a:t>在这个</a:t>
            </a:r>
            <a:r>
              <a:rPr lang="en-US" altLang="zh-CN" b="1"/>
              <a:t>“</a:t>
            </a:r>
            <a:r>
              <a:rPr lang="zh-CN" altLang="en-US" b="1"/>
              <a:t>拼接数组中</a:t>
            </a:r>
            <a:r>
              <a:rPr lang="en-US" altLang="zh-CN" b="1"/>
              <a:t>”</a:t>
            </a:r>
            <a:r>
              <a:rPr lang="zh-CN" altLang="en-US" b="1"/>
              <a:t>，按顺序出物品时，即将出的物品</a:t>
            </a:r>
            <a:r>
              <a:rPr lang="en-US" altLang="zh-CN" b="1"/>
              <a:t>x</a:t>
            </a:r>
            <a:r>
              <a:rPr lang="zh-CN" altLang="en-US" b="1"/>
              <a:t>也在这个</a:t>
            </a:r>
            <a:r>
              <a:rPr lang="en-US" altLang="zh-CN" b="1"/>
              <a:t>“</a:t>
            </a:r>
            <a:r>
              <a:rPr lang="zh-CN" altLang="en-US" b="1"/>
              <a:t>拼接数组</a:t>
            </a:r>
            <a:r>
              <a:rPr lang="en-US" altLang="zh-CN" b="1"/>
              <a:t>”</a:t>
            </a:r>
            <a:r>
              <a:rPr lang="zh-CN" altLang="en-US" b="1"/>
              <a:t>中，还让我们求距离</a:t>
            </a:r>
            <a:r>
              <a:rPr lang="en-US" altLang="zh-CN" b="1"/>
              <a:t>……</a:t>
            </a:r>
            <a:endParaRPr lang="en-US" altLang="zh-CN" b="1"/>
          </a:p>
          <a:p>
            <a:r>
              <a:rPr lang="zh-CN" altLang="en-US" b="1"/>
              <a:t>这距离不就是</a:t>
            </a:r>
            <a:r>
              <a:rPr lang="zh-CN" altLang="en-US" b="1">
                <a:solidFill>
                  <a:srgbClr val="FF0000"/>
                </a:solidFill>
              </a:rPr>
              <a:t>区间长度</a:t>
            </a:r>
            <a:r>
              <a:rPr lang="zh-CN" altLang="en-US" b="1"/>
              <a:t>嘛！大胆一点，</a:t>
            </a:r>
            <a:r>
              <a:rPr lang="zh-CN" altLang="en-US" b="1">
                <a:solidFill>
                  <a:srgbClr val="FF0000"/>
                </a:solidFill>
              </a:rPr>
              <a:t>前缀和之差</a:t>
            </a:r>
            <a:r>
              <a:rPr lang="zh-CN" altLang="en-US" b="1"/>
              <a:t>嘛！</a:t>
            </a:r>
            <a:endParaRPr lang="zh-CN" altLang="en-US"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的快乐手模环节</a:t>
            </a:r>
            <a:endParaRPr lang="zh-CN" altLang="en-US"/>
          </a:p>
        </p:txBody>
      </p:sp>
      <p:sp>
        <p:nvSpPr>
          <p:cNvPr id="3" name="内容占位符 2"/>
          <p:cNvSpPr>
            <a:spLocks noGrp="1"/>
          </p:cNvSpPr>
          <p:nvPr>
            <p:ph idx="1"/>
          </p:nvPr>
        </p:nvSpPr>
        <p:spPr/>
        <p:txBody>
          <a:bodyPr/>
          <a:p>
            <a:r>
              <a:rPr lang="zh-CN" altLang="en-US" b="1"/>
              <a:t>因为样例太水（划掉），所以我自己构造了一个数据给大家（看个乐呵）：</a:t>
            </a:r>
            <a:endParaRPr lang="zh-CN" altLang="en-US" b="1"/>
          </a:p>
          <a:p>
            <a:r>
              <a:rPr lang="en-US" altLang="zh-CN" b="1"/>
              <a:t>“</a:t>
            </a:r>
            <a:r>
              <a:rPr lang="zh-CN" altLang="en-US" b="1"/>
              <a:t>拼接数组</a:t>
            </a:r>
            <a:r>
              <a:rPr lang="en-US" altLang="zh-CN" b="1"/>
              <a:t>”num</a:t>
            </a:r>
            <a:r>
              <a:rPr lang="zh-CN" altLang="en-US" b="1"/>
              <a:t>：（</a:t>
            </a:r>
            <a:r>
              <a:rPr lang="en-US" altLang="zh-CN" b="1"/>
              <a:t>2</a:t>
            </a:r>
            <a:r>
              <a:rPr lang="zh-CN" altLang="en-US" b="1"/>
              <a:t>，</a:t>
            </a:r>
            <a:r>
              <a:rPr lang="en-US" altLang="zh-CN" b="1"/>
              <a:t>6</a:t>
            </a:r>
            <a:r>
              <a:rPr lang="zh-CN" altLang="en-US" b="1"/>
              <a:t>，</a:t>
            </a:r>
            <a:r>
              <a:rPr lang="en-US" altLang="zh-CN" b="1"/>
              <a:t>8</a:t>
            </a:r>
            <a:r>
              <a:rPr lang="en-US" altLang="zh-CN" b="1"/>
              <a:t>|3</a:t>
            </a:r>
            <a:r>
              <a:rPr lang="zh-CN" altLang="en-US" b="1"/>
              <a:t>，</a:t>
            </a:r>
            <a:r>
              <a:rPr lang="en-US" altLang="zh-CN" b="1"/>
              <a:t>4</a:t>
            </a:r>
            <a:r>
              <a:rPr lang="zh-CN" altLang="en-US" b="1"/>
              <a:t>，</a:t>
            </a:r>
            <a:r>
              <a:rPr lang="en-US" altLang="zh-CN" b="1"/>
              <a:t>9</a:t>
            </a:r>
            <a:r>
              <a:rPr lang="zh-CN" altLang="en-US" b="1"/>
              <a:t>）</a:t>
            </a:r>
            <a:endParaRPr lang="zh-CN" altLang="en-US" b="1"/>
          </a:p>
          <a:p>
            <a:r>
              <a:rPr lang="zh-CN" altLang="en-US" b="1"/>
              <a:t>一开始，我们先让这个树状数组塞满</a:t>
            </a:r>
            <a:r>
              <a:rPr lang="en-US" altLang="zh-CN" b="1"/>
              <a:t>1</a:t>
            </a:r>
            <a:r>
              <a:rPr lang="zh-CN" altLang="en-US" b="1"/>
              <a:t>：</a:t>
            </a:r>
            <a:r>
              <a:rPr lang="en-US" altLang="zh-CN" b="1"/>
              <a:t>t={1,1,1,1,1,1}</a:t>
            </a:r>
            <a:r>
              <a:rPr lang="zh-CN" altLang="en-US" b="1"/>
              <a:t>；</a:t>
            </a:r>
            <a:r>
              <a:rPr lang="en-US" altLang="zh-CN" b="1"/>
              <a:t>cut(</a:t>
            </a:r>
            <a:r>
              <a:rPr lang="zh-CN" altLang="en-US" b="1"/>
              <a:t>也就是缺口处，栈口处）</a:t>
            </a:r>
            <a:r>
              <a:rPr lang="en-US" altLang="zh-CN" b="1"/>
              <a:t>=3</a:t>
            </a:r>
            <a:r>
              <a:rPr lang="zh-CN" altLang="en-US" b="1"/>
              <a:t>（就按照它左侧的元素位置记吧）</a:t>
            </a:r>
            <a:endParaRPr lang="en-US" altLang="zh-CN" b="1"/>
          </a:p>
          <a:p>
            <a:r>
              <a:rPr lang="zh-CN" altLang="en-US" b="1"/>
              <a:t>现在我们要出元素</a:t>
            </a:r>
            <a:r>
              <a:rPr lang="en-US" altLang="zh-CN" b="1"/>
              <a:t>2</a:t>
            </a:r>
            <a:r>
              <a:rPr lang="zh-CN" altLang="en-US" b="1"/>
              <a:t>！也就是</a:t>
            </a:r>
            <a:r>
              <a:rPr lang="en-US" altLang="zh-CN" b="1"/>
              <a:t>num[unrank[1]]!</a:t>
            </a:r>
            <a:endParaRPr lang="en-US" altLang="zh-CN" b="1"/>
          </a:p>
          <a:p>
            <a:r>
              <a:rPr lang="en-US" altLang="zh-CN" b="1"/>
              <a:t>ans += </a:t>
            </a:r>
            <a:r>
              <a:rPr lang="en-US" altLang="zh-CN" b="1">
                <a:solidFill>
                  <a:srgbClr val="FF0000"/>
                </a:solidFill>
              </a:rPr>
              <a:t>abs( </a:t>
            </a:r>
            <a:r>
              <a:rPr lang="en-US" altLang="zh-CN" b="1">
                <a:solidFill>
                  <a:srgbClr val="7030A0"/>
                </a:solidFill>
              </a:rPr>
              <a:t>sum(cut)</a:t>
            </a:r>
            <a:r>
              <a:rPr lang="en-US" altLang="zh-CN" b="1">
                <a:solidFill>
                  <a:srgbClr val="FF0000"/>
                </a:solidFill>
              </a:rPr>
              <a:t> - </a:t>
            </a:r>
            <a:r>
              <a:rPr lang="en-US" altLang="zh-CN" b="1">
                <a:solidFill>
                  <a:srgbClr val="7030A0"/>
                </a:solidFill>
              </a:rPr>
              <a:t>sum(unrank[1])</a:t>
            </a:r>
            <a:r>
              <a:rPr lang="en-US" altLang="zh-CN" b="1">
                <a:solidFill>
                  <a:srgbClr val="FF0000"/>
                </a:solidFill>
              </a:rPr>
              <a:t> )</a:t>
            </a:r>
            <a:r>
              <a:rPr lang="en-US" altLang="zh-CN" b="1"/>
              <a:t>;</a:t>
            </a:r>
            <a:r>
              <a:rPr lang="zh-CN" altLang="en-US" b="1"/>
              <a:t>此时</a:t>
            </a:r>
            <a:r>
              <a:rPr lang="en-US" altLang="zh-CN" b="1"/>
              <a:t>ans = 2.</a:t>
            </a:r>
            <a:endParaRPr lang="en-US" altLang="zh-CN" b="1"/>
          </a:p>
          <a:p>
            <a:r>
              <a:rPr lang="zh-CN" altLang="en-US" b="1"/>
              <a:t>既然</a:t>
            </a:r>
            <a:r>
              <a:rPr lang="en-US" altLang="zh-CN" b="1"/>
              <a:t>2</a:t>
            </a:r>
            <a:r>
              <a:rPr lang="zh-CN" altLang="en-US" b="1"/>
              <a:t>出掉了！那么</a:t>
            </a:r>
            <a:r>
              <a:rPr lang="en-US" altLang="zh-CN" b="1"/>
              <a:t>cut</a:t>
            </a:r>
            <a:r>
              <a:rPr lang="zh-CN" altLang="en-US" b="1"/>
              <a:t>应该等于</a:t>
            </a:r>
            <a:r>
              <a:rPr lang="en-US" altLang="zh-CN" b="1"/>
              <a:t>1</a:t>
            </a:r>
            <a:r>
              <a:rPr lang="zh-CN" altLang="en-US" b="1"/>
              <a:t>！（</a:t>
            </a:r>
            <a:r>
              <a:rPr lang="zh-CN" altLang="en-US" b="1">
                <a:solidFill>
                  <a:srgbClr val="FF0000"/>
                </a:solidFill>
              </a:rPr>
              <a:t>刚出完一个元素，这个元素一定在栈口嘛</a:t>
            </a:r>
            <a:r>
              <a:rPr lang="en-US" altLang="zh-CN" b="1">
                <a:solidFill>
                  <a:srgbClr val="FF0000"/>
                </a:solidFill>
              </a:rPr>
              <a:t>~</a:t>
            </a:r>
            <a:r>
              <a:rPr lang="zh-CN" altLang="en-US" b="1"/>
              <a:t>）也就是</a:t>
            </a:r>
            <a:r>
              <a:rPr lang="en-US" altLang="zh-CN" b="1"/>
              <a:t>unrank[1]!</a:t>
            </a:r>
            <a:endParaRPr lang="en-US" altLang="zh-CN" b="1"/>
          </a:p>
          <a:p>
            <a:r>
              <a:rPr lang="zh-CN" altLang="en-US" b="1"/>
              <a:t>既然</a:t>
            </a:r>
            <a:r>
              <a:rPr lang="en-US" altLang="zh-CN" b="1"/>
              <a:t>2</a:t>
            </a:r>
            <a:r>
              <a:rPr lang="zh-CN" altLang="en-US" b="1"/>
              <a:t>出掉了！那么</a:t>
            </a:r>
            <a:r>
              <a:rPr lang="en-US" altLang="zh-CN" b="1"/>
              <a:t>t</a:t>
            </a:r>
            <a:r>
              <a:rPr lang="zh-CN" altLang="en-US" b="1"/>
              <a:t>中也应该消掉一个元素了吧！</a:t>
            </a:r>
            <a:r>
              <a:rPr lang="en-US" altLang="zh-CN" b="1">
                <a:solidFill>
                  <a:srgbClr val="FF0000"/>
                </a:solidFill>
              </a:rPr>
              <a:t>t[unrank[1]] = 0!</a:t>
            </a:r>
            <a:r>
              <a:rPr lang="zh-CN" altLang="en-US" b="1"/>
              <a:t>这样我们成功消掉了一个元素</a:t>
            </a:r>
            <a:r>
              <a:rPr lang="en-US" altLang="zh-CN" b="1"/>
              <a:t>2</a:t>
            </a:r>
            <a:r>
              <a:rPr lang="zh-CN" altLang="en-US" b="1"/>
              <a:t>。</a:t>
            </a:r>
            <a:r>
              <a:rPr lang="en-US" altLang="zh-CN" b="1"/>
              <a:t>t</a:t>
            </a:r>
            <a:r>
              <a:rPr lang="zh-CN" altLang="en-US" b="1"/>
              <a:t>更新后变为</a:t>
            </a:r>
            <a:r>
              <a:rPr lang="en-US" altLang="zh-CN" b="1"/>
              <a:t>{0</a:t>
            </a:r>
            <a:r>
              <a:rPr lang="zh-CN" altLang="en-US" b="1"/>
              <a:t>，</a:t>
            </a:r>
            <a:r>
              <a:rPr lang="en-US" altLang="zh-CN" b="1"/>
              <a:t>1</a:t>
            </a:r>
            <a:r>
              <a:rPr lang="zh-CN" altLang="en-US" b="1"/>
              <a:t>，</a:t>
            </a:r>
            <a:r>
              <a:rPr lang="en-US" altLang="zh-CN" b="1"/>
              <a:t>1</a:t>
            </a:r>
            <a:r>
              <a:rPr lang="zh-CN" altLang="en-US" b="1"/>
              <a:t>，</a:t>
            </a:r>
            <a:r>
              <a:rPr lang="en-US" altLang="zh-CN" b="1"/>
              <a:t>1</a:t>
            </a:r>
            <a:r>
              <a:rPr lang="zh-CN" altLang="en-US" b="1"/>
              <a:t>，</a:t>
            </a:r>
            <a:r>
              <a:rPr lang="en-US" altLang="zh-CN" b="1"/>
              <a:t>1</a:t>
            </a:r>
            <a:r>
              <a:rPr lang="zh-CN" altLang="en-US" b="1"/>
              <a:t>，</a:t>
            </a:r>
            <a:r>
              <a:rPr lang="en-US" altLang="zh-CN" b="1"/>
              <a:t>1}</a:t>
            </a:r>
            <a:r>
              <a:rPr lang="zh-CN" altLang="en-US" b="1"/>
              <a:t>。</a:t>
            </a:r>
            <a:endParaRPr lang="en-US" altLang="zh-CN" b="1"/>
          </a:p>
          <a:p>
            <a:endParaRPr lang="en-US" altLang="zh-CN"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的快乐手模环</a:t>
            </a:r>
            <a:endParaRPr lang="zh-CN" altLang="en-US"/>
          </a:p>
        </p:txBody>
      </p:sp>
      <p:sp>
        <p:nvSpPr>
          <p:cNvPr id="3" name="内容占位符 2"/>
          <p:cNvSpPr>
            <a:spLocks noGrp="1"/>
          </p:cNvSpPr>
          <p:nvPr>
            <p:ph idx="1"/>
          </p:nvPr>
        </p:nvSpPr>
        <p:spPr/>
        <p:txBody>
          <a:bodyPr/>
          <a:p>
            <a:pPr algn="l">
              <a:buClrTx/>
              <a:buSzTx/>
            </a:pPr>
            <a:r>
              <a:rPr lang="zh-CN" altLang="en-US" b="1"/>
              <a:t>然后轮到元素3啦！此时“拼接数组”的样子是：（(空）|6，8，3，4，9）</a:t>
            </a:r>
            <a:endParaRPr lang="zh-CN" altLang="en-US" b="1"/>
          </a:p>
          <a:p>
            <a:pPr algn="l">
              <a:buClrTx/>
              <a:buSzTx/>
            </a:pPr>
            <a:r>
              <a:rPr lang="zh-CN" altLang="en-US" b="1"/>
              <a:t>（</a:t>
            </a:r>
            <a:r>
              <a:rPr lang="zh-CN" altLang="en-US" b="1">
                <a:solidFill>
                  <a:srgbClr val="FF0000"/>
                </a:solidFill>
              </a:rPr>
              <a:t>注意这里（空）代表我们没有真正扔掉这个元素，而是在t中消除了它存在的证明罢了！</a:t>
            </a:r>
            <a:r>
              <a:rPr lang="zh-CN" altLang="en-US" b="1"/>
              <a:t>）</a:t>
            </a:r>
            <a:endParaRPr lang="zh-CN" altLang="en-US" b="1"/>
          </a:p>
          <a:p>
            <a:pPr algn="l">
              <a:buClrTx/>
              <a:buSzTx/>
            </a:pPr>
            <a:r>
              <a:rPr lang="zh-CN" altLang="en-US" b="1"/>
              <a:t>ans += abs( sum(cut) - sum(unrank[2]) ).此时ans += 3，变成了4……</a:t>
            </a:r>
            <a:endParaRPr lang="zh-CN" altLang="en-US" b="1"/>
          </a:p>
          <a:p>
            <a:pPr algn="l">
              <a:buClrTx/>
              <a:buSzTx/>
            </a:pPr>
            <a:r>
              <a:rPr lang="zh-CN" altLang="en-US" b="1"/>
              <a:t>等等，不对！明明只用挪两次元素到左边去，为什么加了3？</a:t>
            </a:r>
            <a:endParaRPr lang="zh-CN" altLang="en-US" b="1"/>
          </a:p>
          <a:p>
            <a:pPr algn="l">
              <a:buClrTx/>
              <a:buSzTx/>
            </a:pPr>
            <a:r>
              <a:rPr lang="zh-CN" altLang="en-US" b="1"/>
              <a:t>仔细想想就会发现，这是因为cut是</a:t>
            </a:r>
            <a:r>
              <a:rPr lang="zh-CN" altLang="en-US" b="1">
                <a:solidFill>
                  <a:srgbClr val="FF0000"/>
                </a:solidFill>
              </a:rPr>
              <a:t>按它左边的元素位置记录</a:t>
            </a:r>
            <a:r>
              <a:rPr lang="zh-CN" altLang="en-US" b="1"/>
              <a:t>的！如果要移走的是右边元素，那么就会不小心“多移一次”。所以</a:t>
            </a:r>
            <a:r>
              <a:rPr lang="zh-CN" altLang="en-US" b="1">
                <a:solidFill>
                  <a:srgbClr val="FF0000"/>
                </a:solidFill>
              </a:rPr>
              <a:t>若一个元素在cut右方，我们需要将该次代价-1</a:t>
            </a:r>
            <a:r>
              <a:rPr lang="zh-CN" altLang="en-US" b="1"/>
              <a:t>！</a:t>
            </a:r>
            <a:endParaRPr lang="zh-CN" altLang="en-US" b="1"/>
          </a:p>
          <a:p>
            <a:pPr algn="l">
              <a:buClrTx/>
              <a:buSzTx/>
            </a:pPr>
            <a:r>
              <a:rPr lang="zh-CN" altLang="en-US" b="1"/>
              <a:t>于是此时ans变成了3——</a:t>
            </a:r>
            <a:endParaRPr lang="zh-CN" altLang="en-US" b="1"/>
          </a:p>
          <a:p>
            <a:pPr algn="l">
              <a:buClrTx/>
              <a:buSzTx/>
            </a:pPr>
            <a:r>
              <a:rPr lang="zh-CN" altLang="en-US" b="1"/>
              <a:t>别忘了消元素之后的处理！元素3被消掉后，cut应该变为2（也就是和8在一起），而t中应该抹去第4个元素，也就是t[unrank[2]] = 0,t变为{0，1，1，0，1，1}。</a:t>
            </a:r>
            <a:endParaRPr lang="zh-CN" altLang="en-US" b="1"/>
          </a:p>
          <a:p>
            <a:pPr algn="l">
              <a:buClrTx/>
              <a:buSzTx/>
            </a:pPr>
            <a:r>
              <a:rPr lang="zh-CN" altLang="en-US" b="1"/>
              <a:t>我们继续——</a:t>
            </a:r>
            <a:endParaRPr lang="zh-CN" altLang="en-US"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的快乐手模</a:t>
            </a:r>
            <a:endParaRPr lang="zh-CN" altLang="en-US"/>
          </a:p>
        </p:txBody>
      </p:sp>
      <p:sp>
        <p:nvSpPr>
          <p:cNvPr id="3" name="内容占位符 2"/>
          <p:cNvSpPr>
            <a:spLocks noGrp="1"/>
          </p:cNvSpPr>
          <p:nvPr>
            <p:ph idx="1"/>
          </p:nvPr>
        </p:nvSpPr>
        <p:spPr/>
        <p:txBody>
          <a:bodyPr/>
          <a:p>
            <a:pPr algn="l">
              <a:buClrTx/>
              <a:buSzTx/>
            </a:pPr>
            <a:r>
              <a:rPr lang="zh-CN" altLang="en-US" sz="2000" b="1"/>
              <a:t>然后轮到元素4啦！此时“拼接数组”的样子是：（（空），6，8|（空）4，9）。</a:t>
            </a:r>
            <a:endParaRPr lang="zh-CN" altLang="en-US" sz="2000" b="1"/>
          </a:p>
          <a:p>
            <a:pPr algn="l">
              <a:buClrTx/>
              <a:buSzTx/>
            </a:pPr>
            <a:r>
              <a:rPr lang="zh-CN" altLang="en-US" sz="2000" b="1"/>
              <a:t>ans += abs( sum(cut) - sum(unrank[3]) ) - 1;ans变为了3（</a:t>
            </a:r>
            <a:r>
              <a:rPr lang="zh-CN" altLang="en-US" sz="2000" b="1">
                <a:solidFill>
                  <a:srgbClr val="FF0000"/>
                </a:solidFill>
              </a:rPr>
              <a:t>好像没变哈，这里别忘了，右边元素代价-1！</a:t>
            </a:r>
            <a:r>
              <a:rPr lang="zh-CN" altLang="en-US" sz="2000" b="1"/>
              <a:t>）</a:t>
            </a:r>
            <a:endParaRPr lang="zh-CN" altLang="en-US" sz="2000" b="1"/>
          </a:p>
          <a:p>
            <a:pPr algn="l">
              <a:buClrTx/>
              <a:buSzTx/>
            </a:pPr>
            <a:r>
              <a:rPr lang="zh-CN" altLang="en-US" sz="2000" b="1"/>
              <a:t>然后cut位置不变，仍然是3，t数组抹掉unrank[3]，变为</a:t>
            </a:r>
            <a:r>
              <a:rPr lang="zh-CN" altLang="en-US" sz="2000" b="1">
                <a:solidFill>
                  <a:srgbClr val="FF0000"/>
                </a:solidFill>
              </a:rPr>
              <a:t>{0，1，1，0，0，1}</a:t>
            </a:r>
            <a:r>
              <a:rPr lang="zh-CN" altLang="en-US" sz="2000" b="1"/>
              <a:t>。</a:t>
            </a:r>
            <a:endParaRPr lang="zh-CN" altLang="en-US" sz="2000" b="1"/>
          </a:p>
          <a:p>
            <a:pPr algn="l">
              <a:buClrTx/>
              <a:buSzTx/>
            </a:pPr>
            <a:endParaRPr lang="zh-CN" altLang="en-US" sz="2000" b="1"/>
          </a:p>
          <a:p>
            <a:pPr algn="l">
              <a:buClrTx/>
              <a:buSzTx/>
            </a:pPr>
            <a:r>
              <a:rPr lang="zh-CN" altLang="en-US" sz="2000" b="1"/>
              <a:t>然后轮到元素6，此时拼接数组的样子是：（（空），6，8|（空），（空），9）。</a:t>
            </a:r>
            <a:endParaRPr lang="zh-CN" altLang="en-US" sz="2000" b="1"/>
          </a:p>
          <a:p>
            <a:pPr algn="l">
              <a:buClrTx/>
              <a:buSzTx/>
            </a:pPr>
            <a:r>
              <a:rPr lang="zh-CN" altLang="en-US" sz="2000" b="1"/>
              <a:t>ans += abs( sum(cut) - sum(unrank[4]) );ans变为了4（这里不用-1！）</a:t>
            </a:r>
            <a:endParaRPr lang="zh-CN" altLang="en-US" sz="2000" b="1"/>
          </a:p>
          <a:p>
            <a:pPr algn="l">
              <a:buClrTx/>
              <a:buSzTx/>
            </a:pPr>
            <a:r>
              <a:rPr lang="zh-CN" altLang="en-US" sz="2000" b="1"/>
              <a:t>然后cut位置变到6处，也就是cut = 2，t数组抹掉unrank[4]，变为</a:t>
            </a:r>
            <a:r>
              <a:rPr lang="zh-CN" altLang="en-US" sz="2000" b="1">
                <a:solidFill>
                  <a:srgbClr val="FF0000"/>
                </a:solidFill>
              </a:rPr>
              <a:t>{0，0，1，0，0，1}</a:t>
            </a:r>
            <a:r>
              <a:rPr lang="zh-CN" altLang="en-US" sz="2000" b="1"/>
              <a:t>。</a:t>
            </a:r>
            <a:endParaRPr lang="zh-CN" altLang="en-US" sz="2000" b="1"/>
          </a:p>
          <a:p>
            <a:pPr algn="l">
              <a:buClrTx/>
              <a:buSzTx/>
            </a:pPr>
            <a:endParaRPr lang="zh-CN" altLang="en-US" sz="20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的快乐手</a:t>
            </a:r>
            <a:endParaRPr lang="zh-CN" altLang="en-US"/>
          </a:p>
        </p:txBody>
      </p:sp>
      <p:sp>
        <p:nvSpPr>
          <p:cNvPr id="3" name="内容占位符 2"/>
          <p:cNvSpPr>
            <a:spLocks noGrp="1"/>
          </p:cNvSpPr>
          <p:nvPr>
            <p:ph idx="1"/>
          </p:nvPr>
        </p:nvSpPr>
        <p:spPr/>
        <p:txBody>
          <a:bodyPr/>
          <a:p>
            <a:r>
              <a:rPr lang="zh-CN" altLang="en-US" b="1"/>
              <a:t>目前，在得到最后的宝物之前，只剩下元素</a:t>
            </a:r>
            <a:r>
              <a:rPr lang="en-US" altLang="zh-CN" b="1"/>
              <a:t>8</a:t>
            </a:r>
            <a:r>
              <a:rPr lang="zh-CN" altLang="en-US" b="1"/>
              <a:t>了。</a:t>
            </a:r>
            <a:endParaRPr lang="zh-CN" altLang="en-US" b="1"/>
          </a:p>
          <a:p>
            <a:r>
              <a:rPr lang="zh-CN" altLang="en-US" b="1"/>
              <a:t>此时</a:t>
            </a:r>
            <a:r>
              <a:rPr lang="en-US" altLang="zh-CN" b="1"/>
              <a:t>“</a:t>
            </a:r>
            <a:r>
              <a:rPr lang="zh-CN" altLang="en-US" b="1"/>
              <a:t>拼接数组</a:t>
            </a:r>
            <a:r>
              <a:rPr lang="en-US" altLang="zh-CN" b="1"/>
              <a:t>”</a:t>
            </a:r>
            <a:r>
              <a:rPr lang="zh-CN" altLang="en-US" b="1"/>
              <a:t>的样子：（（空），（空）</a:t>
            </a:r>
            <a:r>
              <a:rPr lang="en-US" altLang="zh-CN" b="1"/>
              <a:t>|8</a:t>
            </a:r>
            <a:r>
              <a:rPr lang="zh-CN" altLang="en-US" b="1"/>
              <a:t>，（空），（空），</a:t>
            </a:r>
            <a:r>
              <a:rPr lang="en-US" altLang="zh-CN" b="1"/>
              <a:t>9</a:t>
            </a:r>
            <a:r>
              <a:rPr lang="zh-CN" altLang="en-US" b="1"/>
              <a:t>）。</a:t>
            </a:r>
            <a:endParaRPr lang="zh-CN" altLang="en-US" b="1"/>
          </a:p>
          <a:p>
            <a:r>
              <a:rPr lang="zh-CN" altLang="en-US" b="1">
                <a:sym typeface="+mn-ea"/>
              </a:rPr>
              <a:t>ans += abs( sum(cut) - sum(unrank[</a:t>
            </a:r>
            <a:r>
              <a:rPr lang="en-US" altLang="zh-CN" b="1">
                <a:sym typeface="+mn-ea"/>
              </a:rPr>
              <a:t>5</a:t>
            </a:r>
            <a:r>
              <a:rPr lang="zh-CN" altLang="en-US" b="1">
                <a:sym typeface="+mn-ea"/>
              </a:rPr>
              <a:t>]) ) - 1;</a:t>
            </a:r>
            <a:r>
              <a:rPr lang="zh-CN" altLang="en-US" b="1">
                <a:solidFill>
                  <a:srgbClr val="FF0000"/>
                </a:solidFill>
                <a:sym typeface="+mn-ea"/>
              </a:rPr>
              <a:t>ans不变，仍为</a:t>
            </a:r>
            <a:r>
              <a:rPr lang="en-US" altLang="zh-CN" b="1">
                <a:solidFill>
                  <a:srgbClr val="FF0000"/>
                </a:solidFill>
                <a:sym typeface="+mn-ea"/>
              </a:rPr>
              <a:t>4</a:t>
            </a:r>
            <a:r>
              <a:rPr lang="zh-CN" altLang="en-US" b="1">
                <a:solidFill>
                  <a:srgbClr val="FF0000"/>
                </a:solidFill>
                <a:sym typeface="+mn-ea"/>
              </a:rPr>
              <a:t>。</a:t>
            </a:r>
            <a:endParaRPr lang="zh-CN" altLang="en-US" b="1">
              <a:sym typeface="+mn-ea"/>
            </a:endParaRPr>
          </a:p>
          <a:p>
            <a:r>
              <a:rPr lang="zh-CN" altLang="en-US" b="1">
                <a:sym typeface="+mn-ea"/>
              </a:rPr>
              <a:t>抹掉元素</a:t>
            </a:r>
            <a:r>
              <a:rPr lang="en-US" altLang="zh-CN" b="1">
                <a:sym typeface="+mn-ea"/>
              </a:rPr>
              <a:t>unrank[5]</a:t>
            </a:r>
            <a:r>
              <a:rPr lang="zh-CN" altLang="en-US" b="1">
                <a:sym typeface="+mn-ea"/>
              </a:rPr>
              <a:t>，</a:t>
            </a:r>
            <a:r>
              <a:rPr lang="en-US" altLang="zh-CN" b="1">
                <a:sym typeface="+mn-ea"/>
              </a:rPr>
              <a:t>t</a:t>
            </a:r>
            <a:r>
              <a:rPr lang="zh-CN" altLang="en-US" b="1">
                <a:sym typeface="+mn-ea"/>
              </a:rPr>
              <a:t>变为</a:t>
            </a:r>
            <a:r>
              <a:rPr lang="en-US" altLang="zh-CN" b="1">
                <a:sym typeface="+mn-ea"/>
              </a:rPr>
              <a:t>{0</a:t>
            </a:r>
            <a:r>
              <a:rPr lang="zh-CN" altLang="en-US" b="1">
                <a:sym typeface="+mn-ea"/>
              </a:rPr>
              <a:t>，</a:t>
            </a:r>
            <a:r>
              <a:rPr lang="en-US" altLang="zh-CN" b="1">
                <a:sym typeface="+mn-ea"/>
              </a:rPr>
              <a:t>0</a:t>
            </a:r>
            <a:r>
              <a:rPr lang="zh-CN" altLang="en-US" b="1">
                <a:sym typeface="+mn-ea"/>
              </a:rPr>
              <a:t>，</a:t>
            </a:r>
            <a:r>
              <a:rPr lang="en-US" altLang="zh-CN" b="1">
                <a:sym typeface="+mn-ea"/>
              </a:rPr>
              <a:t>0</a:t>
            </a:r>
            <a:r>
              <a:rPr lang="zh-CN" altLang="en-US" b="1">
                <a:sym typeface="+mn-ea"/>
              </a:rPr>
              <a:t>，</a:t>
            </a:r>
            <a:r>
              <a:rPr lang="en-US" altLang="zh-CN" b="1">
                <a:sym typeface="+mn-ea"/>
              </a:rPr>
              <a:t>0</a:t>
            </a:r>
            <a:r>
              <a:rPr lang="zh-CN" altLang="en-US" b="1">
                <a:sym typeface="+mn-ea"/>
              </a:rPr>
              <a:t>，</a:t>
            </a:r>
            <a:r>
              <a:rPr lang="en-US" altLang="zh-CN" b="1">
                <a:sym typeface="+mn-ea"/>
              </a:rPr>
              <a:t>0</a:t>
            </a:r>
            <a:r>
              <a:rPr lang="zh-CN" altLang="en-US" b="1">
                <a:sym typeface="+mn-ea"/>
              </a:rPr>
              <a:t>，</a:t>
            </a:r>
            <a:r>
              <a:rPr lang="en-US" altLang="zh-CN" b="1">
                <a:sym typeface="+mn-ea"/>
              </a:rPr>
              <a:t>1}</a:t>
            </a:r>
            <a:r>
              <a:rPr lang="zh-CN" altLang="en-US" b="1">
                <a:sym typeface="+mn-ea"/>
              </a:rPr>
              <a:t>，</a:t>
            </a:r>
            <a:r>
              <a:rPr lang="en-US" altLang="zh-CN" b="1">
                <a:sym typeface="+mn-ea"/>
              </a:rPr>
              <a:t>cut</a:t>
            </a:r>
            <a:r>
              <a:rPr lang="zh-CN" altLang="en-US" b="1">
                <a:sym typeface="+mn-ea"/>
              </a:rPr>
              <a:t>变为</a:t>
            </a:r>
            <a:r>
              <a:rPr lang="en-US" altLang="zh-CN" b="1">
                <a:sym typeface="+mn-ea"/>
              </a:rPr>
              <a:t>3.</a:t>
            </a:r>
            <a:endParaRPr lang="en-US" altLang="zh-CN" b="1">
              <a:sym typeface="+mn-ea"/>
            </a:endParaRPr>
          </a:p>
          <a:p>
            <a:r>
              <a:rPr lang="zh-CN" altLang="en-US" b="1">
                <a:sym typeface="+mn-ea"/>
              </a:rPr>
              <a:t>只剩下</a:t>
            </a:r>
            <a:r>
              <a:rPr lang="en-US" altLang="zh-CN" b="1">
                <a:sym typeface="+mn-ea"/>
              </a:rPr>
              <a:t>unrank[6]</a:t>
            </a:r>
            <a:r>
              <a:rPr lang="zh-CN" altLang="en-US" b="1">
                <a:sym typeface="+mn-ea"/>
              </a:rPr>
              <a:t>（最大值）了，就直接输出</a:t>
            </a:r>
            <a:r>
              <a:rPr lang="en-US" altLang="zh-CN" b="1">
                <a:sym typeface="+mn-ea"/>
              </a:rPr>
              <a:t>ans</a:t>
            </a:r>
            <a:r>
              <a:rPr lang="zh-CN" altLang="en-US" b="1">
                <a:sym typeface="+mn-ea"/>
              </a:rPr>
              <a:t>吧！</a:t>
            </a:r>
            <a:endParaRPr lang="zh-CN" altLang="en-US" b="1">
              <a:sym typeface="+mn-ea"/>
            </a:endParaRPr>
          </a:p>
          <a:p>
            <a:endParaRPr lang="zh-CN" altLang="en-US" b="1">
              <a:sym typeface="+mn-ea"/>
            </a:endParaRPr>
          </a:p>
          <a:p>
            <a:r>
              <a:rPr lang="zh-CN" altLang="en-US" b="1">
                <a:sym typeface="+mn-ea"/>
              </a:rPr>
              <a:t>输出</a:t>
            </a:r>
            <a:r>
              <a:rPr lang="en-US" altLang="zh-CN" b="1">
                <a:sym typeface="+mn-ea"/>
              </a:rPr>
              <a:t>4</a:t>
            </a:r>
            <a:r>
              <a:rPr lang="zh-CN" altLang="en-US" b="1">
                <a:sym typeface="+mn-ea"/>
              </a:rPr>
              <a:t>，快乐结束</a:t>
            </a:r>
            <a:r>
              <a:rPr lang="en-US" altLang="zh-CN" b="1">
                <a:sym typeface="+mn-ea"/>
              </a:rPr>
              <a:t>——</a:t>
            </a:r>
            <a:endParaRPr lang="en-US" altLang="zh-CN" b="1">
              <a:sym typeface="+mn-ea"/>
            </a:endParaRPr>
          </a:p>
          <a:p>
            <a:r>
              <a:rPr lang="zh-CN" altLang="en-US" b="1">
                <a:sym typeface="+mn-ea"/>
              </a:rPr>
              <a:t>又到了大家喜闻乐见（划掉）的细节讲解环节（虽然我感觉我已经把细节说的足够了）。</a:t>
            </a:r>
            <a:endParaRPr lang="zh-CN" altLang="en-US" b="1">
              <a:sym typeface="+mn-ea"/>
            </a:endParaRPr>
          </a:p>
          <a:p>
            <a:r>
              <a:rPr lang="zh-CN" altLang="en-US" b="1">
                <a:sym typeface="+mn-ea"/>
              </a:rPr>
              <a:t>威廉终于找到它的神器</a:t>
            </a:r>
            <a:r>
              <a:rPr lang="en-US" altLang="zh-CN" b="1">
                <a:sym typeface="+mn-ea"/>
              </a:rPr>
              <a:t>9</a:t>
            </a:r>
            <a:r>
              <a:rPr lang="zh-CN" altLang="en-US" b="1">
                <a:sym typeface="+mn-ea"/>
              </a:rPr>
              <a:t>了（？</a:t>
            </a:r>
            <a:endParaRPr lang="zh-CN" altLang="en-US" b="1">
              <a:sym typeface="+mn-ea"/>
            </a:endParaRPr>
          </a:p>
          <a:p>
            <a:endParaRPr lang="zh-CN" altLang="en-US" b="1"/>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的快乐</a:t>
            </a:r>
            <a:endParaRPr lang="zh-CN" altLang="en-US"/>
          </a:p>
        </p:txBody>
      </p:sp>
      <p:sp>
        <p:nvSpPr>
          <p:cNvPr id="3" name="内容占位符 2"/>
          <p:cNvSpPr>
            <a:spLocks noGrp="1"/>
          </p:cNvSpPr>
          <p:nvPr>
            <p:ph idx="1"/>
          </p:nvPr>
        </p:nvSpPr>
        <p:spPr>
          <a:xfrm>
            <a:off x="608330" y="1490345"/>
            <a:ext cx="10968990" cy="5146675"/>
          </a:xfrm>
        </p:spPr>
        <p:txBody>
          <a:bodyPr>
            <a:normAutofit lnSpcReduction="10000"/>
          </a:bodyPr>
          <a:p>
            <a:r>
              <a:rPr lang="en-US" altLang="zh-CN" b="1"/>
              <a:t>1.ans</a:t>
            </a:r>
            <a:r>
              <a:rPr lang="zh-CN" altLang="en-US" b="1"/>
              <a:t>统计的原理？</a:t>
            </a:r>
            <a:endParaRPr lang="zh-CN" altLang="en-US" b="1"/>
          </a:p>
          <a:p>
            <a:r>
              <a:rPr lang="zh-CN" altLang="en-US" b="1"/>
              <a:t>（</a:t>
            </a:r>
            <a:r>
              <a:rPr lang="en-US" altLang="zh-CN" b="1"/>
              <a:t>1</a:t>
            </a:r>
            <a:r>
              <a:rPr lang="zh-CN" altLang="en-US" b="1"/>
              <a:t>）很明显，</a:t>
            </a:r>
            <a:r>
              <a:rPr lang="en-US" altLang="zh-CN" b="1"/>
              <a:t>abs</a:t>
            </a:r>
            <a:r>
              <a:rPr lang="zh-CN" altLang="en-US" b="1"/>
              <a:t>是为了</a:t>
            </a:r>
            <a:r>
              <a:rPr lang="zh-CN" altLang="en-US" b="1">
                <a:solidFill>
                  <a:srgbClr val="FF0000"/>
                </a:solidFill>
              </a:rPr>
              <a:t>兼顾</a:t>
            </a:r>
            <a:r>
              <a:rPr lang="zh-CN" altLang="en-US" b="1"/>
              <a:t>即将要出的元素</a:t>
            </a:r>
            <a:r>
              <a:rPr lang="en-US" altLang="zh-CN" b="1"/>
              <a:t>x</a:t>
            </a:r>
            <a:r>
              <a:rPr lang="zh-CN" altLang="en-US" b="1"/>
              <a:t>在</a:t>
            </a:r>
            <a:r>
              <a:rPr lang="en-US" altLang="zh-CN" b="1"/>
              <a:t>cut</a:t>
            </a:r>
            <a:r>
              <a:rPr lang="zh-CN" altLang="en-US" b="1"/>
              <a:t>左右两端的情况。</a:t>
            </a:r>
            <a:endParaRPr lang="zh-CN" altLang="en-US" b="1"/>
          </a:p>
          <a:p>
            <a:r>
              <a:rPr lang="zh-CN" altLang="en-US" b="1"/>
              <a:t>（</a:t>
            </a:r>
            <a:r>
              <a:rPr lang="en-US" altLang="zh-CN" b="1"/>
              <a:t>2</a:t>
            </a:r>
            <a:r>
              <a:rPr lang="zh-CN" altLang="en-US" b="1"/>
              <a:t>）很明显，</a:t>
            </a:r>
            <a:r>
              <a:rPr lang="en-US" altLang="zh-CN" b="1"/>
              <a:t>unrank[i]</a:t>
            </a:r>
            <a:r>
              <a:rPr lang="zh-CN" altLang="en-US" b="1"/>
              <a:t>是从小到大第</a:t>
            </a:r>
            <a:r>
              <a:rPr lang="en-US" altLang="zh-CN" b="1"/>
              <a:t>i</a:t>
            </a:r>
            <a:r>
              <a:rPr lang="zh-CN" altLang="en-US" b="1"/>
              <a:t>个元素的位置，那么</a:t>
            </a:r>
            <a:r>
              <a:rPr lang="en-US" altLang="zh-CN" b="1"/>
              <a:t>sum(unrank[i])</a:t>
            </a:r>
            <a:r>
              <a:rPr lang="zh-CN" altLang="en-US" b="1"/>
              <a:t>就是用来求第</a:t>
            </a:r>
            <a:r>
              <a:rPr lang="en-US" altLang="zh-CN" b="1"/>
              <a:t>i</a:t>
            </a:r>
            <a:r>
              <a:rPr lang="zh-CN" altLang="en-US" b="1"/>
              <a:t>小的元素的</a:t>
            </a:r>
            <a:r>
              <a:rPr lang="zh-CN" altLang="en-US" b="1">
                <a:solidFill>
                  <a:srgbClr val="FF0000"/>
                </a:solidFill>
              </a:rPr>
              <a:t>前缀和</a:t>
            </a:r>
            <a:r>
              <a:rPr lang="zh-CN" altLang="en-US" b="1"/>
              <a:t>的。</a:t>
            </a:r>
            <a:endParaRPr lang="zh-CN" altLang="en-US" b="1"/>
          </a:p>
          <a:p>
            <a:r>
              <a:rPr lang="zh-CN" altLang="en-US" b="1"/>
              <a:t>（</a:t>
            </a:r>
            <a:r>
              <a:rPr lang="en-US" altLang="zh-CN" b="1"/>
              <a:t>3</a:t>
            </a:r>
            <a:r>
              <a:rPr lang="zh-CN" altLang="en-US" b="1"/>
              <a:t>）很明显，由于</a:t>
            </a:r>
            <a:r>
              <a:rPr lang="en-US" altLang="zh-CN" b="1"/>
              <a:t>cut</a:t>
            </a:r>
            <a:r>
              <a:rPr lang="zh-CN" altLang="en-US" b="1"/>
              <a:t>位置基于它左方的元素，所以若一个元素在</a:t>
            </a:r>
            <a:r>
              <a:rPr lang="en-US" altLang="zh-CN" b="1"/>
              <a:t>cut</a:t>
            </a:r>
            <a:r>
              <a:rPr lang="zh-CN" altLang="en-US" b="1"/>
              <a:t>右方，则该次代价要在</a:t>
            </a:r>
            <a:r>
              <a:rPr lang="en-US" altLang="zh-CN" b="1"/>
              <a:t>abs</a:t>
            </a:r>
            <a:r>
              <a:rPr lang="zh-CN" altLang="en-US" b="1"/>
              <a:t>的基础上减去</a:t>
            </a:r>
            <a:r>
              <a:rPr lang="en-US" altLang="zh-CN" b="1"/>
              <a:t>1.</a:t>
            </a:r>
            <a:endParaRPr lang="en-US" altLang="zh-CN" b="1"/>
          </a:p>
          <a:p>
            <a:r>
              <a:rPr lang="en-US" altLang="zh-CN" b="1"/>
              <a:t>2.</a:t>
            </a:r>
            <a:r>
              <a:rPr lang="zh-CN" altLang="en-US" b="1"/>
              <a:t>树状数组是摸鱼去了吗（？</a:t>
            </a:r>
            <a:endParaRPr lang="zh-CN" altLang="en-US" b="1"/>
          </a:p>
          <a:p>
            <a:r>
              <a:rPr lang="zh-CN" altLang="en-US" b="1"/>
              <a:t>它一直在帮我们统计前缀和（之差）！当一个元素被抹掉之后，这个位置一旦置</a:t>
            </a:r>
            <a:r>
              <a:rPr lang="en-US" altLang="zh-CN" b="1"/>
              <a:t>0</a:t>
            </a:r>
            <a:r>
              <a:rPr lang="zh-CN" altLang="en-US" b="1"/>
              <a:t>，在统计和的时候自然不会与影响。回想起代价公式：</a:t>
            </a:r>
            <a:r>
              <a:rPr lang="zh-CN" altLang="en-US" b="1">
                <a:solidFill>
                  <a:srgbClr val="FF0000"/>
                </a:solidFill>
              </a:rPr>
              <a:t>元素</a:t>
            </a:r>
            <a:r>
              <a:rPr lang="en-US" altLang="zh-CN" b="1">
                <a:solidFill>
                  <a:srgbClr val="FF0000"/>
                </a:solidFill>
              </a:rPr>
              <a:t>x</a:t>
            </a:r>
            <a:r>
              <a:rPr lang="zh-CN" altLang="en-US" b="1">
                <a:solidFill>
                  <a:srgbClr val="FF0000"/>
                </a:solidFill>
              </a:rPr>
              <a:t>到栈顶的距离，恰恰是</a:t>
            </a:r>
            <a:r>
              <a:rPr lang="en-US" altLang="zh-CN" b="1">
                <a:solidFill>
                  <a:srgbClr val="FF0000"/>
                </a:solidFill>
              </a:rPr>
              <a:t>cut</a:t>
            </a:r>
            <a:r>
              <a:rPr lang="zh-CN" altLang="en-US" b="1">
                <a:solidFill>
                  <a:srgbClr val="FF0000"/>
                </a:solidFill>
              </a:rPr>
              <a:t>与</a:t>
            </a:r>
            <a:r>
              <a:rPr lang="en-US" altLang="zh-CN" b="1">
                <a:solidFill>
                  <a:srgbClr val="FF0000"/>
                </a:solidFill>
              </a:rPr>
              <a:t>x</a:t>
            </a:r>
            <a:r>
              <a:rPr lang="zh-CN" altLang="en-US" b="1">
                <a:solidFill>
                  <a:srgbClr val="FF0000"/>
                </a:solidFill>
              </a:rPr>
              <a:t>的前缀和之差（也就是区间长度！）</a:t>
            </a:r>
            <a:endParaRPr lang="zh-CN" altLang="en-US" b="1">
              <a:solidFill>
                <a:srgbClr val="FF0000"/>
              </a:solidFill>
            </a:endParaRPr>
          </a:p>
          <a:p>
            <a:r>
              <a:rPr lang="zh-CN" altLang="en-US" b="1">
                <a:solidFill>
                  <a:srgbClr val="FF0000"/>
                </a:solidFill>
              </a:rPr>
              <a:t>还是那句话，树状数组擅长处理前缀问题。</a:t>
            </a:r>
            <a:endParaRPr lang="zh-CN" altLang="en-US" b="1">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#1333</a:t>
            </a:r>
            <a:r>
              <a:rPr lang="zh-CN" altLang="en-US"/>
              <a:t>的快（划掉）专属代码楼</a:t>
            </a:r>
            <a:endParaRPr lang="zh-CN" altLang="en-US"/>
          </a:p>
        </p:txBody>
      </p:sp>
      <p:sp>
        <p:nvSpPr>
          <p:cNvPr id="3" name="内容占位符 2"/>
          <p:cNvSpPr>
            <a:spLocks noGrp="1"/>
          </p:cNvSpPr>
          <p:nvPr>
            <p:ph idx="1"/>
          </p:nvPr>
        </p:nvSpPr>
        <p:spPr/>
        <p:txBody>
          <a:bodyPr/>
          <a:p>
            <a:pPr marL="0" indent="0">
              <a:lnSpc>
                <a:spcPct val="180000"/>
              </a:lnSpc>
              <a:buNone/>
            </a:pPr>
            <a:r>
              <a:rPr lang="zh-CN" altLang="en-US">
                <a:latin typeface="宋体" panose="02010600030101010101" pitchFamily="2" charset="-122"/>
                <a:ea typeface="宋体" panose="02010600030101010101" pitchFamily="2" charset="-122"/>
              </a:rPr>
              <a:t>for( int i = 1 ; i &lt; n + m ; i ++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一共需要移除</a:t>
            </a:r>
            <a:r>
              <a:rPr lang="en-US" altLang="zh-CN">
                <a:latin typeface="宋体" panose="02010600030101010101" pitchFamily="2" charset="-122"/>
                <a:ea typeface="宋体" panose="02010600030101010101" pitchFamily="2" charset="-122"/>
              </a:rPr>
              <a:t>n+m-1</a:t>
            </a:r>
            <a:r>
              <a:rPr lang="zh-CN" altLang="en-US">
                <a:latin typeface="宋体" panose="02010600030101010101" pitchFamily="2" charset="-122"/>
                <a:ea typeface="宋体" panose="02010600030101010101" pitchFamily="2" charset="-122"/>
              </a:rPr>
              <a:t>个物品</a:t>
            </a:r>
            <a:endParaRPr lang="zh-CN" altLang="en-US">
              <a:latin typeface="宋体" panose="02010600030101010101" pitchFamily="2" charset="-122"/>
              <a:ea typeface="宋体" panose="02010600030101010101" pitchFamily="2" charset="-122"/>
            </a:endParaRPr>
          </a:p>
          <a:p>
            <a:pPr marL="0" indent="0">
              <a:lnSpc>
                <a:spcPct val="180000"/>
              </a:lnSpc>
              <a:buNone/>
            </a:pPr>
            <a:r>
              <a:rPr lang="zh-CN" altLang="en-US">
                <a:latin typeface="宋体" panose="02010600030101010101" pitchFamily="2" charset="-122"/>
                <a:ea typeface="宋体" panose="02010600030101010101" pitchFamily="2" charset="-122"/>
              </a:rPr>
              <a:t>		ans += abs( sum( cut ) - sum( numbers[i].id + ( numbers[i].id &lt;= cut ? 0 : -1 ) )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统计答案</a:t>
            </a:r>
            <a:endParaRPr lang="zh-CN" altLang="en-US">
              <a:latin typeface="宋体" panose="02010600030101010101" pitchFamily="2" charset="-122"/>
              <a:ea typeface="宋体" panose="02010600030101010101" pitchFamily="2" charset="-122"/>
            </a:endParaRPr>
          </a:p>
          <a:p>
            <a:pPr marL="0" indent="0">
              <a:lnSpc>
                <a:spcPct val="180000"/>
              </a:lnSpc>
              <a:buNone/>
            </a:pP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cut = numbers[i].id;</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模拟移除物品</a:t>
            </a:r>
            <a:endParaRPr lang="zh-CN" altLang="en-US">
              <a:latin typeface="宋体" panose="02010600030101010101" pitchFamily="2" charset="-122"/>
              <a:ea typeface="宋体" panose="02010600030101010101" pitchFamily="2" charset="-122"/>
            </a:endParaRPr>
          </a:p>
          <a:p>
            <a:pPr marL="0" indent="0">
              <a:lnSpc>
                <a:spcPct val="180000"/>
              </a:lnSpc>
              <a:buNone/>
            </a:pPr>
            <a:r>
              <a:rPr lang="zh-CN" altLang="en-US">
                <a:latin typeface="宋体" panose="02010600030101010101" pitchFamily="2" charset="-122"/>
                <a:ea typeface="宋体" panose="02010600030101010101" pitchFamily="2" charset="-122"/>
              </a:rPr>
              <a:t>		add( numbers[i].id , -1 );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模拟移除物品</a:t>
            </a:r>
            <a:endParaRPr lang="zh-CN" altLang="en-US">
              <a:latin typeface="宋体" panose="02010600030101010101" pitchFamily="2" charset="-122"/>
              <a:ea typeface="宋体" panose="02010600030101010101" pitchFamily="2" charset="-122"/>
            </a:endParaRPr>
          </a:p>
          <a:p>
            <a:pPr marL="0" indent="0">
              <a:lnSpc>
                <a:spcPct val="180000"/>
              </a:lnSpc>
              <a:buNone/>
            </a:pPr>
            <a:r>
              <a:rPr lang="zh-CN" altLang="en-US">
                <a:latin typeface="宋体" panose="02010600030101010101" pitchFamily="2" charset="-122"/>
                <a:ea typeface="宋体" panose="02010600030101010101" pitchFamily="2" charset="-122"/>
              </a:rPr>
              <a:t>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这里使用了条件运算符进行计算</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数组上倍增</a:t>
            </a:r>
            <a:endParaRPr lang="zh-CN" altLang="en-US"/>
          </a:p>
        </p:txBody>
      </p:sp>
      <p:sp>
        <p:nvSpPr>
          <p:cNvPr id="3" name="内容占位符 2"/>
          <p:cNvSpPr>
            <a:spLocks noGrp="1"/>
          </p:cNvSpPr>
          <p:nvPr>
            <p:ph idx="1"/>
          </p:nvPr>
        </p:nvSpPr>
        <p:spPr/>
        <p:txBody>
          <a:bodyPr/>
          <a:p>
            <a:r>
              <a:rPr lang="zh-CN" altLang="en-US" sz="2800"/>
              <a:t>前置知识真多呢</a:t>
            </a:r>
            <a:r>
              <a:rPr lang="en-US" altLang="zh-CN" sz="2800"/>
              <a:t>~</a:t>
            </a:r>
            <a:endParaRPr lang="en-US" altLang="zh-CN" sz="2800"/>
          </a:p>
          <a:p>
            <a:r>
              <a:rPr lang="zh-CN" altLang="en-US" sz="2800"/>
              <a:t>抛出一个问题：现有单调上升的数组</a:t>
            </a:r>
            <a:r>
              <a:rPr lang="en-US" altLang="zh-CN" sz="2800"/>
              <a:t>a</a:t>
            </a:r>
            <a:r>
              <a:rPr lang="zh-CN" altLang="en-US" sz="2800"/>
              <a:t>，求出</a:t>
            </a:r>
            <a:r>
              <a:rPr lang="en-US" altLang="zh-CN" sz="2800"/>
              <a:t>a</a:t>
            </a:r>
            <a:r>
              <a:rPr lang="zh-CN" altLang="en-US" sz="2800"/>
              <a:t>中第一个大于等于</a:t>
            </a:r>
            <a:r>
              <a:rPr lang="en-US" altLang="zh-CN" sz="2800"/>
              <a:t>k</a:t>
            </a:r>
            <a:r>
              <a:rPr lang="zh-CN" altLang="en-US" sz="2800"/>
              <a:t>的数的下标</a:t>
            </a:r>
            <a:r>
              <a:rPr lang="en-US" altLang="zh-CN" sz="2800"/>
              <a:t>i</a:t>
            </a:r>
            <a:r>
              <a:rPr lang="zh-CN" altLang="en-US" sz="2800"/>
              <a:t>。</a:t>
            </a:r>
            <a:endParaRPr lang="zh-CN" altLang="en-US" sz="2800"/>
          </a:p>
          <a:p>
            <a:r>
              <a:rPr lang="zh-CN" altLang="en-US" sz="2800"/>
              <a:t>除了一般的二分，我们可以考虑</a:t>
            </a:r>
            <a:r>
              <a:rPr lang="zh-CN" altLang="en-US" sz="2800" b="1"/>
              <a:t>倍增，本质上也是个二分</a:t>
            </a:r>
            <a:r>
              <a:rPr lang="zh-CN" altLang="en-US" sz="2800"/>
              <a:t>。</a:t>
            </a:r>
            <a:endParaRPr lang="zh-CN" altLang="en-US" sz="2800"/>
          </a:p>
          <a:p>
            <a:r>
              <a:rPr lang="zh-CN" altLang="en-US" sz="2800"/>
              <a:t>倍增找到</a:t>
            </a:r>
            <a:r>
              <a:rPr lang="zh-CN" altLang="en-US" sz="2800" b="1"/>
              <a:t>最后一个不满足题目要求</a:t>
            </a:r>
            <a:r>
              <a:rPr lang="zh-CN" altLang="en-US" sz="2800"/>
              <a:t>的数，然后返回这个值</a:t>
            </a:r>
            <a:r>
              <a:rPr lang="en-US" altLang="zh-CN" sz="2800"/>
              <a:t>+1.</a:t>
            </a:r>
            <a:endParaRPr lang="zh-CN" altLang="en-US" sz="2800"/>
          </a:p>
          <a:p>
            <a:endParaRPr lang="zh-CN" sz="28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倍增的过程</a:t>
            </a:r>
            <a:endParaRPr lang="zh-CN" altLang="en-US"/>
          </a:p>
        </p:txBody>
      </p:sp>
      <p:sp>
        <p:nvSpPr>
          <p:cNvPr id="4" name="矩形 3"/>
          <p:cNvSpPr/>
          <p:nvPr/>
        </p:nvSpPr>
        <p:spPr>
          <a:xfrm>
            <a:off x="840105" y="1590040"/>
            <a:ext cx="10499725" cy="398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840105" y="2409825"/>
            <a:ext cx="11219180" cy="368300"/>
          </a:xfrm>
          <a:prstGeom prst="rect">
            <a:avLst/>
          </a:prstGeom>
          <a:noFill/>
        </p:spPr>
        <p:txBody>
          <a:bodyPr wrap="square" rtlCol="0">
            <a:spAutoFit/>
          </a:bodyPr>
          <a:p>
            <a:r>
              <a:rPr lang="zh-CN" altLang="en-US" b="1"/>
              <a:t>设这是个有</a:t>
            </a:r>
            <a:r>
              <a:rPr lang="en-US" altLang="zh-CN" b="1"/>
              <a:t>n=29</a:t>
            </a:r>
            <a:r>
              <a:rPr lang="zh-CN" altLang="en-US" b="1"/>
              <a:t>项的数组</a:t>
            </a:r>
            <a:r>
              <a:rPr lang="en-US" altLang="zh-CN" b="1"/>
              <a:t>,</a:t>
            </a:r>
            <a:r>
              <a:rPr lang="zh-CN" altLang="en-US" b="1"/>
              <a:t>初始令</a:t>
            </a:r>
            <a:r>
              <a:rPr lang="en-US" altLang="zh-CN" b="1"/>
              <a:t>t = 0,</a:t>
            </a:r>
            <a:r>
              <a:rPr lang="zh-CN" altLang="en-US" b="1"/>
              <a:t>且答案为</a:t>
            </a:r>
            <a:r>
              <a:rPr lang="en-US" altLang="zh-CN" b="1"/>
              <a:t>a[23]</a:t>
            </a:r>
            <a:r>
              <a:rPr lang="zh-CN" altLang="en-US" b="1"/>
              <a:t>是第一个大于等于</a:t>
            </a:r>
            <a:r>
              <a:rPr lang="en-US" altLang="zh-CN" b="1"/>
              <a:t>k</a:t>
            </a:r>
            <a:r>
              <a:rPr lang="zh-CN" altLang="en-US" b="1"/>
              <a:t>的数，我们需要保证过程中的数均</a:t>
            </a:r>
            <a:r>
              <a:rPr lang="en-US" altLang="zh-CN" b="1"/>
              <a:t>&lt;k.</a:t>
            </a:r>
            <a:endParaRPr lang="en-US" altLang="zh-CN" b="1"/>
          </a:p>
        </p:txBody>
      </p:sp>
      <p:sp>
        <p:nvSpPr>
          <p:cNvPr id="6" name="文本框 5"/>
          <p:cNvSpPr txBox="1"/>
          <p:nvPr/>
        </p:nvSpPr>
        <p:spPr>
          <a:xfrm>
            <a:off x="840105" y="2778125"/>
            <a:ext cx="8785225" cy="368300"/>
          </a:xfrm>
          <a:prstGeom prst="rect">
            <a:avLst/>
          </a:prstGeom>
          <a:noFill/>
        </p:spPr>
        <p:txBody>
          <a:bodyPr wrap="square" rtlCol="0">
            <a:spAutoFit/>
          </a:bodyPr>
          <a:p>
            <a:r>
              <a:rPr lang="zh-CN" b="1"/>
              <a:t>我们从</a:t>
            </a:r>
            <a:r>
              <a:rPr lang="en-US" altLang="zh-CN" b="1"/>
              <a:t>i = 2^21(inf)</a:t>
            </a:r>
            <a:r>
              <a:rPr lang="zh-CN" altLang="en-US" b="1"/>
              <a:t>开始，依次找</a:t>
            </a:r>
            <a:r>
              <a:rPr lang="en-US" altLang="zh-CN" b="1"/>
              <a:t>2^20,2^19...</a:t>
            </a:r>
            <a:r>
              <a:rPr lang="zh-CN" altLang="en-US" b="1"/>
              <a:t>找到第一个满足</a:t>
            </a:r>
            <a:r>
              <a:rPr lang="en-US" altLang="zh-CN" b="1"/>
              <a:t>t + i</a:t>
            </a:r>
            <a:r>
              <a:rPr lang="zh-CN" altLang="en-US" b="1"/>
              <a:t>小于等于</a:t>
            </a:r>
            <a:r>
              <a:rPr lang="en-US" altLang="zh-CN" b="1"/>
              <a:t>n</a:t>
            </a:r>
            <a:r>
              <a:rPr lang="zh-CN" altLang="en-US" b="1"/>
              <a:t>的数</a:t>
            </a:r>
            <a:endParaRPr lang="en-US" altLang="zh-CN" b="1"/>
          </a:p>
        </p:txBody>
      </p:sp>
      <p:sp>
        <p:nvSpPr>
          <p:cNvPr id="7" name="文本框 6"/>
          <p:cNvSpPr txBox="1"/>
          <p:nvPr/>
        </p:nvSpPr>
        <p:spPr>
          <a:xfrm>
            <a:off x="840105" y="3146425"/>
            <a:ext cx="8074025" cy="368300"/>
          </a:xfrm>
          <a:prstGeom prst="rect">
            <a:avLst/>
          </a:prstGeom>
          <a:noFill/>
        </p:spPr>
        <p:txBody>
          <a:bodyPr wrap="square" rtlCol="0">
            <a:spAutoFit/>
          </a:bodyPr>
          <a:p>
            <a:r>
              <a:rPr lang="zh-CN" b="1"/>
              <a:t>我们找到了</a:t>
            </a:r>
            <a:r>
              <a:rPr lang="en-US" altLang="zh-CN" b="1"/>
              <a:t>2^</a:t>
            </a:r>
            <a:r>
              <a:rPr lang="en-US" b="1"/>
              <a:t>4=16.</a:t>
            </a:r>
            <a:endParaRPr lang="en-US" b="1"/>
          </a:p>
        </p:txBody>
      </p:sp>
      <p:sp>
        <p:nvSpPr>
          <p:cNvPr id="8" name="矩形 7"/>
          <p:cNvSpPr/>
          <p:nvPr/>
        </p:nvSpPr>
        <p:spPr>
          <a:xfrm>
            <a:off x="6521450" y="1568450"/>
            <a:ext cx="312420" cy="4419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 name="文本框 8"/>
          <p:cNvSpPr txBox="1"/>
          <p:nvPr/>
        </p:nvSpPr>
        <p:spPr>
          <a:xfrm>
            <a:off x="840105" y="3514725"/>
            <a:ext cx="9700895" cy="368300"/>
          </a:xfrm>
          <a:prstGeom prst="rect">
            <a:avLst/>
          </a:prstGeom>
          <a:noFill/>
        </p:spPr>
        <p:txBody>
          <a:bodyPr wrap="square" rtlCol="0">
            <a:spAutoFit/>
          </a:bodyPr>
          <a:p>
            <a:r>
              <a:rPr lang="en-US" altLang="zh-CN" b="1"/>
              <a:t>a[t+2^4] &lt; k</a:t>
            </a:r>
            <a:r>
              <a:rPr lang="zh-CN" altLang="en-US" b="1"/>
              <a:t>，就令</a:t>
            </a:r>
            <a:r>
              <a:rPr lang="en-US" altLang="zh-CN" b="1"/>
              <a:t>t += 2^4,</a:t>
            </a:r>
            <a:r>
              <a:rPr lang="zh-CN" altLang="en-US" b="1"/>
              <a:t>然后从</a:t>
            </a:r>
            <a:r>
              <a:rPr lang="en-US" altLang="zh-CN" b="1"/>
              <a:t>i = 2^3</a:t>
            </a:r>
            <a:r>
              <a:rPr lang="zh-CN" altLang="en-US" b="1"/>
              <a:t>开始继续找第一个满足</a:t>
            </a:r>
            <a:r>
              <a:rPr lang="en-US" altLang="zh-CN" b="1"/>
              <a:t>t + i</a:t>
            </a:r>
            <a:r>
              <a:rPr lang="zh-CN" altLang="en-US" b="1"/>
              <a:t>小于等于</a:t>
            </a:r>
            <a:r>
              <a:rPr lang="en-US" altLang="zh-CN" b="1"/>
              <a:t>n</a:t>
            </a:r>
            <a:r>
              <a:rPr lang="zh-CN" altLang="en-US" b="1"/>
              <a:t>的数</a:t>
            </a:r>
            <a:endParaRPr lang="zh-CN" altLang="en-US" b="1"/>
          </a:p>
        </p:txBody>
      </p:sp>
      <p:sp>
        <p:nvSpPr>
          <p:cNvPr id="10" name="文本框 9"/>
          <p:cNvSpPr txBox="1"/>
          <p:nvPr/>
        </p:nvSpPr>
        <p:spPr>
          <a:xfrm>
            <a:off x="840105" y="3883025"/>
            <a:ext cx="8493760" cy="368300"/>
          </a:xfrm>
          <a:prstGeom prst="rect">
            <a:avLst/>
          </a:prstGeom>
          <a:noFill/>
        </p:spPr>
        <p:txBody>
          <a:bodyPr wrap="square" rtlCol="0">
            <a:spAutoFit/>
          </a:bodyPr>
          <a:p>
            <a:r>
              <a:rPr lang="zh-CN" altLang="en-US" b="1"/>
              <a:t>我们找到了</a:t>
            </a:r>
            <a:r>
              <a:rPr lang="en-US" altLang="zh-CN" b="1"/>
              <a:t>16+2^3 = 24</a:t>
            </a:r>
            <a:endParaRPr lang="en-US" altLang="zh-CN" b="1"/>
          </a:p>
        </p:txBody>
      </p:sp>
      <p:sp>
        <p:nvSpPr>
          <p:cNvPr id="11" name="矩形 10"/>
          <p:cNvSpPr/>
          <p:nvPr/>
        </p:nvSpPr>
        <p:spPr>
          <a:xfrm>
            <a:off x="9173210" y="1568450"/>
            <a:ext cx="312420" cy="4425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2" name="矩形 11"/>
          <p:cNvSpPr/>
          <p:nvPr/>
        </p:nvSpPr>
        <p:spPr>
          <a:xfrm>
            <a:off x="8849360" y="1536065"/>
            <a:ext cx="291465" cy="50673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14" name="直接箭头连接符 13"/>
          <p:cNvCxnSpPr/>
          <p:nvPr/>
        </p:nvCxnSpPr>
        <p:spPr>
          <a:xfrm flipH="1">
            <a:off x="9032875" y="760095"/>
            <a:ext cx="721995" cy="701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840105" y="4251325"/>
            <a:ext cx="9700895" cy="368300"/>
          </a:xfrm>
          <a:prstGeom prst="rect">
            <a:avLst/>
          </a:prstGeom>
          <a:noFill/>
        </p:spPr>
        <p:txBody>
          <a:bodyPr wrap="square" rtlCol="0">
            <a:spAutoFit/>
          </a:bodyPr>
          <a:p>
            <a:r>
              <a:rPr lang="en-US" altLang="zh-CN" b="1"/>
              <a:t>a[t+2^3] &gt;= k</a:t>
            </a:r>
            <a:r>
              <a:rPr lang="zh-CN" altLang="en-US" b="1"/>
              <a:t>，不符合寻找要求，继续往下找。</a:t>
            </a:r>
            <a:endParaRPr lang="en-US" altLang="zh-CN" b="1"/>
          </a:p>
        </p:txBody>
      </p:sp>
      <p:sp>
        <p:nvSpPr>
          <p:cNvPr id="16" name="文本框 15"/>
          <p:cNvSpPr txBox="1"/>
          <p:nvPr/>
        </p:nvSpPr>
        <p:spPr>
          <a:xfrm>
            <a:off x="840105" y="4650740"/>
            <a:ext cx="9700895" cy="368300"/>
          </a:xfrm>
          <a:prstGeom prst="rect">
            <a:avLst/>
          </a:prstGeom>
          <a:noFill/>
        </p:spPr>
        <p:txBody>
          <a:bodyPr wrap="square" rtlCol="0">
            <a:spAutoFit/>
          </a:bodyPr>
          <a:p>
            <a:r>
              <a:rPr lang="zh-CN" b="1"/>
              <a:t>我们找到了</a:t>
            </a:r>
            <a:r>
              <a:rPr lang="en-US" altLang="zh-CN" b="1"/>
              <a:t>16+2^2 = 20</a:t>
            </a:r>
            <a:r>
              <a:rPr lang="zh-CN" altLang="en-US" b="1"/>
              <a:t>。</a:t>
            </a:r>
            <a:endParaRPr lang="en-US" altLang="zh-CN" b="1"/>
          </a:p>
        </p:txBody>
      </p:sp>
      <p:sp>
        <p:nvSpPr>
          <p:cNvPr id="17" name="文本框 16"/>
          <p:cNvSpPr txBox="1"/>
          <p:nvPr/>
        </p:nvSpPr>
        <p:spPr>
          <a:xfrm>
            <a:off x="840105" y="5028565"/>
            <a:ext cx="9700895" cy="368300"/>
          </a:xfrm>
          <a:prstGeom prst="rect">
            <a:avLst/>
          </a:prstGeom>
          <a:noFill/>
        </p:spPr>
        <p:txBody>
          <a:bodyPr wrap="square" rtlCol="0">
            <a:spAutoFit/>
          </a:bodyPr>
          <a:p>
            <a:r>
              <a:rPr lang="en-US" altLang="zh-CN" b="1"/>
              <a:t>a[t+2^2] &lt; k</a:t>
            </a:r>
            <a:r>
              <a:rPr lang="zh-CN" altLang="en-US" b="1"/>
              <a:t>，就令</a:t>
            </a:r>
            <a:r>
              <a:rPr lang="en-US" altLang="zh-CN" b="1"/>
              <a:t>t += 2^2,</a:t>
            </a:r>
            <a:r>
              <a:rPr lang="zh-CN" altLang="en-US" b="1"/>
              <a:t>然后从</a:t>
            </a:r>
            <a:r>
              <a:rPr lang="en-US" altLang="zh-CN" b="1"/>
              <a:t>i = 2^1</a:t>
            </a:r>
            <a:r>
              <a:rPr lang="zh-CN" altLang="en-US" b="1"/>
              <a:t>开始继续找第一个满足</a:t>
            </a:r>
            <a:r>
              <a:rPr lang="en-US" altLang="zh-CN" b="1"/>
              <a:t>t + i</a:t>
            </a:r>
            <a:r>
              <a:rPr lang="zh-CN" altLang="en-US" b="1"/>
              <a:t>小于等于</a:t>
            </a:r>
            <a:r>
              <a:rPr lang="en-US" altLang="zh-CN" b="1"/>
              <a:t>n</a:t>
            </a:r>
            <a:r>
              <a:rPr lang="zh-CN" altLang="en-US" b="1"/>
              <a:t>的数</a:t>
            </a:r>
            <a:endParaRPr lang="zh-CN" altLang="en-US" b="1"/>
          </a:p>
        </p:txBody>
      </p:sp>
      <p:sp>
        <p:nvSpPr>
          <p:cNvPr id="18" name="矩形 17"/>
          <p:cNvSpPr/>
          <p:nvPr/>
        </p:nvSpPr>
        <p:spPr>
          <a:xfrm>
            <a:off x="7847330" y="1567815"/>
            <a:ext cx="312420" cy="44259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9" name="文本框 18"/>
          <p:cNvSpPr txBox="1"/>
          <p:nvPr/>
        </p:nvSpPr>
        <p:spPr>
          <a:xfrm>
            <a:off x="840105" y="5418455"/>
            <a:ext cx="9700895" cy="368300"/>
          </a:xfrm>
          <a:prstGeom prst="rect">
            <a:avLst/>
          </a:prstGeom>
          <a:noFill/>
        </p:spPr>
        <p:txBody>
          <a:bodyPr wrap="square" rtlCol="0">
            <a:spAutoFit/>
          </a:bodyPr>
          <a:p>
            <a:r>
              <a:rPr lang="zh-CN" b="1"/>
              <a:t>我们找到了</a:t>
            </a:r>
            <a:r>
              <a:rPr lang="en-US" altLang="zh-CN" b="1"/>
              <a:t>20</a:t>
            </a:r>
            <a:r>
              <a:rPr lang="en-US" altLang="zh-CN" b="1"/>
              <a:t>+2^1 = 22</a:t>
            </a:r>
            <a:r>
              <a:rPr lang="zh-CN" altLang="en-US" b="1"/>
              <a:t>。</a:t>
            </a:r>
            <a:endParaRPr lang="en-US" altLang="zh-CN" b="1"/>
          </a:p>
        </p:txBody>
      </p:sp>
      <p:sp>
        <p:nvSpPr>
          <p:cNvPr id="20" name="矩形 19"/>
          <p:cNvSpPr/>
          <p:nvPr/>
        </p:nvSpPr>
        <p:spPr>
          <a:xfrm>
            <a:off x="8504555" y="1482725"/>
            <a:ext cx="312420" cy="60325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a:p>
        </p:txBody>
      </p:sp>
      <p:sp>
        <p:nvSpPr>
          <p:cNvPr id="21" name="文本框 20"/>
          <p:cNvSpPr txBox="1"/>
          <p:nvPr/>
        </p:nvSpPr>
        <p:spPr>
          <a:xfrm>
            <a:off x="840105" y="5808345"/>
            <a:ext cx="9700895" cy="368300"/>
          </a:xfrm>
          <a:prstGeom prst="rect">
            <a:avLst/>
          </a:prstGeom>
          <a:noFill/>
        </p:spPr>
        <p:txBody>
          <a:bodyPr wrap="square" rtlCol="0">
            <a:spAutoFit/>
          </a:bodyPr>
          <a:p>
            <a:r>
              <a:rPr lang="en-US" altLang="zh-CN" b="1"/>
              <a:t>a[t+2^1] &lt; k</a:t>
            </a:r>
            <a:r>
              <a:rPr lang="zh-CN" altLang="en-US" b="1"/>
              <a:t>，就令</a:t>
            </a:r>
            <a:r>
              <a:rPr lang="en-US" altLang="zh-CN" b="1"/>
              <a:t>t += 2^1,</a:t>
            </a:r>
            <a:r>
              <a:rPr lang="zh-CN" altLang="en-US" b="1"/>
              <a:t>然后从</a:t>
            </a:r>
            <a:r>
              <a:rPr lang="en-US" altLang="zh-CN" b="1"/>
              <a:t>i = 2^0</a:t>
            </a:r>
            <a:r>
              <a:rPr lang="zh-CN" altLang="en-US" b="1"/>
              <a:t>开始继续找第一个满足</a:t>
            </a:r>
            <a:r>
              <a:rPr lang="en-US" altLang="zh-CN" b="1"/>
              <a:t>t + i</a:t>
            </a:r>
            <a:r>
              <a:rPr lang="zh-CN" altLang="en-US" b="1"/>
              <a:t>小于等于</a:t>
            </a:r>
            <a:r>
              <a:rPr lang="en-US" altLang="zh-CN" b="1"/>
              <a:t>n</a:t>
            </a:r>
            <a:r>
              <a:rPr lang="zh-CN" altLang="en-US" b="1"/>
              <a:t>的数</a:t>
            </a:r>
            <a:endParaRPr lang="zh-CN" altLang="en-US" b="1"/>
          </a:p>
        </p:txBody>
      </p:sp>
      <p:cxnSp>
        <p:nvCxnSpPr>
          <p:cNvPr id="22" name="直接箭头连接符 21"/>
          <p:cNvCxnSpPr/>
          <p:nvPr/>
        </p:nvCxnSpPr>
        <p:spPr>
          <a:xfrm flipH="1" flipV="1">
            <a:off x="9086850" y="2161540"/>
            <a:ext cx="1358265" cy="161925"/>
          </a:xfrm>
          <a:prstGeom prst="straightConnector1">
            <a:avLst/>
          </a:prstGeom>
          <a:ln>
            <a:tailEnd type="arrow" w="med" len="med"/>
          </a:ln>
        </p:spPr>
        <p:style>
          <a:lnRef idx="1">
            <a:schemeClr val="accent4"/>
          </a:lnRef>
          <a:fillRef idx="0">
            <a:schemeClr val="accent4"/>
          </a:fillRef>
          <a:effectRef idx="0">
            <a:schemeClr val="accent4"/>
          </a:effectRef>
          <a:fontRef idx="minor">
            <a:schemeClr val="tx1"/>
          </a:fontRef>
        </p:style>
      </p:cxnSp>
      <p:sp>
        <p:nvSpPr>
          <p:cNvPr id="23" name="文本框 22"/>
          <p:cNvSpPr txBox="1"/>
          <p:nvPr/>
        </p:nvSpPr>
        <p:spPr>
          <a:xfrm>
            <a:off x="840105" y="6186170"/>
            <a:ext cx="10737215" cy="368300"/>
          </a:xfrm>
          <a:prstGeom prst="rect">
            <a:avLst/>
          </a:prstGeom>
          <a:noFill/>
        </p:spPr>
        <p:txBody>
          <a:bodyPr wrap="square" rtlCol="0">
            <a:spAutoFit/>
          </a:bodyPr>
          <a:p>
            <a:r>
              <a:rPr lang="zh-CN" b="1"/>
              <a:t>我们找到了</a:t>
            </a:r>
            <a:r>
              <a:rPr lang="en-US" altLang="zh-CN" b="1"/>
              <a:t>22+2^0 = 23,</a:t>
            </a:r>
            <a:r>
              <a:rPr lang="zh-CN" altLang="en-US" b="1"/>
              <a:t>不满足条件</a:t>
            </a:r>
            <a:r>
              <a:rPr lang="en-US" altLang="zh-CN" b="1"/>
              <a:t>a[t+2^0] &lt; k</a:t>
            </a:r>
            <a:r>
              <a:rPr lang="zh-CN" altLang="en-US" b="1"/>
              <a:t>，但是</a:t>
            </a:r>
            <a:r>
              <a:rPr lang="en-US" altLang="zh-CN" b="1"/>
              <a:t>i</a:t>
            </a:r>
            <a:r>
              <a:rPr lang="zh-CN" altLang="en-US" b="1"/>
              <a:t>已经没办法往下减了，于是返回</a:t>
            </a:r>
            <a:r>
              <a:rPr lang="en-US" altLang="zh-CN" b="1">
                <a:solidFill>
                  <a:srgbClr val="FF0000"/>
                </a:solidFill>
              </a:rPr>
              <a:t>t+1,</a:t>
            </a:r>
            <a:r>
              <a:rPr lang="zh-CN" altLang="en-US" b="1">
                <a:solidFill>
                  <a:srgbClr val="FF0000"/>
                </a:solidFill>
              </a:rPr>
              <a:t>是正确答案。</a:t>
            </a:r>
            <a:endParaRPr lang="zh-CN" altLang="en-US" b="1">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00"/>
                                        <p:tgtEl>
                                          <p:spTgt spid="14"/>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00"/>
                                        <p:tgtEl>
                                          <p:spTgt spid="7"/>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down)">
                                      <p:cBhvr>
                                        <p:cTn id="39" dur="500"/>
                                        <p:tgtEl>
                                          <p:spTgt spid="10"/>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down)">
                                      <p:cBhvr>
                                        <p:cTn id="47" dur="500"/>
                                        <p:tgtEl>
                                          <p:spTgt spid="15"/>
                                        </p:tgtEl>
                                      </p:cBhvr>
                                    </p:animEffect>
                                  </p:childTnLst>
                                </p:cTn>
                              </p:par>
                              <p:par>
                                <p:cTn id="48" presetID="22" presetClass="exit" presetSubtype="4" fill="hold" grpId="2" nodeType="withEffect">
                                  <p:stCondLst>
                                    <p:cond delay="0"/>
                                  </p:stCondLst>
                                  <p:childTnLst>
                                    <p:animEffect transition="out" filter="wipe(down)">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down)">
                                      <p:cBhvr>
                                        <p:cTn id="55" dur="500"/>
                                        <p:tgtEl>
                                          <p:spTgt spid="16"/>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down)">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ipe(down)">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wipe(down)">
                                      <p:cBhvr>
                                        <p:cTn id="68" dur="500"/>
                                        <p:tgtEl>
                                          <p:spTgt spid="19"/>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wipe(down)">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down)">
                                      <p:cBhvr>
                                        <p:cTn id="76" dur="5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wipe(down)">
                                      <p:cBhvr>
                                        <p:cTn id="81" dur="500"/>
                                        <p:tgtEl>
                                          <p:spTgt spid="23"/>
                                        </p:tgtEl>
                                      </p:cBhvr>
                                    </p:animEffect>
                                  </p:childTnLst>
                                </p:cTn>
                              </p:par>
                              <p:par>
                                <p:cTn id="82" presetID="22" presetClass="entr" presetSubtype="4" fill="hold" nodeType="withEffect">
                                  <p:stCondLst>
                                    <p:cond delay="0"/>
                                  </p:stCondLst>
                                  <p:childTnLst>
                                    <p:set>
                                      <p:cBhvr>
                                        <p:cTn id="83" dur="1" fill="hold">
                                          <p:stCondLst>
                                            <p:cond delay="0"/>
                                          </p:stCondLst>
                                        </p:cTn>
                                        <p:tgtEl>
                                          <p:spTgt spid="22"/>
                                        </p:tgtEl>
                                        <p:attrNameLst>
                                          <p:attrName>style.visibility</p:attrName>
                                        </p:attrNameLst>
                                      </p:cBhvr>
                                      <p:to>
                                        <p:strVal val="visible"/>
                                      </p:to>
                                    </p:set>
                                    <p:animEffect transition="in" filter="wipe(down)">
                                      <p:cBhvr>
                                        <p:cTn id="8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4" grpId="1" animBg="1"/>
      <p:bldP spid="5" grpId="1"/>
      <p:bldP spid="6" grpId="0"/>
      <p:bldP spid="6" grpId="1"/>
      <p:bldP spid="7" grpId="0"/>
      <p:bldP spid="8" grpId="0" animBg="1"/>
      <p:bldP spid="7" grpId="1"/>
      <p:bldP spid="8" grpId="1" animBg="1"/>
      <p:bldP spid="9" grpId="0"/>
      <p:bldP spid="9" grpId="1"/>
      <p:bldP spid="10" grpId="0"/>
      <p:bldP spid="10" grpId="1"/>
      <p:bldP spid="12" grpId="0" animBg="1"/>
      <p:bldP spid="12" grpId="1" animBg="1"/>
      <p:bldP spid="11" grpId="0" animBg="1"/>
      <p:bldP spid="11" grpId="1" animBg="1"/>
      <p:bldP spid="15" grpId="0"/>
      <p:bldP spid="15" grpId="1"/>
      <p:bldP spid="16" grpId="0"/>
      <p:bldP spid="16" grpId="1"/>
      <p:bldP spid="17" grpId="0"/>
      <p:bldP spid="17" grpId="1"/>
      <p:bldP spid="11" grpId="2" animBg="1"/>
      <p:bldP spid="18" grpId="0" bldLvl="0" animBg="1"/>
      <p:bldP spid="18" grpId="1" animBg="1"/>
      <p:bldP spid="19" grpId="0"/>
      <p:bldP spid="19" grpId="1"/>
      <p:bldP spid="21" grpId="0"/>
      <p:bldP spid="21" grpId="1"/>
      <p:bldP spid="23" grpId="0"/>
      <p:bldP spid="23" grpId="1"/>
      <p:bldP spid="20" grpId="0" animBg="1"/>
      <p:bldP spid="2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仍然在试图优化复杂度</a:t>
            </a:r>
            <a:endParaRPr lang="zh-CN" altLang="en-US"/>
          </a:p>
        </p:txBody>
      </p:sp>
      <p:sp>
        <p:nvSpPr>
          <p:cNvPr id="3" name="内容占位符 2"/>
          <p:cNvSpPr>
            <a:spLocks noGrp="1"/>
          </p:cNvSpPr>
          <p:nvPr>
            <p:ph idx="1"/>
          </p:nvPr>
        </p:nvSpPr>
        <p:spPr>
          <a:xfrm>
            <a:off x="608330" y="1490345"/>
            <a:ext cx="10968990" cy="5103495"/>
          </a:xfrm>
        </p:spPr>
        <p:txBody>
          <a:bodyPr>
            <a:normAutofit fontScale="90000" lnSpcReduction="10000"/>
          </a:bodyPr>
          <a:p>
            <a:r>
              <a:rPr lang="zh-CN" altLang="en-US" sz="2000"/>
              <a:t>比如数组一共长</a:t>
            </a:r>
            <a:r>
              <a:rPr lang="en-US" altLang="zh-CN" sz="2000"/>
              <a:t>n</a:t>
            </a:r>
            <a:r>
              <a:rPr lang="zh-CN" altLang="en-US" sz="2000"/>
              <a:t>项，我要修改</a:t>
            </a:r>
            <a:r>
              <a:rPr lang="en-US" altLang="zh-CN" sz="2000">
                <a:solidFill>
                  <a:srgbClr val="FF0000"/>
                </a:solidFill>
              </a:rPr>
              <a:t>a[8]</a:t>
            </a:r>
            <a:r>
              <a:rPr lang="en-US" altLang="zh-CN" sz="2000"/>
              <a:t>.</a:t>
            </a:r>
            <a:endParaRPr lang="en-US" altLang="zh-CN" sz="2000"/>
          </a:p>
          <a:p>
            <a:r>
              <a:rPr lang="zh-CN" altLang="en-US" sz="2000"/>
              <a:t>那么真正要修改的是</a:t>
            </a:r>
            <a:r>
              <a:rPr lang="en-US" altLang="zh-CN" sz="2000"/>
              <a:t>t</a:t>
            </a:r>
            <a:r>
              <a:rPr lang="zh-CN" altLang="en-US" sz="2000"/>
              <a:t>中对应</a:t>
            </a:r>
            <a:r>
              <a:rPr lang="en-US" altLang="zh-CN" sz="2000">
                <a:solidFill>
                  <a:srgbClr val="FF0000"/>
                </a:solidFill>
              </a:rPr>
              <a:t>a[8],a[7]+a[8],a[5]+a[6]+a[7]+a[8]...</a:t>
            </a:r>
            <a:r>
              <a:rPr lang="zh-CN" altLang="en-US" sz="2000"/>
              <a:t>的元素</a:t>
            </a:r>
            <a:r>
              <a:rPr lang="en-US" altLang="zh-CN" sz="2000"/>
              <a:t>.</a:t>
            </a:r>
            <a:endParaRPr lang="en-US" altLang="zh-CN" sz="2000"/>
          </a:p>
          <a:p>
            <a:r>
              <a:rPr lang="zh-CN" altLang="en-US" sz="2000"/>
              <a:t>怎么感觉修改操作复杂度反而高了？</a:t>
            </a:r>
            <a:endParaRPr lang="zh-CN" altLang="en-US" sz="2000"/>
          </a:p>
          <a:p>
            <a:r>
              <a:rPr lang="zh-CN" altLang="en-US" sz="2000"/>
              <a:t>没错，这个时候修改操作的复杂度为</a:t>
            </a:r>
            <a:r>
              <a:rPr lang="en-US" altLang="zh-CN" sz="2000"/>
              <a:t>O(logn)</a:t>
            </a:r>
            <a:r>
              <a:rPr lang="zh-CN" altLang="en-US" sz="2000"/>
              <a:t>，简单想一下就可以知道，对于每一个修改操作，</a:t>
            </a:r>
            <a:r>
              <a:rPr lang="zh-CN" altLang="en-US" sz="2000">
                <a:solidFill>
                  <a:srgbClr val="FF0000"/>
                </a:solidFill>
              </a:rPr>
              <a:t>我需要修改的对应区间长度逐渐大幅递增，要处理的区间个数其实就是</a:t>
            </a:r>
            <a:r>
              <a:rPr lang="en-US" altLang="zh-CN" sz="2000">
                <a:solidFill>
                  <a:srgbClr val="FF0000"/>
                </a:solidFill>
              </a:rPr>
              <a:t>logn</a:t>
            </a:r>
            <a:r>
              <a:rPr lang="en-US" altLang="zh-CN" sz="2000"/>
              <a:t>.</a:t>
            </a:r>
            <a:endParaRPr lang="zh-CN" altLang="en-US" sz="2000"/>
          </a:p>
          <a:p>
            <a:r>
              <a:rPr lang="zh-CN" altLang="en-US" sz="2000"/>
              <a:t>这个时候我们结合查询操作来看：</a:t>
            </a:r>
            <a:endParaRPr lang="zh-CN" altLang="en-US" sz="2000"/>
          </a:p>
          <a:p>
            <a:r>
              <a:rPr lang="zh-CN" altLang="en-US" sz="2000"/>
              <a:t>如果我要查询</a:t>
            </a:r>
            <a:r>
              <a:rPr lang="en-US" altLang="zh-CN" sz="2000">
                <a:solidFill>
                  <a:srgbClr val="FF0000"/>
                </a:solidFill>
              </a:rPr>
              <a:t>sum[10,13]</a:t>
            </a:r>
            <a:r>
              <a:rPr lang="zh-CN" altLang="en-US" sz="2000"/>
              <a:t>，其实就是</a:t>
            </a:r>
            <a:r>
              <a:rPr lang="zh-CN" altLang="en-US" sz="2000">
                <a:solidFill>
                  <a:srgbClr val="FF0000"/>
                </a:solidFill>
              </a:rPr>
              <a:t>查询</a:t>
            </a:r>
            <a:r>
              <a:rPr lang="en-US" altLang="zh-CN" sz="2000">
                <a:solidFill>
                  <a:srgbClr val="FF0000"/>
                </a:solidFill>
              </a:rPr>
              <a:t>a[13]</a:t>
            </a:r>
            <a:r>
              <a:rPr lang="zh-CN" altLang="en-US" sz="2000">
                <a:solidFill>
                  <a:srgbClr val="FF0000"/>
                </a:solidFill>
              </a:rPr>
              <a:t>的前缀和与</a:t>
            </a:r>
            <a:r>
              <a:rPr lang="en-US" altLang="zh-CN" sz="2000">
                <a:solidFill>
                  <a:srgbClr val="FF0000"/>
                </a:solidFill>
              </a:rPr>
              <a:t>a[9]</a:t>
            </a:r>
            <a:r>
              <a:rPr lang="zh-CN" altLang="en-US" sz="2000">
                <a:solidFill>
                  <a:srgbClr val="FF0000"/>
                </a:solidFill>
              </a:rPr>
              <a:t>的前缀和之差；</a:t>
            </a:r>
            <a:endParaRPr lang="en-US" altLang="zh-CN" sz="2000"/>
          </a:p>
          <a:p>
            <a:r>
              <a:rPr lang="zh-CN" sz="2000"/>
              <a:t>由于</a:t>
            </a:r>
            <a:r>
              <a:rPr lang="en-US" altLang="zh-CN" sz="2000"/>
              <a:t>t</a:t>
            </a:r>
            <a:r>
              <a:rPr lang="zh-CN" altLang="en-US" sz="2000"/>
              <a:t>中</a:t>
            </a:r>
            <a:r>
              <a:rPr lang="zh-CN" altLang="en-US" sz="2000">
                <a:solidFill>
                  <a:srgbClr val="FF0000"/>
                </a:solidFill>
              </a:rPr>
              <a:t>一定存在</a:t>
            </a:r>
            <a:r>
              <a:rPr lang="en-US" altLang="zh-CN" sz="2000"/>
              <a:t>i=a[1]+a[2]+...+a[8],j=a[9]</a:t>
            </a:r>
            <a:r>
              <a:rPr lang="zh-CN" altLang="en-US" sz="2000"/>
              <a:t>，所以</a:t>
            </a:r>
            <a:r>
              <a:rPr lang="en-US" altLang="zh-CN" sz="2000"/>
              <a:t>a[9]</a:t>
            </a:r>
            <a:r>
              <a:rPr lang="zh-CN" altLang="en-US" sz="2000"/>
              <a:t>的前缀和</a:t>
            </a:r>
            <a:r>
              <a:rPr lang="en-US" altLang="zh-CN" sz="2000"/>
              <a:t>=i+j</a:t>
            </a:r>
            <a:r>
              <a:rPr lang="zh-CN" altLang="en-US" sz="2000"/>
              <a:t>可以快速求出；</a:t>
            </a:r>
            <a:endParaRPr lang="zh-CN" altLang="en-US" sz="2000"/>
          </a:p>
          <a:p>
            <a:r>
              <a:rPr lang="zh-CN" altLang="en-US" sz="2000"/>
              <a:t>由于</a:t>
            </a:r>
            <a:r>
              <a:rPr lang="en-US" altLang="zh-CN" sz="2000"/>
              <a:t>t</a:t>
            </a:r>
            <a:r>
              <a:rPr lang="zh-CN" altLang="en-US" sz="2000"/>
              <a:t>中</a:t>
            </a:r>
            <a:r>
              <a:rPr lang="zh-CN" altLang="en-US" sz="2000">
                <a:solidFill>
                  <a:srgbClr val="FF0000"/>
                </a:solidFill>
              </a:rPr>
              <a:t>一定存在</a:t>
            </a:r>
            <a:r>
              <a:rPr lang="en-US" altLang="zh-CN" sz="2000"/>
              <a:t>k=</a:t>
            </a:r>
            <a:r>
              <a:rPr lang="en-US" altLang="zh-CN" sz="2000">
                <a:sym typeface="+mn-ea"/>
              </a:rPr>
              <a:t>a[1]+a[2]+...+a[8],l=a[9]+a[10]+a[11]+a[12],m=a[13]</a:t>
            </a:r>
            <a:r>
              <a:rPr lang="zh-CN" altLang="en-US" sz="2000">
                <a:sym typeface="+mn-ea"/>
              </a:rPr>
              <a:t>，于是</a:t>
            </a:r>
            <a:r>
              <a:rPr lang="en-US" altLang="zh-CN" sz="2000">
                <a:sym typeface="+mn-ea"/>
              </a:rPr>
              <a:t>a[13]</a:t>
            </a:r>
            <a:r>
              <a:rPr lang="zh-CN" altLang="en-US" sz="2000">
                <a:sym typeface="+mn-ea"/>
              </a:rPr>
              <a:t>的前缀和</a:t>
            </a:r>
            <a:r>
              <a:rPr lang="en-US" altLang="zh-CN" sz="2000">
                <a:sym typeface="+mn-ea"/>
              </a:rPr>
              <a:t>=k+l+m</a:t>
            </a:r>
            <a:r>
              <a:rPr lang="zh-CN" altLang="en-US" sz="2000">
                <a:sym typeface="+mn-ea"/>
              </a:rPr>
              <a:t>可以快速求出。</a:t>
            </a:r>
            <a:endParaRPr lang="zh-CN" altLang="en-US" sz="2000">
              <a:sym typeface="+mn-ea"/>
            </a:endParaRPr>
          </a:p>
          <a:p>
            <a:r>
              <a:rPr lang="zh-CN" altLang="en-US" sz="2000">
                <a:sym typeface="+mn-ea"/>
              </a:rPr>
              <a:t>而类似</a:t>
            </a:r>
            <a:r>
              <a:rPr lang="en-US" altLang="zh-CN" sz="2000">
                <a:sym typeface="+mn-ea"/>
              </a:rPr>
              <a:t>i,j</a:t>
            </a:r>
            <a:r>
              <a:rPr lang="zh-CN" altLang="en-US" sz="2000">
                <a:sym typeface="+mn-ea"/>
              </a:rPr>
              <a:t>或</a:t>
            </a:r>
            <a:r>
              <a:rPr lang="en-US" altLang="zh-CN" sz="2000">
                <a:sym typeface="+mn-ea"/>
              </a:rPr>
              <a:t>k,l,m</a:t>
            </a:r>
            <a:r>
              <a:rPr lang="zh-CN" altLang="en-US" sz="2000">
                <a:sym typeface="+mn-ea"/>
              </a:rPr>
              <a:t>这样的序列，我们会发现它们代表的区间长度是在</a:t>
            </a:r>
            <a:r>
              <a:rPr lang="zh-CN" altLang="en-US" sz="2000">
                <a:solidFill>
                  <a:srgbClr val="FF0000"/>
                </a:solidFill>
                <a:sym typeface="+mn-ea"/>
              </a:rPr>
              <a:t>不断大幅减少</a:t>
            </a:r>
            <a:r>
              <a:rPr lang="zh-CN" altLang="en-US" sz="2000">
                <a:sym typeface="+mn-ea"/>
              </a:rPr>
              <a:t>的。</a:t>
            </a:r>
            <a:r>
              <a:rPr lang="zh-CN" altLang="en-US" sz="2000">
                <a:solidFill>
                  <a:srgbClr val="FF0000"/>
                </a:solidFill>
                <a:sym typeface="+mn-ea"/>
              </a:rPr>
              <a:t>于是查询操作要处理的区间个数也为</a:t>
            </a:r>
            <a:r>
              <a:rPr lang="en-US" altLang="zh-CN" sz="2000">
                <a:solidFill>
                  <a:srgbClr val="FF0000"/>
                </a:solidFill>
                <a:sym typeface="+mn-ea"/>
              </a:rPr>
              <a:t>logn</a:t>
            </a:r>
            <a:r>
              <a:rPr lang="zh-CN" altLang="en-US" sz="2000">
                <a:solidFill>
                  <a:srgbClr val="FF0000"/>
                </a:solidFill>
                <a:sym typeface="+mn-ea"/>
              </a:rPr>
              <a:t>。</a:t>
            </a:r>
            <a:endParaRPr lang="zh-CN" altLang="en-US" sz="2000">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倍增过程中，我们都干了什么？</a:t>
            </a:r>
            <a:endParaRPr lang="zh-CN" altLang="en-US"/>
          </a:p>
        </p:txBody>
      </p:sp>
      <p:sp>
        <p:nvSpPr>
          <p:cNvPr id="3" name="内容占位符 2"/>
          <p:cNvSpPr>
            <a:spLocks noGrp="1"/>
          </p:cNvSpPr>
          <p:nvPr>
            <p:ph idx="1"/>
          </p:nvPr>
        </p:nvSpPr>
        <p:spPr/>
        <p:txBody>
          <a:bodyPr/>
          <a:p>
            <a:r>
              <a:rPr lang="en-US" altLang="zh-CN" sz="2400" b="1"/>
              <a:t>1.</a:t>
            </a:r>
            <a:r>
              <a:rPr lang="zh-CN" altLang="en-US" sz="2400" b="1"/>
              <a:t>循环</a:t>
            </a:r>
            <a:r>
              <a:rPr lang="en-US" altLang="zh-CN" sz="2400" b="1"/>
              <a:t>i</a:t>
            </a:r>
            <a:r>
              <a:rPr lang="zh-CN" altLang="en-US" sz="2400" b="1"/>
              <a:t>，</a:t>
            </a:r>
            <a:r>
              <a:rPr lang="en-US" altLang="zh-CN" sz="2400" b="1"/>
              <a:t>i</a:t>
            </a:r>
            <a:r>
              <a:rPr lang="zh-CN" altLang="en-US" sz="2400" b="1"/>
              <a:t>从</a:t>
            </a:r>
            <a:r>
              <a:rPr lang="en-US" altLang="zh-CN" sz="2400" b="1"/>
              <a:t>2^21(inf)</a:t>
            </a:r>
            <a:r>
              <a:rPr lang="zh-CN" altLang="en-US" sz="2400" b="1"/>
              <a:t>开始，</a:t>
            </a:r>
            <a:r>
              <a:rPr lang="en-US" altLang="zh-CN" sz="2400" b="1"/>
              <a:t>2^20</a:t>
            </a:r>
            <a:r>
              <a:rPr lang="zh-CN" altLang="en-US" sz="2400" b="1"/>
              <a:t>，</a:t>
            </a:r>
            <a:r>
              <a:rPr lang="en-US" altLang="zh-CN" sz="2400" b="1"/>
              <a:t>2^19</a:t>
            </a:r>
            <a:r>
              <a:rPr lang="zh-CN" altLang="en-US" sz="2400" b="1"/>
              <a:t>，不管</a:t>
            </a:r>
            <a:r>
              <a:rPr lang="en-US" altLang="zh-CN" sz="2400" b="1"/>
              <a:t>t</a:t>
            </a:r>
            <a:r>
              <a:rPr lang="zh-CN" altLang="en-US" sz="2400" b="1"/>
              <a:t>的变化，这一层循环从未被打断过。</a:t>
            </a:r>
            <a:endParaRPr lang="zh-CN" altLang="en-US" sz="2400" b="1"/>
          </a:p>
          <a:p>
            <a:r>
              <a:rPr lang="en-US" altLang="zh-CN" sz="2400" b="1"/>
              <a:t>2.</a:t>
            </a:r>
            <a:r>
              <a:rPr lang="zh-CN" altLang="en-US" sz="2400" b="1"/>
              <a:t>我们总是先预判</a:t>
            </a:r>
            <a:r>
              <a:rPr lang="en-US" altLang="zh-CN" sz="2400" b="1"/>
              <a:t>a[t+i]</a:t>
            </a:r>
            <a:r>
              <a:rPr lang="zh-CN" altLang="en-US" sz="2400" b="1"/>
              <a:t>是否越界（超过</a:t>
            </a:r>
            <a:r>
              <a:rPr lang="en-US" altLang="zh-CN" sz="2400" b="1"/>
              <a:t>n</a:t>
            </a:r>
            <a:r>
              <a:rPr lang="zh-CN" altLang="en-US" sz="2400" b="1"/>
              <a:t>）或者大于等于</a:t>
            </a:r>
            <a:r>
              <a:rPr lang="en-US" altLang="zh-CN" sz="2400" b="1"/>
              <a:t>k</a:t>
            </a:r>
            <a:r>
              <a:rPr lang="zh-CN" altLang="en-US" sz="2400" b="1"/>
              <a:t>（题意），如果出现了越界或者与寻找条件矛盾的情况，则直接循环下一个</a:t>
            </a:r>
            <a:r>
              <a:rPr lang="en-US" altLang="zh-CN" sz="2400" b="1"/>
              <a:t>i.</a:t>
            </a:r>
            <a:endParaRPr lang="en-US" altLang="zh-CN" sz="2400" b="1"/>
          </a:p>
          <a:p>
            <a:r>
              <a:rPr lang="zh-CN" altLang="en-US" sz="2400" b="1"/>
              <a:t>如果没有出现上述情况，</a:t>
            </a:r>
            <a:r>
              <a:rPr lang="en-US" altLang="zh-CN" sz="2400" b="1"/>
              <a:t>t += i.</a:t>
            </a:r>
            <a:endParaRPr lang="en-US" altLang="zh-CN" sz="2400" b="1"/>
          </a:p>
          <a:p>
            <a:r>
              <a:rPr lang="en-US" altLang="zh-CN" sz="2400" b="1"/>
              <a:t>3.</a:t>
            </a:r>
            <a:r>
              <a:rPr lang="zh-CN" altLang="en-US" sz="2400" b="1"/>
              <a:t>最后返回的是</a:t>
            </a:r>
            <a:r>
              <a:rPr lang="en-US" altLang="zh-CN" sz="2400" b="1"/>
              <a:t>t+1.</a:t>
            </a:r>
            <a:endParaRPr lang="zh-CN" altLang="en-US" sz="24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原理？</a:t>
            </a:r>
            <a:endParaRPr lang="zh-CN" altLang="en-US"/>
          </a:p>
        </p:txBody>
      </p:sp>
      <p:sp>
        <p:nvSpPr>
          <p:cNvPr id="3" name="内容占位符 2"/>
          <p:cNvSpPr>
            <a:spLocks noGrp="1"/>
          </p:cNvSpPr>
          <p:nvPr>
            <p:ph idx="1"/>
          </p:nvPr>
        </p:nvSpPr>
        <p:spPr>
          <a:xfrm>
            <a:off x="608330" y="1490345"/>
            <a:ext cx="10968990" cy="5367020"/>
          </a:xfrm>
        </p:spPr>
        <p:txBody>
          <a:bodyPr>
            <a:normAutofit lnSpcReduction="20000"/>
          </a:bodyPr>
          <a:p>
            <a:r>
              <a:rPr lang="zh-CN" sz="2000"/>
              <a:t>以上例举例，由于过程中的判断要求都是</a:t>
            </a:r>
            <a:r>
              <a:rPr lang="en-US" altLang="zh-CN" sz="2000"/>
              <a:t>“</a:t>
            </a:r>
            <a:r>
              <a:rPr lang="zh-CN" sz="2000"/>
              <a:t>不符合题意（</a:t>
            </a:r>
            <a:r>
              <a:rPr lang="en-US" altLang="zh-CN" sz="2000"/>
              <a:t>&lt;k)”</a:t>
            </a:r>
            <a:r>
              <a:rPr lang="zh-CN" sz="2000"/>
              <a:t>，所以我们在循环中找到的其实是</a:t>
            </a:r>
            <a:r>
              <a:rPr lang="en-US" altLang="zh-CN" sz="2000"/>
              <a:t>“</a:t>
            </a:r>
            <a:r>
              <a:rPr lang="zh-CN" altLang="en-US" sz="2000"/>
              <a:t>最后一个不符合题意的数</a:t>
            </a:r>
            <a:r>
              <a:rPr lang="en-US" altLang="zh-CN" sz="2000"/>
              <a:t>”,</a:t>
            </a:r>
            <a:r>
              <a:rPr lang="zh-CN" altLang="en-US" sz="2000"/>
              <a:t>然后返回这个数</a:t>
            </a:r>
            <a:r>
              <a:rPr lang="en-US" altLang="zh-CN" sz="2000"/>
              <a:t>+1.</a:t>
            </a:r>
            <a:endParaRPr lang="en-US" altLang="zh-CN" sz="2000"/>
          </a:p>
          <a:p>
            <a:r>
              <a:rPr lang="zh-CN" altLang="en-US" sz="2000"/>
              <a:t>所以在上例中，我们的目标数其实是</a:t>
            </a:r>
            <a:r>
              <a:rPr lang="en-US" altLang="zh-CN" sz="2000"/>
              <a:t>23-1=22.</a:t>
            </a:r>
            <a:endParaRPr lang="zh-CN" sz="2000"/>
          </a:p>
          <a:p>
            <a:r>
              <a:rPr lang="en-US" altLang="zh-CN" sz="2000"/>
              <a:t>22</a:t>
            </a:r>
            <a:r>
              <a:rPr lang="zh-CN" altLang="en-US" sz="2000"/>
              <a:t>的二进制表示为</a:t>
            </a:r>
            <a:r>
              <a:rPr lang="en-US" altLang="zh-CN" sz="2000"/>
              <a:t>10110</a:t>
            </a:r>
            <a:r>
              <a:rPr lang="zh-CN" altLang="en-US" sz="2000"/>
              <a:t>，</a:t>
            </a:r>
            <a:r>
              <a:rPr lang="en-US" altLang="zh-CN" sz="2000"/>
              <a:t>3</a:t>
            </a:r>
            <a:r>
              <a:rPr lang="zh-CN" altLang="en-US" sz="2000"/>
              <a:t>个</a:t>
            </a:r>
            <a:r>
              <a:rPr lang="en-US" altLang="zh-CN" sz="2000"/>
              <a:t>”1“</a:t>
            </a:r>
            <a:r>
              <a:rPr lang="zh-CN" altLang="en-US" sz="2000"/>
              <a:t>分别代表</a:t>
            </a:r>
            <a:r>
              <a:rPr lang="en-US" altLang="zh-CN" sz="2000"/>
              <a:t>2^4,2^2,2^1.</a:t>
            </a:r>
            <a:endParaRPr lang="en-US" altLang="zh-CN" sz="2000"/>
          </a:p>
          <a:p>
            <a:r>
              <a:rPr lang="zh-CN" altLang="en-US" sz="2000"/>
              <a:t>在刚才的倍增过程中，最先找到的是</a:t>
            </a:r>
            <a:r>
              <a:rPr lang="en-US" altLang="zh-CN" sz="2000"/>
              <a:t>2^4</a:t>
            </a:r>
            <a:r>
              <a:rPr lang="zh-CN" altLang="en-US" sz="2000"/>
              <a:t>，加上</a:t>
            </a:r>
            <a:r>
              <a:rPr lang="en-US" altLang="zh-CN" sz="2000"/>
              <a:t>2^4</a:t>
            </a:r>
            <a:r>
              <a:rPr lang="zh-CN" altLang="en-US" sz="2000"/>
              <a:t>符合第一个数</a:t>
            </a:r>
            <a:r>
              <a:rPr lang="en-US" altLang="zh-CN" sz="2000"/>
              <a:t>“1”</a:t>
            </a:r>
            <a:r>
              <a:rPr lang="zh-CN" altLang="en-US" sz="2000"/>
              <a:t>。</a:t>
            </a:r>
            <a:endParaRPr lang="en-US" altLang="zh-CN" sz="2000"/>
          </a:p>
          <a:p>
            <a:r>
              <a:rPr lang="zh-CN" altLang="en-US" sz="2000"/>
              <a:t>然后找到</a:t>
            </a:r>
            <a:r>
              <a:rPr lang="en-US" altLang="zh-CN" sz="2000"/>
              <a:t>2^3</a:t>
            </a:r>
            <a:r>
              <a:rPr lang="zh-CN" altLang="en-US" sz="2000"/>
              <a:t>，发现符合题意，不加，符合第二个数</a:t>
            </a:r>
            <a:r>
              <a:rPr lang="en-US" altLang="zh-CN" sz="2000"/>
              <a:t>“0”</a:t>
            </a:r>
            <a:r>
              <a:rPr lang="zh-CN" altLang="en-US" sz="2000"/>
              <a:t>。</a:t>
            </a:r>
            <a:endParaRPr lang="zh-CN" altLang="en-US" sz="2000"/>
          </a:p>
          <a:p>
            <a:r>
              <a:rPr lang="zh-CN" altLang="en-US" sz="2000"/>
              <a:t>然后是</a:t>
            </a:r>
            <a:r>
              <a:rPr lang="en-US" altLang="zh-CN" sz="2000"/>
              <a:t>2^2</a:t>
            </a:r>
            <a:r>
              <a:rPr lang="zh-CN" altLang="en-US" sz="2000"/>
              <a:t>，加上</a:t>
            </a:r>
            <a:r>
              <a:rPr lang="en-US" altLang="zh-CN" sz="2000"/>
              <a:t>2^2</a:t>
            </a:r>
            <a:r>
              <a:rPr lang="zh-CN" altLang="en-US" sz="2000"/>
              <a:t>符合第三个数</a:t>
            </a:r>
            <a:r>
              <a:rPr lang="en-US" altLang="zh-CN" sz="2000"/>
              <a:t>“1”.</a:t>
            </a:r>
            <a:endParaRPr lang="en-US" altLang="zh-CN" sz="2000"/>
          </a:p>
          <a:p>
            <a:r>
              <a:rPr lang="zh-CN" altLang="en-US" sz="2000"/>
              <a:t>然后是</a:t>
            </a:r>
            <a:r>
              <a:rPr lang="en-US" altLang="zh-CN" sz="2000"/>
              <a:t>2^1</a:t>
            </a:r>
            <a:r>
              <a:rPr lang="zh-CN" altLang="en-US" sz="2000"/>
              <a:t>，加上</a:t>
            </a:r>
            <a:r>
              <a:rPr lang="en-US" altLang="zh-CN" sz="2000"/>
              <a:t>2^1</a:t>
            </a:r>
            <a:r>
              <a:rPr lang="zh-CN" altLang="en-US" sz="2000"/>
              <a:t>符合第四个数</a:t>
            </a:r>
            <a:r>
              <a:rPr lang="en-US" altLang="zh-CN" sz="2000"/>
              <a:t>“1”.</a:t>
            </a:r>
            <a:endParaRPr lang="en-US" altLang="zh-CN" sz="2000"/>
          </a:p>
          <a:p>
            <a:r>
              <a:rPr lang="zh-CN" altLang="en-US" sz="2000"/>
              <a:t>最后是</a:t>
            </a:r>
            <a:r>
              <a:rPr lang="en-US" altLang="zh-CN" sz="2000"/>
              <a:t>2^0</a:t>
            </a:r>
            <a:r>
              <a:rPr lang="zh-CN" altLang="en-US" sz="2000"/>
              <a:t>，发现符合题意，不加，即第五个数</a:t>
            </a:r>
            <a:r>
              <a:rPr lang="en-US" altLang="zh-CN" sz="2000"/>
              <a:t>“0”</a:t>
            </a:r>
            <a:r>
              <a:rPr lang="zh-CN" altLang="en-US" sz="2000"/>
              <a:t>。</a:t>
            </a:r>
            <a:endParaRPr lang="zh-CN" altLang="en-US" sz="2000"/>
          </a:p>
          <a:p>
            <a:r>
              <a:rPr lang="zh-CN" altLang="en-US" sz="2000" b="1">
                <a:sym typeface="+mn-ea"/>
              </a:rPr>
              <a:t>也就是说倍增总是找到最后一个不满足要求的数然后返回这个数</a:t>
            </a:r>
            <a:r>
              <a:rPr lang="en-US" altLang="zh-CN" sz="2000" b="1">
                <a:sym typeface="+mn-ea"/>
              </a:rPr>
              <a:t>+1</a:t>
            </a:r>
            <a:r>
              <a:rPr lang="zh-CN" altLang="en-US" sz="2000" b="1">
                <a:sym typeface="+mn-ea"/>
              </a:rPr>
              <a:t>，这样做是为了使判断条件相同。</a:t>
            </a:r>
            <a:endParaRPr lang="zh-CN" altLang="en-US" sz="2000" b="1"/>
          </a:p>
          <a:p>
            <a:endParaRPr lang="zh-CN" altLang="en-US" sz="20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wipe(down)">
                                      <p:cBhvr>
                                        <p:cTn id="4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（树状）数组上倍增</a:t>
            </a:r>
            <a:endParaRPr lang="zh-CN" altLang="en-US"/>
          </a:p>
        </p:txBody>
      </p:sp>
      <p:sp>
        <p:nvSpPr>
          <p:cNvPr id="3" name="内容占位符 2"/>
          <p:cNvSpPr>
            <a:spLocks noGrp="1"/>
          </p:cNvSpPr>
          <p:nvPr>
            <p:ph idx="1"/>
          </p:nvPr>
        </p:nvSpPr>
        <p:spPr/>
        <p:txBody>
          <a:bodyPr/>
          <a:p>
            <a:r>
              <a:rPr lang="zh-CN" altLang="en-US" sz="2400"/>
              <a:t>抛出问题：</a:t>
            </a:r>
            <a:r>
              <a:rPr lang="zh-CN" altLang="en-US" sz="2400">
                <a:sym typeface="+mn-ea"/>
              </a:rPr>
              <a:t>现有元素均为正数的数组</a:t>
            </a:r>
            <a:r>
              <a:rPr lang="en-US" altLang="zh-CN" sz="2400">
                <a:sym typeface="+mn-ea"/>
              </a:rPr>
              <a:t>a</a:t>
            </a:r>
            <a:r>
              <a:rPr lang="zh-CN" altLang="en-US" sz="2400">
                <a:sym typeface="+mn-ea"/>
              </a:rPr>
              <a:t>，求出</a:t>
            </a:r>
            <a:r>
              <a:rPr lang="en-US" altLang="zh-CN" sz="2400">
                <a:sym typeface="+mn-ea"/>
              </a:rPr>
              <a:t>a</a:t>
            </a:r>
            <a:r>
              <a:rPr lang="zh-CN" altLang="en-US" sz="2400">
                <a:sym typeface="+mn-ea"/>
              </a:rPr>
              <a:t>中第一个前缀和大于等于</a:t>
            </a:r>
            <a:r>
              <a:rPr lang="en-US" altLang="zh-CN" sz="2400">
                <a:sym typeface="+mn-ea"/>
              </a:rPr>
              <a:t>k</a:t>
            </a:r>
            <a:r>
              <a:rPr lang="zh-CN" altLang="en-US" sz="2400">
                <a:sym typeface="+mn-ea"/>
              </a:rPr>
              <a:t>的数的下标</a:t>
            </a:r>
            <a:r>
              <a:rPr lang="en-US" altLang="zh-CN" sz="2400">
                <a:sym typeface="+mn-ea"/>
              </a:rPr>
              <a:t>i</a:t>
            </a:r>
            <a:r>
              <a:rPr lang="zh-CN" altLang="en-US" sz="2400">
                <a:sym typeface="+mn-ea"/>
              </a:rPr>
              <a:t>。</a:t>
            </a:r>
            <a:endParaRPr lang="zh-CN" altLang="en-US" sz="2400">
              <a:sym typeface="+mn-ea"/>
            </a:endParaRPr>
          </a:p>
          <a:p>
            <a:r>
              <a:rPr lang="zh-CN" altLang="en-US" sz="2400"/>
              <a:t>我们维护前缀和数组</a:t>
            </a:r>
            <a:r>
              <a:rPr lang="en-US" altLang="zh-CN" sz="2400"/>
              <a:t>s</a:t>
            </a:r>
            <a:r>
              <a:rPr lang="zh-CN" altLang="en-US" sz="2400"/>
              <a:t>，这个数组一定是</a:t>
            </a:r>
            <a:r>
              <a:rPr lang="zh-CN" altLang="en-US" sz="2400">
                <a:solidFill>
                  <a:srgbClr val="FF0000"/>
                </a:solidFill>
              </a:rPr>
              <a:t>单调递增</a:t>
            </a:r>
            <a:r>
              <a:rPr lang="zh-CN" altLang="en-US" sz="2400"/>
              <a:t>的。然后按照倍增的方法做就可以了。</a:t>
            </a:r>
            <a:endParaRPr lang="zh-CN" altLang="en-US" sz="2400"/>
          </a:p>
          <a:p>
            <a:r>
              <a:rPr lang="zh-CN" altLang="en-US" sz="2400"/>
              <a:t>可是如果前缀和数组是用树状数组维护的，怎么用倍增来找目标位置呢？</a:t>
            </a:r>
            <a:endParaRPr lang="zh-CN" altLang="en-US" sz="2400"/>
          </a:p>
          <a:p>
            <a:r>
              <a:rPr lang="zh-CN" altLang="en-US" sz="2400"/>
              <a:t>上图</a:t>
            </a:r>
            <a:r>
              <a:rPr lang="en-US" altLang="zh-CN" sz="2400"/>
              <a:t>——</a:t>
            </a:r>
            <a:endParaRPr lang="en-US" altLang="zh-CN" sz="240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矩形 18"/>
          <p:cNvSpPr/>
          <p:nvPr/>
        </p:nvSpPr>
        <p:spPr>
          <a:xfrm>
            <a:off x="778129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矩形 19"/>
          <p:cNvSpPr/>
          <p:nvPr/>
        </p:nvSpPr>
        <p:spPr>
          <a:xfrm>
            <a:off x="827722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877316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 name="矩形 50"/>
          <p:cNvSpPr/>
          <p:nvPr/>
        </p:nvSpPr>
        <p:spPr>
          <a:xfrm>
            <a:off x="678942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2" name="矩形 51"/>
          <p:cNvSpPr/>
          <p:nvPr/>
        </p:nvSpPr>
        <p:spPr>
          <a:xfrm>
            <a:off x="728535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3" name="矩形 52"/>
          <p:cNvSpPr/>
          <p:nvPr/>
        </p:nvSpPr>
        <p:spPr>
          <a:xfrm>
            <a:off x="480568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4" name="矩形 53"/>
          <p:cNvSpPr/>
          <p:nvPr/>
        </p:nvSpPr>
        <p:spPr>
          <a:xfrm>
            <a:off x="530161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5" name="矩形 54"/>
          <p:cNvSpPr/>
          <p:nvPr/>
        </p:nvSpPr>
        <p:spPr>
          <a:xfrm>
            <a:off x="579755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6" name="矩形 55"/>
          <p:cNvSpPr/>
          <p:nvPr/>
        </p:nvSpPr>
        <p:spPr>
          <a:xfrm>
            <a:off x="629348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7" name="矩形 56"/>
          <p:cNvSpPr/>
          <p:nvPr/>
        </p:nvSpPr>
        <p:spPr>
          <a:xfrm>
            <a:off x="381381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8" name="矩形 57"/>
          <p:cNvSpPr/>
          <p:nvPr/>
        </p:nvSpPr>
        <p:spPr>
          <a:xfrm>
            <a:off x="430974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9" name="矩形 58"/>
          <p:cNvSpPr/>
          <p:nvPr/>
        </p:nvSpPr>
        <p:spPr>
          <a:xfrm>
            <a:off x="34226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0" name="矩形 59"/>
          <p:cNvSpPr/>
          <p:nvPr/>
        </p:nvSpPr>
        <p:spPr>
          <a:xfrm>
            <a:off x="83820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1" name="矩形 60"/>
          <p:cNvSpPr/>
          <p:nvPr/>
        </p:nvSpPr>
        <p:spPr>
          <a:xfrm>
            <a:off x="133413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2" name="矩形 61"/>
          <p:cNvSpPr/>
          <p:nvPr/>
        </p:nvSpPr>
        <p:spPr>
          <a:xfrm>
            <a:off x="183007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3" name="矩形 62"/>
          <p:cNvSpPr/>
          <p:nvPr/>
        </p:nvSpPr>
        <p:spPr>
          <a:xfrm>
            <a:off x="232600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4" name="矩形 63"/>
          <p:cNvSpPr/>
          <p:nvPr/>
        </p:nvSpPr>
        <p:spPr>
          <a:xfrm>
            <a:off x="2821940"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5" name="矩形 64"/>
          <p:cNvSpPr/>
          <p:nvPr/>
        </p:nvSpPr>
        <p:spPr>
          <a:xfrm>
            <a:off x="3317875" y="5677535"/>
            <a:ext cx="495935" cy="776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82" name="直接箭头连接符 81"/>
          <p:cNvCxnSpPr>
            <a:stCxn id="59" idx="0"/>
          </p:cNvCxnSpPr>
          <p:nvPr/>
        </p:nvCxnSpPr>
        <p:spPr>
          <a:xfrm flipH="1" flipV="1">
            <a:off x="58166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直接箭头连接符 82"/>
          <p:cNvCxnSpPr/>
          <p:nvPr/>
        </p:nvCxnSpPr>
        <p:spPr>
          <a:xfrm flipH="1" flipV="1">
            <a:off x="257937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直接箭头连接符 83"/>
          <p:cNvCxnSpPr/>
          <p:nvPr/>
        </p:nvCxnSpPr>
        <p:spPr>
          <a:xfrm flipH="1" flipV="1">
            <a:off x="1593215"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直接箭头连接符 84"/>
          <p:cNvCxnSpPr/>
          <p:nvPr/>
        </p:nvCxnSpPr>
        <p:spPr>
          <a:xfrm flipH="1" flipV="1">
            <a:off x="3565525"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直接箭头连接符 85"/>
          <p:cNvCxnSpPr/>
          <p:nvPr/>
        </p:nvCxnSpPr>
        <p:spPr>
          <a:xfrm flipH="1" flipV="1">
            <a:off x="455168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直接箭头连接符 86"/>
          <p:cNvCxnSpPr/>
          <p:nvPr/>
        </p:nvCxnSpPr>
        <p:spPr>
          <a:xfrm flipH="1" flipV="1">
            <a:off x="552958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直接箭头连接符 87"/>
          <p:cNvCxnSpPr/>
          <p:nvPr/>
        </p:nvCxnSpPr>
        <p:spPr>
          <a:xfrm flipH="1" flipV="1">
            <a:off x="654939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直接箭头连接符 88"/>
          <p:cNvCxnSpPr/>
          <p:nvPr/>
        </p:nvCxnSpPr>
        <p:spPr>
          <a:xfrm flipH="1" flipV="1">
            <a:off x="7493635"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直接箭头连接符 89"/>
          <p:cNvCxnSpPr/>
          <p:nvPr/>
        </p:nvCxnSpPr>
        <p:spPr>
          <a:xfrm flipH="1" flipV="1">
            <a:off x="8479790" y="5072380"/>
            <a:ext cx="8890" cy="605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矩形 90"/>
          <p:cNvSpPr/>
          <p:nvPr/>
        </p:nvSpPr>
        <p:spPr>
          <a:xfrm>
            <a:off x="307340" y="4297045"/>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2" name="矩形 91"/>
          <p:cNvSpPr/>
          <p:nvPr/>
        </p:nvSpPr>
        <p:spPr>
          <a:xfrm>
            <a:off x="1332230"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3" name="矩形 92"/>
          <p:cNvSpPr/>
          <p:nvPr/>
        </p:nvSpPr>
        <p:spPr>
          <a:xfrm>
            <a:off x="2324735"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4" name="矩形 93"/>
          <p:cNvSpPr/>
          <p:nvPr/>
        </p:nvSpPr>
        <p:spPr>
          <a:xfrm>
            <a:off x="3307080"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5" name="矩形 94"/>
          <p:cNvSpPr/>
          <p:nvPr/>
        </p:nvSpPr>
        <p:spPr>
          <a:xfrm>
            <a:off x="4276090"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6" name="矩形 95"/>
          <p:cNvSpPr/>
          <p:nvPr/>
        </p:nvSpPr>
        <p:spPr>
          <a:xfrm>
            <a:off x="5298440"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7" name="矩形 96"/>
          <p:cNvSpPr/>
          <p:nvPr/>
        </p:nvSpPr>
        <p:spPr>
          <a:xfrm>
            <a:off x="6276975"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8" name="矩形 97"/>
          <p:cNvSpPr/>
          <p:nvPr/>
        </p:nvSpPr>
        <p:spPr>
          <a:xfrm>
            <a:off x="7255510"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50" name="矩形 149"/>
          <p:cNvSpPr/>
          <p:nvPr/>
        </p:nvSpPr>
        <p:spPr>
          <a:xfrm>
            <a:off x="8255635" y="4296410"/>
            <a:ext cx="517525" cy="7759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cxnSp>
        <p:nvCxnSpPr>
          <p:cNvPr id="152" name="直接箭头连接符 151"/>
          <p:cNvCxnSpPr>
            <a:stCxn id="60" idx="0"/>
          </p:cNvCxnSpPr>
          <p:nvPr/>
        </p:nvCxnSpPr>
        <p:spPr>
          <a:xfrm flipV="1">
            <a:off x="1086485" y="409130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直接箭头连接符 153"/>
          <p:cNvCxnSpPr/>
          <p:nvPr/>
        </p:nvCxnSpPr>
        <p:spPr>
          <a:xfrm flipV="1">
            <a:off x="3068955" y="409130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直接箭头连接符 154"/>
          <p:cNvCxnSpPr/>
          <p:nvPr/>
        </p:nvCxnSpPr>
        <p:spPr>
          <a:xfrm flipV="1">
            <a:off x="5035550" y="409130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直接箭头连接符 155"/>
          <p:cNvCxnSpPr/>
          <p:nvPr/>
        </p:nvCxnSpPr>
        <p:spPr>
          <a:xfrm flipV="1">
            <a:off x="7036435" y="409130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7" name="直接箭头连接符 156"/>
          <p:cNvCxnSpPr/>
          <p:nvPr/>
        </p:nvCxnSpPr>
        <p:spPr>
          <a:xfrm flipV="1">
            <a:off x="9020175" y="4091305"/>
            <a:ext cx="1905" cy="1586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8" name="矩形 157"/>
          <p:cNvSpPr/>
          <p:nvPr/>
        </p:nvSpPr>
        <p:spPr>
          <a:xfrm>
            <a:off x="312420" y="332613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59" name="矩形 158"/>
          <p:cNvSpPr/>
          <p:nvPr/>
        </p:nvSpPr>
        <p:spPr>
          <a:xfrm>
            <a:off x="2326005" y="332613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0" name="矩形 159"/>
          <p:cNvSpPr/>
          <p:nvPr/>
        </p:nvSpPr>
        <p:spPr>
          <a:xfrm>
            <a:off x="4274185" y="3326130"/>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1" name="矩形 160"/>
          <p:cNvSpPr/>
          <p:nvPr/>
        </p:nvSpPr>
        <p:spPr>
          <a:xfrm>
            <a:off x="6293485" y="331533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162" name="矩形 161"/>
          <p:cNvSpPr/>
          <p:nvPr/>
        </p:nvSpPr>
        <p:spPr>
          <a:xfrm>
            <a:off x="8244840" y="3315335"/>
            <a:ext cx="1024255" cy="775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cxnSp>
        <p:nvCxnSpPr>
          <p:cNvPr id="163" name="肘形连接符 162"/>
          <p:cNvCxnSpPr/>
          <p:nvPr/>
        </p:nvCxnSpPr>
        <p:spPr>
          <a:xfrm rot="16200000">
            <a:off x="2604770" y="407670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5" name="肘形连接符 164"/>
          <p:cNvCxnSpPr/>
          <p:nvPr/>
        </p:nvCxnSpPr>
        <p:spPr>
          <a:xfrm rot="16200000">
            <a:off x="618490" y="407670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6" name="肘形连接符 165"/>
          <p:cNvCxnSpPr/>
          <p:nvPr/>
        </p:nvCxnSpPr>
        <p:spPr>
          <a:xfrm rot="16200000">
            <a:off x="4585970" y="407670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7" name="肘形连接符 166"/>
          <p:cNvCxnSpPr/>
          <p:nvPr/>
        </p:nvCxnSpPr>
        <p:spPr>
          <a:xfrm rot="16200000">
            <a:off x="8505190" y="4065905"/>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8" name="肘形连接符 167"/>
          <p:cNvCxnSpPr/>
          <p:nvPr/>
        </p:nvCxnSpPr>
        <p:spPr>
          <a:xfrm rot="16200000">
            <a:off x="6583680" y="4076700"/>
            <a:ext cx="194310" cy="24511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9" name="直接箭头连接符 168"/>
          <p:cNvCxnSpPr>
            <a:stCxn id="62" idx="0"/>
          </p:cNvCxnSpPr>
          <p:nvPr/>
        </p:nvCxnSpPr>
        <p:spPr>
          <a:xfrm flipV="1">
            <a:off x="2078355" y="2992120"/>
            <a:ext cx="1905" cy="26854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1" name="直接箭头连接符 170"/>
          <p:cNvCxnSpPr/>
          <p:nvPr/>
        </p:nvCxnSpPr>
        <p:spPr>
          <a:xfrm flipH="1" flipV="1">
            <a:off x="6036310" y="3013710"/>
            <a:ext cx="8255" cy="2769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3" name="矩形 172"/>
          <p:cNvSpPr/>
          <p:nvPr/>
        </p:nvSpPr>
        <p:spPr>
          <a:xfrm>
            <a:off x="312420" y="2204720"/>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sp>
        <p:nvSpPr>
          <p:cNvPr id="174" name="矩形 173"/>
          <p:cNvSpPr/>
          <p:nvPr/>
        </p:nvSpPr>
        <p:spPr>
          <a:xfrm>
            <a:off x="4274185" y="2205355"/>
            <a:ext cx="1994535" cy="7867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p>
            <a:pPr algn="ctr"/>
            <a:endParaRPr lang="zh-CN" altLang="en-US"/>
          </a:p>
        </p:txBody>
      </p:sp>
      <p:cxnSp>
        <p:nvCxnSpPr>
          <p:cNvPr id="175" name="肘形连接符 174"/>
          <p:cNvCxnSpPr>
            <a:stCxn id="158" idx="0"/>
          </p:cNvCxnSpPr>
          <p:nvPr/>
        </p:nvCxnSpPr>
        <p:spPr>
          <a:xfrm rot="16200000">
            <a:off x="805815" y="2989580"/>
            <a:ext cx="355600" cy="317500"/>
          </a:xfrm>
          <a:prstGeom prst="bentConnector3">
            <a:avLst>
              <a:gd name="adj1" fmla="val 498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6" name="肘形连接符 175"/>
          <p:cNvCxnSpPr>
            <a:stCxn id="160" idx="0"/>
            <a:endCxn id="174" idx="2"/>
          </p:cNvCxnSpPr>
          <p:nvPr/>
        </p:nvCxnSpPr>
        <p:spPr>
          <a:xfrm rot="16200000">
            <a:off x="4862195" y="2916555"/>
            <a:ext cx="334010" cy="48514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7" name="肘形连接符 176"/>
          <p:cNvCxnSpPr>
            <a:stCxn id="92" idx="0"/>
          </p:cNvCxnSpPr>
          <p:nvPr/>
        </p:nvCxnSpPr>
        <p:spPr>
          <a:xfrm rot="16200000">
            <a:off x="1086485" y="3517900"/>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8" name="肘形连接符 177"/>
          <p:cNvCxnSpPr/>
          <p:nvPr/>
        </p:nvCxnSpPr>
        <p:spPr>
          <a:xfrm rot="16200000">
            <a:off x="5019040" y="3507105"/>
            <a:ext cx="1282700" cy="273685"/>
          </a:xfrm>
          <a:prstGeom prst="bent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0" name="直接箭头连接符 179"/>
          <p:cNvCxnSpPr>
            <a:stCxn id="57" idx="0"/>
          </p:cNvCxnSpPr>
          <p:nvPr/>
        </p:nvCxnSpPr>
        <p:spPr>
          <a:xfrm flipV="1">
            <a:off x="4062095" y="1908810"/>
            <a:ext cx="1905" cy="3768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1" name="矩形 180"/>
          <p:cNvSpPr/>
          <p:nvPr/>
        </p:nvSpPr>
        <p:spPr>
          <a:xfrm>
            <a:off x="312420" y="1165225"/>
            <a:ext cx="3945255" cy="711835"/>
          </a:xfrm>
          <a:prstGeom prst="rect">
            <a:avLst/>
          </a:prstGeom>
        </p:spPr>
        <p:style>
          <a:lnRef idx="0">
            <a:schemeClr val="accent4"/>
          </a:lnRef>
          <a:fillRef idx="3">
            <a:schemeClr val="accent4"/>
          </a:fillRef>
          <a:effectRef idx="3">
            <a:schemeClr val="accent4"/>
          </a:effectRef>
          <a:fontRef idx="minor">
            <a:schemeClr val="lt1"/>
          </a:fontRef>
        </p:style>
        <p:txBody>
          <a:bodyPr rtlCol="0" anchor="ctr"/>
          <a:p>
            <a:pPr algn="ctr"/>
            <a:endParaRPr lang="zh-CN" altLang="en-US"/>
          </a:p>
        </p:txBody>
      </p:sp>
      <p:cxnSp>
        <p:nvCxnSpPr>
          <p:cNvPr id="185" name="肘形连接符 184"/>
          <p:cNvCxnSpPr>
            <a:stCxn id="173" idx="0"/>
            <a:endCxn id="181" idx="2"/>
          </p:cNvCxnSpPr>
          <p:nvPr/>
        </p:nvCxnSpPr>
        <p:spPr>
          <a:xfrm rot="16200000">
            <a:off x="1633855" y="1553210"/>
            <a:ext cx="327660" cy="97536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6" name="肘形连接符 185"/>
          <p:cNvCxnSpPr>
            <a:stCxn id="159" idx="0"/>
          </p:cNvCxnSpPr>
          <p:nvPr/>
        </p:nvCxnSpPr>
        <p:spPr>
          <a:xfrm rot="16200000">
            <a:off x="2375535" y="2371090"/>
            <a:ext cx="1417320" cy="492125"/>
          </a:xfrm>
          <a:prstGeom prst="bentConnector3">
            <a:avLst>
              <a:gd name="adj1" fmla="val 4997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7" name="肘形连接符 186"/>
          <p:cNvCxnSpPr>
            <a:stCxn id="94" idx="0"/>
          </p:cNvCxnSpPr>
          <p:nvPr/>
        </p:nvCxnSpPr>
        <p:spPr>
          <a:xfrm rot="16200000">
            <a:off x="2486025" y="2999105"/>
            <a:ext cx="2376805" cy="21717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8" name="直接箭头连接符 187"/>
          <p:cNvCxnSpPr>
            <a:stCxn id="19" idx="0"/>
          </p:cNvCxnSpPr>
          <p:nvPr/>
        </p:nvCxnSpPr>
        <p:spPr>
          <a:xfrm flipV="1">
            <a:off x="8029575" y="1089660"/>
            <a:ext cx="12065" cy="4587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9" name="矩形 188"/>
          <p:cNvSpPr/>
          <p:nvPr/>
        </p:nvSpPr>
        <p:spPr>
          <a:xfrm>
            <a:off x="280035" y="323850"/>
            <a:ext cx="7933690" cy="7658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endParaRPr lang="zh-CN" altLang="en-US"/>
          </a:p>
        </p:txBody>
      </p:sp>
      <p:cxnSp>
        <p:nvCxnSpPr>
          <p:cNvPr id="191" name="直接箭头连接符 190"/>
          <p:cNvCxnSpPr>
            <a:stCxn id="181" idx="3"/>
          </p:cNvCxnSpPr>
          <p:nvPr/>
        </p:nvCxnSpPr>
        <p:spPr>
          <a:xfrm flipV="1">
            <a:off x="4257675" y="1111250"/>
            <a:ext cx="636270" cy="41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2" name="直接箭头连接符 191"/>
          <p:cNvCxnSpPr>
            <a:stCxn id="174" idx="0"/>
          </p:cNvCxnSpPr>
          <p:nvPr/>
        </p:nvCxnSpPr>
        <p:spPr>
          <a:xfrm flipV="1">
            <a:off x="5271770" y="1116330"/>
            <a:ext cx="376555" cy="1089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3" name="直接箭头连接符 192"/>
          <p:cNvCxnSpPr>
            <a:stCxn id="161" idx="0"/>
          </p:cNvCxnSpPr>
          <p:nvPr/>
        </p:nvCxnSpPr>
        <p:spPr>
          <a:xfrm flipH="1" flipV="1">
            <a:off x="6802120" y="1111250"/>
            <a:ext cx="3810" cy="220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4" name="直接箭头连接符 193"/>
          <p:cNvCxnSpPr>
            <a:stCxn id="98" idx="0"/>
          </p:cNvCxnSpPr>
          <p:nvPr/>
        </p:nvCxnSpPr>
        <p:spPr>
          <a:xfrm flipV="1">
            <a:off x="7514590" y="1073150"/>
            <a:ext cx="9525" cy="32232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6" name="文本框 195"/>
          <p:cNvSpPr txBox="1"/>
          <p:nvPr/>
        </p:nvSpPr>
        <p:spPr>
          <a:xfrm>
            <a:off x="1334135" y="4500245"/>
            <a:ext cx="500380" cy="368300"/>
          </a:xfrm>
          <a:prstGeom prst="rect">
            <a:avLst/>
          </a:prstGeom>
          <a:noFill/>
        </p:spPr>
        <p:txBody>
          <a:bodyPr wrap="none" rtlCol="0">
            <a:spAutoFit/>
          </a:bodyPr>
          <a:p>
            <a:r>
              <a:rPr lang="en-US" altLang="zh-CN"/>
              <a:t>t[3]</a:t>
            </a:r>
            <a:endParaRPr lang="en-US" altLang="zh-CN"/>
          </a:p>
        </p:txBody>
      </p:sp>
      <p:sp>
        <p:nvSpPr>
          <p:cNvPr id="197" name="文本框 196"/>
          <p:cNvSpPr txBox="1"/>
          <p:nvPr/>
        </p:nvSpPr>
        <p:spPr>
          <a:xfrm>
            <a:off x="324485" y="4500245"/>
            <a:ext cx="500380" cy="368300"/>
          </a:xfrm>
          <a:prstGeom prst="rect">
            <a:avLst/>
          </a:prstGeom>
          <a:noFill/>
        </p:spPr>
        <p:txBody>
          <a:bodyPr wrap="none" rtlCol="0">
            <a:spAutoFit/>
          </a:bodyPr>
          <a:p>
            <a:r>
              <a:rPr lang="en-US" altLang="zh-CN"/>
              <a:t>t[1]</a:t>
            </a:r>
            <a:endParaRPr lang="en-US" altLang="zh-CN"/>
          </a:p>
        </p:txBody>
      </p:sp>
      <p:sp>
        <p:nvSpPr>
          <p:cNvPr id="198" name="文本框 197"/>
          <p:cNvSpPr txBox="1"/>
          <p:nvPr/>
        </p:nvSpPr>
        <p:spPr>
          <a:xfrm>
            <a:off x="2341880" y="4500245"/>
            <a:ext cx="500380" cy="368300"/>
          </a:xfrm>
          <a:prstGeom prst="rect">
            <a:avLst/>
          </a:prstGeom>
          <a:noFill/>
        </p:spPr>
        <p:txBody>
          <a:bodyPr wrap="none" rtlCol="0">
            <a:spAutoFit/>
          </a:bodyPr>
          <a:p>
            <a:r>
              <a:rPr lang="en-US" altLang="zh-CN"/>
              <a:t>t[5]</a:t>
            </a:r>
            <a:endParaRPr lang="en-US" altLang="zh-CN"/>
          </a:p>
        </p:txBody>
      </p:sp>
      <p:sp>
        <p:nvSpPr>
          <p:cNvPr id="199" name="文本框 198"/>
          <p:cNvSpPr txBox="1"/>
          <p:nvPr/>
        </p:nvSpPr>
        <p:spPr>
          <a:xfrm>
            <a:off x="4286250" y="4500245"/>
            <a:ext cx="500380" cy="368300"/>
          </a:xfrm>
          <a:prstGeom prst="rect">
            <a:avLst/>
          </a:prstGeom>
          <a:noFill/>
        </p:spPr>
        <p:txBody>
          <a:bodyPr wrap="none" rtlCol="0">
            <a:spAutoFit/>
          </a:bodyPr>
          <a:p>
            <a:r>
              <a:rPr lang="en-US" altLang="zh-CN"/>
              <a:t>t[9]</a:t>
            </a:r>
            <a:endParaRPr lang="en-US" altLang="zh-CN"/>
          </a:p>
        </p:txBody>
      </p:sp>
      <p:sp>
        <p:nvSpPr>
          <p:cNvPr id="200" name="文本框 199"/>
          <p:cNvSpPr txBox="1"/>
          <p:nvPr/>
        </p:nvSpPr>
        <p:spPr>
          <a:xfrm>
            <a:off x="3315335" y="4500880"/>
            <a:ext cx="500380" cy="368300"/>
          </a:xfrm>
          <a:prstGeom prst="rect">
            <a:avLst/>
          </a:prstGeom>
          <a:noFill/>
        </p:spPr>
        <p:txBody>
          <a:bodyPr wrap="none" rtlCol="0">
            <a:spAutoFit/>
          </a:bodyPr>
          <a:p>
            <a:r>
              <a:rPr lang="en-US" altLang="zh-CN"/>
              <a:t>t[7]</a:t>
            </a:r>
            <a:endParaRPr lang="en-US" altLang="zh-CN"/>
          </a:p>
        </p:txBody>
      </p:sp>
      <p:sp>
        <p:nvSpPr>
          <p:cNvPr id="201" name="文本框 200"/>
          <p:cNvSpPr txBox="1"/>
          <p:nvPr/>
        </p:nvSpPr>
        <p:spPr>
          <a:xfrm>
            <a:off x="5271770" y="4500880"/>
            <a:ext cx="610235" cy="368300"/>
          </a:xfrm>
          <a:prstGeom prst="rect">
            <a:avLst/>
          </a:prstGeom>
          <a:noFill/>
        </p:spPr>
        <p:txBody>
          <a:bodyPr wrap="none" rtlCol="0">
            <a:spAutoFit/>
          </a:bodyPr>
          <a:p>
            <a:r>
              <a:rPr lang="en-US" altLang="zh-CN"/>
              <a:t>t[11]</a:t>
            </a:r>
            <a:endParaRPr lang="en-US" altLang="zh-CN"/>
          </a:p>
        </p:txBody>
      </p:sp>
      <p:sp>
        <p:nvSpPr>
          <p:cNvPr id="202" name="文本框 201"/>
          <p:cNvSpPr txBox="1"/>
          <p:nvPr/>
        </p:nvSpPr>
        <p:spPr>
          <a:xfrm>
            <a:off x="6230620" y="4500245"/>
            <a:ext cx="627380" cy="368300"/>
          </a:xfrm>
          <a:prstGeom prst="rect">
            <a:avLst/>
          </a:prstGeom>
          <a:noFill/>
        </p:spPr>
        <p:txBody>
          <a:bodyPr wrap="none" rtlCol="0">
            <a:spAutoFit/>
          </a:bodyPr>
          <a:p>
            <a:r>
              <a:rPr lang="en-US" altLang="zh-CN"/>
              <a:t>t[13]</a:t>
            </a:r>
            <a:endParaRPr lang="en-US" altLang="zh-CN"/>
          </a:p>
        </p:txBody>
      </p:sp>
      <p:sp>
        <p:nvSpPr>
          <p:cNvPr id="203" name="文本框 202"/>
          <p:cNvSpPr txBox="1"/>
          <p:nvPr/>
        </p:nvSpPr>
        <p:spPr>
          <a:xfrm>
            <a:off x="7228205" y="4500880"/>
            <a:ext cx="627380" cy="368300"/>
          </a:xfrm>
          <a:prstGeom prst="rect">
            <a:avLst/>
          </a:prstGeom>
          <a:noFill/>
        </p:spPr>
        <p:txBody>
          <a:bodyPr wrap="none" rtlCol="0">
            <a:spAutoFit/>
          </a:bodyPr>
          <a:p>
            <a:r>
              <a:rPr lang="en-US" altLang="zh-CN"/>
              <a:t>t[15]</a:t>
            </a:r>
            <a:endParaRPr lang="en-US" altLang="zh-CN"/>
          </a:p>
        </p:txBody>
      </p:sp>
      <p:sp>
        <p:nvSpPr>
          <p:cNvPr id="204" name="文本框 203"/>
          <p:cNvSpPr txBox="1"/>
          <p:nvPr/>
        </p:nvSpPr>
        <p:spPr>
          <a:xfrm>
            <a:off x="8213725" y="4500245"/>
            <a:ext cx="627380" cy="368300"/>
          </a:xfrm>
          <a:prstGeom prst="rect">
            <a:avLst/>
          </a:prstGeom>
          <a:noFill/>
        </p:spPr>
        <p:txBody>
          <a:bodyPr wrap="none" rtlCol="0">
            <a:spAutoFit/>
          </a:bodyPr>
          <a:p>
            <a:r>
              <a:rPr lang="en-US" altLang="zh-CN"/>
              <a:t>t[17]</a:t>
            </a:r>
            <a:endParaRPr lang="en-US" altLang="zh-CN"/>
          </a:p>
        </p:txBody>
      </p:sp>
      <p:sp>
        <p:nvSpPr>
          <p:cNvPr id="205" name="文本框 204"/>
          <p:cNvSpPr txBox="1"/>
          <p:nvPr/>
        </p:nvSpPr>
        <p:spPr>
          <a:xfrm>
            <a:off x="574040" y="3519170"/>
            <a:ext cx="500380" cy="368300"/>
          </a:xfrm>
          <a:prstGeom prst="rect">
            <a:avLst/>
          </a:prstGeom>
          <a:noFill/>
        </p:spPr>
        <p:txBody>
          <a:bodyPr wrap="none" rtlCol="0">
            <a:spAutoFit/>
          </a:bodyPr>
          <a:p>
            <a:r>
              <a:rPr lang="en-US" altLang="zh-CN"/>
              <a:t>t[2]</a:t>
            </a:r>
            <a:endParaRPr lang="en-US" altLang="zh-CN"/>
          </a:p>
        </p:txBody>
      </p:sp>
      <p:sp>
        <p:nvSpPr>
          <p:cNvPr id="206" name="文本框 205"/>
          <p:cNvSpPr txBox="1"/>
          <p:nvPr/>
        </p:nvSpPr>
        <p:spPr>
          <a:xfrm>
            <a:off x="2588260" y="3529965"/>
            <a:ext cx="500380" cy="368300"/>
          </a:xfrm>
          <a:prstGeom prst="rect">
            <a:avLst/>
          </a:prstGeom>
          <a:noFill/>
        </p:spPr>
        <p:txBody>
          <a:bodyPr wrap="none" rtlCol="0">
            <a:spAutoFit/>
          </a:bodyPr>
          <a:p>
            <a:r>
              <a:rPr lang="en-US" altLang="zh-CN"/>
              <a:t>t[6]</a:t>
            </a:r>
            <a:endParaRPr lang="en-US" altLang="zh-CN"/>
          </a:p>
        </p:txBody>
      </p:sp>
      <p:sp>
        <p:nvSpPr>
          <p:cNvPr id="207" name="文本框 206"/>
          <p:cNvSpPr txBox="1"/>
          <p:nvPr/>
        </p:nvSpPr>
        <p:spPr>
          <a:xfrm>
            <a:off x="4472305" y="3519170"/>
            <a:ext cx="627380" cy="368300"/>
          </a:xfrm>
          <a:prstGeom prst="rect">
            <a:avLst/>
          </a:prstGeom>
          <a:noFill/>
        </p:spPr>
        <p:txBody>
          <a:bodyPr wrap="none" rtlCol="0">
            <a:spAutoFit/>
          </a:bodyPr>
          <a:p>
            <a:r>
              <a:rPr lang="en-US" altLang="zh-CN"/>
              <a:t>t[10]</a:t>
            </a:r>
            <a:endParaRPr lang="en-US" altLang="zh-CN"/>
          </a:p>
        </p:txBody>
      </p:sp>
      <p:sp>
        <p:nvSpPr>
          <p:cNvPr id="208" name="文本框 207"/>
          <p:cNvSpPr txBox="1"/>
          <p:nvPr/>
        </p:nvSpPr>
        <p:spPr>
          <a:xfrm>
            <a:off x="6492240" y="3519170"/>
            <a:ext cx="627380" cy="368300"/>
          </a:xfrm>
          <a:prstGeom prst="rect">
            <a:avLst/>
          </a:prstGeom>
          <a:noFill/>
        </p:spPr>
        <p:txBody>
          <a:bodyPr wrap="none" rtlCol="0">
            <a:spAutoFit/>
          </a:bodyPr>
          <a:p>
            <a:r>
              <a:rPr lang="en-US" altLang="zh-CN"/>
              <a:t>t[14]</a:t>
            </a:r>
            <a:endParaRPr lang="en-US" altLang="zh-CN"/>
          </a:p>
        </p:txBody>
      </p:sp>
      <p:sp>
        <p:nvSpPr>
          <p:cNvPr id="209" name="文本框 208"/>
          <p:cNvSpPr txBox="1"/>
          <p:nvPr/>
        </p:nvSpPr>
        <p:spPr>
          <a:xfrm>
            <a:off x="8442960" y="3519170"/>
            <a:ext cx="627380" cy="368300"/>
          </a:xfrm>
          <a:prstGeom prst="rect">
            <a:avLst/>
          </a:prstGeom>
          <a:noFill/>
        </p:spPr>
        <p:txBody>
          <a:bodyPr wrap="none" rtlCol="0">
            <a:spAutoFit/>
          </a:bodyPr>
          <a:p>
            <a:r>
              <a:rPr lang="en-US" altLang="zh-CN"/>
              <a:t>t[18]</a:t>
            </a:r>
            <a:endParaRPr lang="en-US" altLang="zh-CN"/>
          </a:p>
        </p:txBody>
      </p:sp>
      <p:sp>
        <p:nvSpPr>
          <p:cNvPr id="210" name="文本框 209"/>
          <p:cNvSpPr txBox="1"/>
          <p:nvPr/>
        </p:nvSpPr>
        <p:spPr>
          <a:xfrm>
            <a:off x="1059180" y="2413635"/>
            <a:ext cx="500380" cy="368300"/>
          </a:xfrm>
          <a:prstGeom prst="rect">
            <a:avLst/>
          </a:prstGeom>
          <a:noFill/>
        </p:spPr>
        <p:txBody>
          <a:bodyPr wrap="none" rtlCol="0">
            <a:spAutoFit/>
          </a:bodyPr>
          <a:p>
            <a:r>
              <a:rPr lang="en-US" altLang="zh-CN"/>
              <a:t>t[4]</a:t>
            </a:r>
            <a:endParaRPr lang="en-US" altLang="zh-CN"/>
          </a:p>
        </p:txBody>
      </p:sp>
      <p:sp>
        <p:nvSpPr>
          <p:cNvPr id="211" name="文本框 210"/>
          <p:cNvSpPr txBox="1"/>
          <p:nvPr/>
        </p:nvSpPr>
        <p:spPr>
          <a:xfrm>
            <a:off x="2035175" y="1337310"/>
            <a:ext cx="500380" cy="368300"/>
          </a:xfrm>
          <a:prstGeom prst="rect">
            <a:avLst/>
          </a:prstGeom>
          <a:noFill/>
        </p:spPr>
        <p:txBody>
          <a:bodyPr wrap="none" rtlCol="0">
            <a:spAutoFit/>
          </a:bodyPr>
          <a:p>
            <a:r>
              <a:rPr lang="en-US" altLang="zh-CN"/>
              <a:t>t[8]</a:t>
            </a:r>
            <a:endParaRPr lang="en-US" altLang="zh-CN"/>
          </a:p>
        </p:txBody>
      </p:sp>
      <p:sp>
        <p:nvSpPr>
          <p:cNvPr id="212" name="文本框 211"/>
          <p:cNvSpPr txBox="1"/>
          <p:nvPr/>
        </p:nvSpPr>
        <p:spPr>
          <a:xfrm>
            <a:off x="4958080" y="2413635"/>
            <a:ext cx="627380" cy="368300"/>
          </a:xfrm>
          <a:prstGeom prst="rect">
            <a:avLst/>
          </a:prstGeom>
          <a:noFill/>
        </p:spPr>
        <p:txBody>
          <a:bodyPr wrap="none" rtlCol="0">
            <a:spAutoFit/>
          </a:bodyPr>
          <a:p>
            <a:r>
              <a:rPr lang="en-US" altLang="zh-CN"/>
              <a:t>t[12]</a:t>
            </a:r>
            <a:endParaRPr lang="en-US" altLang="zh-CN"/>
          </a:p>
        </p:txBody>
      </p:sp>
      <p:sp>
        <p:nvSpPr>
          <p:cNvPr id="213" name="文本框 212"/>
          <p:cNvSpPr txBox="1"/>
          <p:nvPr/>
        </p:nvSpPr>
        <p:spPr>
          <a:xfrm>
            <a:off x="3933190" y="522605"/>
            <a:ext cx="627380" cy="368300"/>
          </a:xfrm>
          <a:prstGeom prst="rect">
            <a:avLst/>
          </a:prstGeom>
          <a:noFill/>
        </p:spPr>
        <p:txBody>
          <a:bodyPr wrap="none" rtlCol="0">
            <a:spAutoFit/>
          </a:bodyPr>
          <a:p>
            <a:r>
              <a:rPr lang="en-US" altLang="zh-CN">
                <a:solidFill>
                  <a:schemeClr val="bg1"/>
                </a:solidFill>
              </a:rPr>
              <a:t>t[16]</a:t>
            </a:r>
            <a:endParaRPr lang="en-US" altLang="zh-CN">
              <a:solidFill>
                <a:schemeClr val="bg1"/>
              </a:solidFill>
            </a:endParaRPr>
          </a:p>
        </p:txBody>
      </p:sp>
      <p:sp>
        <p:nvSpPr>
          <p:cNvPr id="4" name="文本框 3"/>
          <p:cNvSpPr txBox="1"/>
          <p:nvPr/>
        </p:nvSpPr>
        <p:spPr>
          <a:xfrm>
            <a:off x="9700260" y="140970"/>
            <a:ext cx="2555875" cy="6554470"/>
          </a:xfrm>
          <a:prstGeom prst="rect">
            <a:avLst/>
          </a:prstGeom>
          <a:noFill/>
        </p:spPr>
        <p:txBody>
          <a:bodyPr wrap="square" rtlCol="0">
            <a:spAutoFit/>
          </a:bodyPr>
          <a:p>
            <a:r>
              <a:rPr lang="zh-CN" altLang="en-US" sz="2000" b="1"/>
              <a:t>假设目标答案为</a:t>
            </a:r>
            <a:r>
              <a:rPr lang="en-US" altLang="zh-CN" sz="2000" b="1"/>
              <a:t>sum(11)</a:t>
            </a:r>
            <a:r>
              <a:rPr lang="zh-CN" altLang="en-US" sz="2000" b="1"/>
              <a:t>是第一个大于等于</a:t>
            </a:r>
            <a:r>
              <a:rPr lang="en-US" altLang="zh-CN" sz="2000" b="1"/>
              <a:t>k</a:t>
            </a:r>
            <a:r>
              <a:rPr lang="zh-CN" altLang="en-US" sz="2000" b="1"/>
              <a:t>的数</a:t>
            </a:r>
            <a:endParaRPr lang="en-US" altLang="zh-CN" sz="2000" b="1"/>
          </a:p>
          <a:p>
            <a:r>
              <a:rPr lang="zh-CN" altLang="en-US" sz="2000" b="1"/>
              <a:t>则我们需要找到的最后一个不符合条件的数为</a:t>
            </a:r>
            <a:r>
              <a:rPr lang="en-US" altLang="zh-CN" sz="2000" b="1"/>
              <a:t>sum(10)</a:t>
            </a:r>
            <a:endParaRPr lang="en-US" altLang="zh-CN" sz="2000" b="1"/>
          </a:p>
          <a:p>
            <a:r>
              <a:rPr lang="zh-CN" altLang="en-US" sz="2000" b="1"/>
              <a:t>我们先找到</a:t>
            </a:r>
            <a:r>
              <a:rPr lang="en-US" altLang="zh-CN" sz="2000" b="1"/>
              <a:t>2^4</a:t>
            </a:r>
            <a:endParaRPr lang="en-US" altLang="zh-CN" sz="2000" b="1"/>
          </a:p>
          <a:p>
            <a:r>
              <a:rPr lang="zh-CN" altLang="en-US" sz="2000" b="1"/>
              <a:t>发现</a:t>
            </a:r>
            <a:r>
              <a:rPr lang="en-US" altLang="zh-CN" sz="2000" b="1"/>
              <a:t>t[16]&gt;=k</a:t>
            </a:r>
            <a:endParaRPr lang="en-US" altLang="zh-CN" sz="2000" b="1"/>
          </a:p>
          <a:p>
            <a:r>
              <a:rPr lang="zh-CN" altLang="en-US" sz="2000" b="1"/>
              <a:t>于是找到</a:t>
            </a:r>
            <a:r>
              <a:rPr lang="en-US" altLang="zh-CN" sz="2000" b="1"/>
              <a:t>2^3</a:t>
            </a:r>
            <a:endParaRPr lang="en-US" altLang="zh-CN" sz="2000" b="1"/>
          </a:p>
          <a:p>
            <a:r>
              <a:rPr lang="zh-CN" altLang="en-US" sz="2000" b="1"/>
              <a:t>发现</a:t>
            </a:r>
            <a:r>
              <a:rPr lang="en-US" altLang="zh-CN" sz="2000" b="1"/>
              <a:t>temp+t[8]&lt;k,temp += t[8]</a:t>
            </a:r>
            <a:endParaRPr lang="en-US" altLang="zh-CN" sz="2000" b="1"/>
          </a:p>
          <a:p>
            <a:r>
              <a:rPr lang="zh-CN" altLang="en-US" sz="2000" b="1"/>
              <a:t>然后找到</a:t>
            </a:r>
            <a:r>
              <a:rPr lang="en-US" altLang="zh-CN" sz="2000" b="1"/>
              <a:t>2^2</a:t>
            </a:r>
            <a:endParaRPr lang="en-US" altLang="zh-CN" sz="2000" b="1"/>
          </a:p>
          <a:p>
            <a:r>
              <a:rPr lang="en-US" altLang="zh-CN" sz="2000" b="1"/>
              <a:t>temp+t[4]&gt;=k</a:t>
            </a:r>
            <a:endParaRPr lang="en-US" altLang="zh-CN" sz="2000" b="1"/>
          </a:p>
          <a:p>
            <a:r>
              <a:rPr lang="zh-CN" altLang="en-US" sz="2000" b="1"/>
              <a:t>于是找到</a:t>
            </a:r>
            <a:r>
              <a:rPr lang="en-US" altLang="zh-CN" sz="2000" b="1"/>
              <a:t>2^1</a:t>
            </a:r>
            <a:endParaRPr lang="en-US" altLang="zh-CN" sz="2000" b="1"/>
          </a:p>
          <a:p>
            <a:r>
              <a:rPr lang="en-US" altLang="zh-CN" sz="2000" b="1"/>
              <a:t>temp + t[2]&lt;k,temp += t[2]</a:t>
            </a:r>
            <a:endParaRPr lang="en-US" altLang="zh-CN" sz="2000" b="1"/>
          </a:p>
          <a:p>
            <a:r>
              <a:rPr lang="zh-CN" altLang="en-US" sz="2000" b="1"/>
              <a:t>最后找到</a:t>
            </a:r>
            <a:r>
              <a:rPr lang="en-US" altLang="zh-CN" sz="2000" b="1"/>
              <a:t>2^0</a:t>
            </a:r>
            <a:r>
              <a:rPr lang="zh-CN" altLang="en-US" sz="2000" b="1"/>
              <a:t>，</a:t>
            </a:r>
            <a:r>
              <a:rPr lang="en-US" altLang="zh-CN" sz="2000" b="1"/>
              <a:t>temp + t[0]&gt;=k.</a:t>
            </a:r>
            <a:endParaRPr lang="en-US" altLang="zh-CN" sz="2000" b="1"/>
          </a:p>
          <a:p>
            <a:r>
              <a:rPr lang="zh-CN" altLang="en-US" sz="2000" b="1"/>
              <a:t>返回</a:t>
            </a:r>
            <a:r>
              <a:rPr lang="en-US" altLang="zh-CN" sz="2000" b="1"/>
              <a:t>temp + 1</a:t>
            </a:r>
            <a:r>
              <a:rPr lang="zh-CN" altLang="en-US" sz="2000" b="1"/>
              <a:t>，即</a:t>
            </a:r>
            <a:r>
              <a:rPr lang="en-US" altLang="zh-CN" sz="2000" b="1"/>
              <a:t>11.</a:t>
            </a:r>
            <a:endParaRPr lang="en-US" altLang="zh-CN" sz="2000" b="1"/>
          </a:p>
          <a:p>
            <a:endParaRPr lang="en-US" altLang="zh-CN" sz="2000" b="1"/>
          </a:p>
        </p:txBody>
      </p:sp>
      <p:cxnSp>
        <p:nvCxnSpPr>
          <p:cNvPr id="5" name="直接箭头连接符 4"/>
          <p:cNvCxnSpPr/>
          <p:nvPr/>
        </p:nvCxnSpPr>
        <p:spPr>
          <a:xfrm flipH="1" flipV="1">
            <a:off x="8353425" y="641350"/>
            <a:ext cx="1347470" cy="1444625"/>
          </a:xfrm>
          <a:prstGeom prst="straightConnector1">
            <a:avLst/>
          </a:prstGeom>
          <a:ln>
            <a:tailEnd type="arrow" w="med" len="med"/>
          </a:ln>
        </p:spPr>
        <p:style>
          <a:lnRef idx="1">
            <a:schemeClr val="accent5"/>
          </a:lnRef>
          <a:fillRef idx="0">
            <a:schemeClr val="accent5"/>
          </a:fillRef>
          <a:effectRef idx="0">
            <a:schemeClr val="accent5"/>
          </a:effectRef>
          <a:fontRef idx="minor">
            <a:schemeClr val="tx1"/>
          </a:fontRef>
        </p:style>
      </p:cxnSp>
      <p:cxnSp>
        <p:nvCxnSpPr>
          <p:cNvPr id="6" name="直接箭头连接符 5"/>
          <p:cNvCxnSpPr/>
          <p:nvPr/>
        </p:nvCxnSpPr>
        <p:spPr>
          <a:xfrm flipH="1" flipV="1">
            <a:off x="4608830" y="1521460"/>
            <a:ext cx="5060315" cy="1243965"/>
          </a:xfrm>
          <a:prstGeom prst="straightConnector1">
            <a:avLst/>
          </a:prstGeom>
          <a:ln>
            <a:tailEnd type="arrow" w="med" len="med"/>
          </a:ln>
        </p:spPr>
        <p:style>
          <a:lnRef idx="1">
            <a:schemeClr val="accent5"/>
          </a:lnRef>
          <a:fillRef idx="0">
            <a:schemeClr val="accent5"/>
          </a:fillRef>
          <a:effectRef idx="0">
            <a:schemeClr val="accent5"/>
          </a:effectRef>
          <a:fontRef idx="minor">
            <a:schemeClr val="tx1"/>
          </a:fontRef>
        </p:style>
      </p:cxnSp>
      <p:cxnSp>
        <p:nvCxnSpPr>
          <p:cNvPr id="7" name="直接箭头连接符 6"/>
          <p:cNvCxnSpPr/>
          <p:nvPr/>
        </p:nvCxnSpPr>
        <p:spPr>
          <a:xfrm flipH="1" flipV="1">
            <a:off x="6424295" y="2668270"/>
            <a:ext cx="3319780" cy="1552575"/>
          </a:xfrm>
          <a:prstGeom prst="straightConnector1">
            <a:avLst/>
          </a:prstGeom>
          <a:ln>
            <a:tailEnd type="arrow" w="med" len="med"/>
          </a:ln>
        </p:spPr>
        <p:style>
          <a:lnRef idx="1">
            <a:schemeClr val="accent5"/>
          </a:lnRef>
          <a:fillRef idx="0">
            <a:schemeClr val="accent5"/>
          </a:fillRef>
          <a:effectRef idx="0">
            <a:schemeClr val="accent5"/>
          </a:effectRef>
          <a:fontRef idx="minor">
            <a:schemeClr val="tx1"/>
          </a:fontRef>
        </p:style>
      </p:cxnSp>
      <p:cxnSp>
        <p:nvCxnSpPr>
          <p:cNvPr id="8" name="直接箭头连接符 7"/>
          <p:cNvCxnSpPr/>
          <p:nvPr/>
        </p:nvCxnSpPr>
        <p:spPr>
          <a:xfrm flipH="1" flipV="1">
            <a:off x="5432425" y="3735705"/>
            <a:ext cx="4268470" cy="1289050"/>
          </a:xfrm>
          <a:prstGeom prst="straightConnector1">
            <a:avLst/>
          </a:prstGeom>
          <a:ln>
            <a:tailEnd type="arrow" w="med" len="med"/>
          </a:ln>
        </p:spPr>
        <p:style>
          <a:lnRef idx="1">
            <a:schemeClr val="accent5"/>
          </a:lnRef>
          <a:fillRef idx="0">
            <a:schemeClr val="accent5"/>
          </a:fillRef>
          <a:effectRef idx="0">
            <a:schemeClr val="accent5"/>
          </a:effectRef>
          <a:fontRef idx="minor">
            <a:schemeClr val="tx1"/>
          </a:fontRef>
        </p:style>
      </p:cxnSp>
      <p:cxnSp>
        <p:nvCxnSpPr>
          <p:cNvPr id="9" name="直接箭头连接符 8"/>
          <p:cNvCxnSpPr/>
          <p:nvPr/>
        </p:nvCxnSpPr>
        <p:spPr>
          <a:xfrm flipH="1" flipV="1">
            <a:off x="5971540" y="4942840"/>
            <a:ext cx="3820795" cy="840105"/>
          </a:xfrm>
          <a:prstGeom prst="straightConnector1">
            <a:avLst/>
          </a:prstGeom>
          <a:ln>
            <a:tailEnd type="arrow" w="med" len="med"/>
          </a:ln>
        </p:spPr>
        <p:style>
          <a:lnRef idx="1">
            <a:schemeClr val="accent5"/>
          </a:lnRef>
          <a:fillRef idx="0">
            <a:schemeClr val="accent5"/>
          </a:fillRef>
          <a:effectRef idx="0">
            <a:schemeClr val="accent5"/>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wipe(down)">
                                      <p:cBhvr>
                                        <p:cTn id="25" dur="500"/>
                                        <p:tgtEl>
                                          <p:spTgt spid="4">
                                            <p:txEl>
                                              <p:pRg st="3" end="3"/>
                                            </p:txEl>
                                          </p:spTgt>
                                        </p:tgtEl>
                                      </p:cBhvr>
                                    </p:animEffect>
                                  </p:childTnLst>
                                </p:cTn>
                              </p:par>
                              <p:par>
                                <p:cTn id="26" presetID="22" presetClass="exit" presetSubtype="4" fill="hold" nodeType="withEffect">
                                  <p:stCondLst>
                                    <p:cond delay="0"/>
                                  </p:stCondLst>
                                  <p:childTnLst>
                                    <p:animEffect transition="out" filter="wipe(down)">
                                      <p:cBhvr>
                                        <p:cTn id="27" dur="500"/>
                                        <p:tgtEl>
                                          <p:spTgt spid="5"/>
                                        </p:tgtEl>
                                      </p:cBhvr>
                                    </p:animEffect>
                                    <p:set>
                                      <p:cBhvr>
                                        <p:cTn id="28" dur="1" fill="hold">
                                          <p:stCondLst>
                                            <p:cond delay="499"/>
                                          </p:stCondLst>
                                        </p:cTn>
                                        <p:tgtEl>
                                          <p:spTgt spid="5"/>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wipe(down)">
                                      <p:cBhvr>
                                        <p:cTn id="33" dur="500"/>
                                        <p:tgtEl>
                                          <p:spTgt spid="4">
                                            <p:txEl>
                                              <p:pRg st="4" end="4"/>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wipe(down)">
                                      <p:cBhvr>
                                        <p:cTn id="41" dur="500"/>
                                        <p:tgtEl>
                                          <p:spTgt spid="4">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4">
                                            <p:txEl>
                                              <p:pRg st="6" end="6"/>
                                            </p:txEl>
                                          </p:spTgt>
                                        </p:tgtEl>
                                        <p:attrNameLst>
                                          <p:attrName>style.visibility</p:attrName>
                                        </p:attrNameLst>
                                      </p:cBhvr>
                                      <p:to>
                                        <p:strVal val="visible"/>
                                      </p:to>
                                    </p:set>
                                    <p:animEffect transition="in" filter="wipe(down)">
                                      <p:cBhvr>
                                        <p:cTn id="46" dur="500"/>
                                        <p:tgtEl>
                                          <p:spTgt spid="4">
                                            <p:txEl>
                                              <p:pRg st="6" end="6"/>
                                            </p:txEl>
                                          </p:spTgt>
                                        </p:tgtEl>
                                      </p:cBhvr>
                                    </p:animEffect>
                                  </p:childTnLst>
                                </p:cTn>
                              </p:par>
                              <p:par>
                                <p:cTn id="47" presetID="22" presetClass="entr" presetSubtype="4" fill="hold" nodeType="with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wipe(down)">
                                      <p:cBhvr>
                                        <p:cTn id="49" dur="500"/>
                                        <p:tgtEl>
                                          <p:spTgt spid="7"/>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4">
                                            <p:txEl>
                                              <p:pRg st="7" end="7"/>
                                            </p:txEl>
                                          </p:spTgt>
                                        </p:tgtEl>
                                        <p:attrNameLst>
                                          <p:attrName>style.visibility</p:attrName>
                                        </p:attrNameLst>
                                      </p:cBhvr>
                                      <p:to>
                                        <p:strVal val="visible"/>
                                      </p:to>
                                    </p:set>
                                    <p:animEffect transition="in" filter="wipe(down)">
                                      <p:cBhvr>
                                        <p:cTn id="54" dur="500"/>
                                        <p:tgtEl>
                                          <p:spTgt spid="4">
                                            <p:txEl>
                                              <p:pRg st="7" end="7"/>
                                            </p:txEl>
                                          </p:spTgt>
                                        </p:tgtEl>
                                      </p:cBhvr>
                                    </p:animEffect>
                                  </p:childTnLst>
                                </p:cTn>
                              </p:par>
                              <p:par>
                                <p:cTn id="55" presetID="22" presetClass="exit" presetSubtype="4" fill="hold" nodeType="withEffect">
                                  <p:stCondLst>
                                    <p:cond delay="0"/>
                                  </p:stCondLst>
                                  <p:childTnLst>
                                    <p:animEffect transition="out" filter="wipe(down)">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
                                            <p:txEl>
                                              <p:pRg st="8" end="8"/>
                                            </p:txEl>
                                          </p:spTgt>
                                        </p:tgtEl>
                                        <p:attrNameLst>
                                          <p:attrName>style.visibility</p:attrName>
                                        </p:attrNameLst>
                                      </p:cBhvr>
                                      <p:to>
                                        <p:strVal val="visible"/>
                                      </p:to>
                                    </p:set>
                                    <p:animEffect transition="in" filter="wipe(down)">
                                      <p:cBhvr>
                                        <p:cTn id="62" dur="500"/>
                                        <p:tgtEl>
                                          <p:spTgt spid="4">
                                            <p:txEl>
                                              <p:pRg st="8" end="8"/>
                                            </p:txEl>
                                          </p:spTgt>
                                        </p:tgtEl>
                                      </p:cBhvr>
                                    </p:animEffect>
                                  </p:childTnLst>
                                </p:cTn>
                              </p:par>
                              <p:par>
                                <p:cTn id="63" presetID="22" presetClass="entr" presetSubtype="4" fill="hold" nodeType="with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down)">
                                      <p:cBhvr>
                                        <p:cTn id="65" dur="500"/>
                                        <p:tgtEl>
                                          <p:spTgt spid="8"/>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nodeType="clickEffect">
                                  <p:stCondLst>
                                    <p:cond delay="0"/>
                                  </p:stCondLst>
                                  <p:childTnLst>
                                    <p:set>
                                      <p:cBhvr>
                                        <p:cTn id="69" dur="1" fill="hold">
                                          <p:stCondLst>
                                            <p:cond delay="0"/>
                                          </p:stCondLst>
                                        </p:cTn>
                                        <p:tgtEl>
                                          <p:spTgt spid="4">
                                            <p:txEl>
                                              <p:pRg st="9" end="9"/>
                                            </p:txEl>
                                          </p:spTgt>
                                        </p:tgtEl>
                                        <p:attrNameLst>
                                          <p:attrName>style.visibility</p:attrName>
                                        </p:attrNameLst>
                                      </p:cBhvr>
                                      <p:to>
                                        <p:strVal val="visible"/>
                                      </p:to>
                                    </p:set>
                                    <p:animEffect transition="in" filter="wipe(down)">
                                      <p:cBhvr>
                                        <p:cTn id="70" dur="500"/>
                                        <p:tgtEl>
                                          <p:spTgt spid="4">
                                            <p:txEl>
                                              <p:pRg st="9" end="9"/>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nodeType="clickEffect">
                                  <p:stCondLst>
                                    <p:cond delay="0"/>
                                  </p:stCondLst>
                                  <p:childTnLst>
                                    <p:set>
                                      <p:cBhvr>
                                        <p:cTn id="74" dur="1" fill="hold">
                                          <p:stCondLst>
                                            <p:cond delay="0"/>
                                          </p:stCondLst>
                                        </p:cTn>
                                        <p:tgtEl>
                                          <p:spTgt spid="4">
                                            <p:txEl>
                                              <p:pRg st="10" end="10"/>
                                            </p:txEl>
                                          </p:spTgt>
                                        </p:tgtEl>
                                        <p:attrNameLst>
                                          <p:attrName>style.visibility</p:attrName>
                                        </p:attrNameLst>
                                      </p:cBhvr>
                                      <p:to>
                                        <p:strVal val="visible"/>
                                      </p:to>
                                    </p:set>
                                    <p:animEffect transition="in" filter="wipe(down)">
                                      <p:cBhvr>
                                        <p:cTn id="75" dur="500"/>
                                        <p:tgtEl>
                                          <p:spTgt spid="4">
                                            <p:txEl>
                                              <p:pRg st="10" end="10"/>
                                            </p:txEl>
                                          </p:spTgt>
                                        </p:tgtEl>
                                      </p:cBhvr>
                                    </p:animEffect>
                                  </p:childTnLst>
                                </p:cTn>
                              </p:par>
                              <p:par>
                                <p:cTn id="76" presetID="22" presetClass="entr" presetSubtype="4" fill="hold" nodeType="with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wipe(down)">
                                      <p:cBhvr>
                                        <p:cTn id="78" dur="500"/>
                                        <p:tgtEl>
                                          <p:spTgt spid="9"/>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nodeType="clickEffect">
                                  <p:stCondLst>
                                    <p:cond delay="0"/>
                                  </p:stCondLst>
                                  <p:childTnLst>
                                    <p:set>
                                      <p:cBhvr>
                                        <p:cTn id="82" dur="1" fill="hold">
                                          <p:stCondLst>
                                            <p:cond delay="0"/>
                                          </p:stCondLst>
                                        </p:cTn>
                                        <p:tgtEl>
                                          <p:spTgt spid="4">
                                            <p:txEl>
                                              <p:pRg st="11" end="11"/>
                                            </p:txEl>
                                          </p:spTgt>
                                        </p:tgtEl>
                                        <p:attrNameLst>
                                          <p:attrName>style.visibility</p:attrName>
                                        </p:attrNameLst>
                                      </p:cBhvr>
                                      <p:to>
                                        <p:strVal val="visible"/>
                                      </p:to>
                                    </p:set>
                                    <p:animEffect transition="in" filter="wipe(down)">
                                      <p:cBhvr>
                                        <p:cTn id="83" dur="500"/>
                                        <p:tgtEl>
                                          <p:spTgt spid="4">
                                            <p:txEl>
                                              <p:pRg st="11" end="11"/>
                                            </p:txEl>
                                          </p:spTgt>
                                        </p:tgtEl>
                                      </p:cBhvr>
                                    </p:animEffect>
                                  </p:childTnLst>
                                </p:cTn>
                              </p:par>
                              <p:par>
                                <p:cTn id="84" presetID="22" presetClass="exit" presetSubtype="4" fill="hold" nodeType="withEffect">
                                  <p:stCondLst>
                                    <p:cond delay="0"/>
                                  </p:stCondLst>
                                  <p:childTnLst>
                                    <p:animEffect transition="out" filter="wipe(down)">
                                      <p:cBhvr>
                                        <p:cTn id="85" dur="500"/>
                                        <p:tgtEl>
                                          <p:spTgt spid="9"/>
                                        </p:tgtEl>
                                      </p:cBhvr>
                                    </p:animEffect>
                                    <p:set>
                                      <p:cBhvr>
                                        <p:cTn id="86"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1" animBg="1"/>
      <p:bldP spid="92" grpId="1" animBg="1"/>
      <p:bldP spid="93" grpId="1" animBg="1"/>
      <p:bldP spid="94" grpId="1" animBg="1"/>
      <p:bldP spid="95" grpId="1" animBg="1"/>
      <p:bldP spid="96" grpId="1" animBg="1"/>
      <p:bldP spid="97" grpId="1" animBg="1"/>
      <p:bldP spid="98" grpId="1" animBg="1"/>
      <p:bldP spid="150" grpId="1" animBg="1"/>
      <p:bldP spid="196" grpId="1"/>
      <p:bldP spid="197" grpId="1"/>
      <p:bldP spid="198" grpId="1"/>
      <p:bldP spid="199" grpId="1"/>
      <p:bldP spid="200" grpId="1"/>
      <p:bldP spid="201" grpId="1"/>
      <p:bldP spid="202" grpId="1"/>
      <p:bldP spid="203" grpId="1"/>
      <p:bldP spid="204" grpId="1"/>
      <p:bldP spid="158" grpId="1" animBg="1"/>
      <p:bldP spid="159" grpId="1" animBg="1"/>
      <p:bldP spid="160" grpId="1" animBg="1"/>
      <p:bldP spid="161" grpId="1" animBg="1"/>
      <p:bldP spid="162" grpId="1" animBg="1"/>
      <p:bldP spid="205" grpId="1"/>
      <p:bldP spid="206" grpId="1"/>
      <p:bldP spid="207" grpId="1"/>
      <p:bldP spid="208" grpId="1"/>
      <p:bldP spid="209" grpId="1"/>
      <p:bldP spid="173" grpId="1" animBg="1"/>
      <p:bldP spid="174" grpId="1" animBg="1"/>
      <p:bldP spid="210" grpId="1"/>
      <p:bldP spid="212" grpId="1"/>
      <p:bldP spid="181" grpId="1" animBg="1"/>
      <p:bldP spid="211" grpId="1"/>
      <p:bldP spid="189" grpId="1"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树状数组上倍增</a:t>
            </a:r>
            <a:endParaRPr lang="zh-CN" altLang="en-US"/>
          </a:p>
        </p:txBody>
      </p:sp>
      <p:sp>
        <p:nvSpPr>
          <p:cNvPr id="3" name="内容占位符 2"/>
          <p:cNvSpPr>
            <a:spLocks noGrp="1"/>
          </p:cNvSpPr>
          <p:nvPr>
            <p:ph idx="1"/>
          </p:nvPr>
        </p:nvSpPr>
        <p:spPr/>
        <p:txBody>
          <a:bodyPr>
            <a:normAutofit lnSpcReduction="20000"/>
          </a:bodyPr>
          <a:p>
            <a:r>
              <a:rPr lang="zh-CN" altLang="en-US" sz="2400" b="1"/>
              <a:t>你会发现这玩意跟普通数组上倍增似乎没啥区别。</a:t>
            </a:r>
            <a:endParaRPr lang="zh-CN" altLang="en-US" sz="2400" b="1"/>
          </a:p>
          <a:p>
            <a:r>
              <a:rPr lang="zh-CN" altLang="en-US" sz="2400" b="1">
                <a:solidFill>
                  <a:schemeClr val="tx1"/>
                </a:solidFill>
              </a:rPr>
              <a:t>算了还是说几句吧。。。</a:t>
            </a:r>
            <a:endParaRPr lang="zh-CN" altLang="en-US" sz="2400" b="1">
              <a:solidFill>
                <a:schemeClr val="tx1"/>
              </a:solidFill>
            </a:endParaRPr>
          </a:p>
          <a:p>
            <a:r>
              <a:rPr lang="zh-CN" altLang="en-US" sz="2400" b="1">
                <a:solidFill>
                  <a:schemeClr val="tx1"/>
                </a:solidFill>
              </a:rPr>
              <a:t>倍增的正确性，是由十进制与二进制之间转化的唯一性保证的。</a:t>
            </a:r>
            <a:endParaRPr lang="zh-CN" altLang="en-US" sz="2400" b="1">
              <a:solidFill>
                <a:schemeClr val="tx1"/>
              </a:solidFill>
            </a:endParaRPr>
          </a:p>
          <a:p>
            <a:r>
              <a:rPr lang="zh-CN" altLang="en-US" sz="2400" b="1">
                <a:solidFill>
                  <a:schemeClr val="tx1"/>
                </a:solidFill>
              </a:rPr>
              <a:t>若答案为</a:t>
            </a:r>
            <a:r>
              <a:rPr lang="en-US" altLang="zh-CN" sz="2400" b="1">
                <a:solidFill>
                  <a:schemeClr val="tx1"/>
                </a:solidFill>
              </a:rPr>
              <a:t>a</a:t>
            </a:r>
            <a:r>
              <a:rPr lang="zh-CN" altLang="en-US" sz="2400" b="1">
                <a:solidFill>
                  <a:schemeClr val="tx1"/>
                </a:solidFill>
              </a:rPr>
              <a:t>，倍增时取的</a:t>
            </a:r>
            <a:r>
              <a:rPr lang="en-US" altLang="zh-CN" sz="2400" b="1">
                <a:solidFill>
                  <a:schemeClr val="tx1"/>
                </a:solidFill>
              </a:rPr>
              <a:t>i</a:t>
            </a:r>
            <a:r>
              <a:rPr lang="zh-CN" altLang="en-US" sz="2400" b="1">
                <a:solidFill>
                  <a:schemeClr val="tx1"/>
                </a:solidFill>
              </a:rPr>
              <a:t>序列一定是</a:t>
            </a:r>
            <a:r>
              <a:rPr lang="en-US" altLang="zh-CN" sz="2400" b="1">
                <a:solidFill>
                  <a:schemeClr val="tx1"/>
                </a:solidFill>
              </a:rPr>
              <a:t>a-1</a:t>
            </a:r>
            <a:r>
              <a:rPr lang="zh-CN" altLang="en-US" sz="2400" b="1">
                <a:solidFill>
                  <a:schemeClr val="tx1"/>
                </a:solidFill>
              </a:rPr>
              <a:t>的二进制表示中</a:t>
            </a:r>
            <a:r>
              <a:rPr lang="en-US" altLang="zh-CN" sz="2400" b="1">
                <a:solidFill>
                  <a:schemeClr val="tx1"/>
                </a:solidFill>
              </a:rPr>
              <a:t>“1”</a:t>
            </a:r>
            <a:r>
              <a:rPr lang="zh-CN" altLang="en-US" sz="2400" b="1">
                <a:solidFill>
                  <a:schemeClr val="tx1"/>
                </a:solidFill>
              </a:rPr>
              <a:t>的位置的集合，这一点看前面的例子就可以理解。</a:t>
            </a:r>
            <a:endParaRPr lang="zh-CN" altLang="en-US" sz="2400" b="1">
              <a:solidFill>
                <a:schemeClr val="tx1"/>
              </a:solidFill>
            </a:endParaRPr>
          </a:p>
          <a:p>
            <a:r>
              <a:rPr lang="zh-CN" altLang="en-US" sz="2400" b="1">
                <a:solidFill>
                  <a:schemeClr val="tx1"/>
                </a:solidFill>
              </a:rPr>
              <a:t>而由于树状数组的每一项的长度都是</a:t>
            </a:r>
            <a:r>
              <a:rPr lang="en-US" altLang="zh-CN" sz="2400" b="1">
                <a:solidFill>
                  <a:schemeClr val="tx1"/>
                </a:solidFill>
              </a:rPr>
              <a:t>2^k</a:t>
            </a:r>
            <a:r>
              <a:rPr lang="zh-CN" altLang="en-US" sz="2400" b="1">
                <a:solidFill>
                  <a:schemeClr val="tx1"/>
                </a:solidFill>
              </a:rPr>
              <a:t>，所以在树状数组倍增是很方便的。</a:t>
            </a:r>
            <a:endParaRPr lang="zh-CN" altLang="en-US" sz="6000" b="1">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P1168 </a:t>
            </a:r>
            <a:r>
              <a:rPr lang="zh-CN" altLang="en-US"/>
              <a:t>中位数</a:t>
            </a:r>
            <a:endParaRPr lang="zh-CN" altLang="en-US"/>
          </a:p>
        </p:txBody>
      </p:sp>
      <p:sp>
        <p:nvSpPr>
          <p:cNvPr id="3" name="内容占位符 2"/>
          <p:cNvSpPr>
            <a:spLocks noGrp="1"/>
          </p:cNvSpPr>
          <p:nvPr>
            <p:ph idx="1"/>
          </p:nvPr>
        </p:nvSpPr>
        <p:spPr/>
        <p:txBody>
          <a:bodyPr/>
          <a:p>
            <a:r>
              <a:rPr lang="zh-CN" altLang="en-US"/>
              <a:t>给出一个长度为</a:t>
            </a:r>
            <a:r>
              <a:rPr lang="en-US" altLang="zh-CN"/>
              <a:t>n</a:t>
            </a:r>
            <a:r>
              <a:rPr lang="zh-CN" altLang="en-US"/>
              <a:t>（</a:t>
            </a:r>
            <a:r>
              <a:rPr lang="en-US" altLang="zh-CN"/>
              <a:t>n&lt;=1e5)</a:t>
            </a:r>
            <a:r>
              <a:rPr lang="zh-CN" altLang="en-US"/>
              <a:t>的序列，求出前</a:t>
            </a:r>
            <a:r>
              <a:rPr lang="en-US" altLang="zh-CN"/>
              <a:t>1</a:t>
            </a:r>
            <a:r>
              <a:rPr lang="zh-CN" altLang="en-US"/>
              <a:t>，</a:t>
            </a:r>
            <a:r>
              <a:rPr lang="en-US" altLang="zh-CN"/>
              <a:t>3</a:t>
            </a:r>
            <a:r>
              <a:rPr lang="zh-CN" altLang="en-US"/>
              <a:t>，</a:t>
            </a:r>
            <a:r>
              <a:rPr lang="en-US" altLang="zh-CN"/>
              <a:t>5...</a:t>
            </a:r>
            <a:r>
              <a:rPr lang="zh-CN" altLang="en-US"/>
              <a:t>项的中位数。</a:t>
            </a:r>
            <a:endParaRPr lang="zh-CN" altLang="en-US"/>
          </a:p>
          <a:p>
            <a:r>
              <a:rPr lang="zh-CN" altLang="en-US"/>
              <a:t>树状数组维护，每输入一个数更新一次，最后就是求第</a:t>
            </a:r>
            <a:r>
              <a:rPr lang="en-US" altLang="zh-CN"/>
              <a:t>k</a:t>
            </a:r>
            <a:r>
              <a:rPr lang="zh-CN" altLang="en-US"/>
              <a:t>小（倍增）裸题啦</a:t>
            </a:r>
            <a:endParaRPr lang="zh-CN" altLang="en-US"/>
          </a:p>
          <a:p>
            <a:r>
              <a:rPr lang="zh-CN" altLang="en-US"/>
              <a:t>那么问题又来了：代码上如何用树状数组实现求第</a:t>
            </a:r>
            <a:r>
              <a:rPr lang="en-US" altLang="zh-CN"/>
              <a:t>k</a:t>
            </a:r>
            <a:r>
              <a:rPr lang="zh-CN" altLang="en-US"/>
              <a:t>小呢？</a:t>
            </a:r>
            <a:endParaRPr lang="zh-CN" altLang="en-US"/>
          </a:p>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树状数组上倍增</a:t>
            </a:r>
            <a:r>
              <a:rPr lang="en-US" altLang="zh-CN"/>
              <a:t>&amp;</a:t>
            </a:r>
            <a:r>
              <a:rPr lang="zh-CN" altLang="en-US"/>
              <a:t>实现部分</a:t>
            </a:r>
            <a:r>
              <a:rPr lang="en-US" altLang="zh-CN"/>
              <a:t>&amp;</a:t>
            </a:r>
            <a:r>
              <a:rPr lang="zh-CN" altLang="en-US"/>
              <a:t>专属代码楼</a:t>
            </a:r>
            <a:endParaRPr lang="zh-CN" altLang="en-US"/>
          </a:p>
        </p:txBody>
      </p:sp>
      <p:sp>
        <p:nvSpPr>
          <p:cNvPr id="3" name="内容占位符 2"/>
          <p:cNvSpPr>
            <a:spLocks noGrp="1"/>
          </p:cNvSpPr>
          <p:nvPr>
            <p:ph idx="1"/>
          </p:nvPr>
        </p:nvSpPr>
        <p:spPr/>
        <p:txBody>
          <a:bodyPr/>
          <a:p>
            <a:pPr marL="0" indent="0">
              <a:lnSpc>
                <a:spcPct val="80000"/>
              </a:lnSpc>
              <a:buNone/>
            </a:pPr>
            <a:r>
              <a:rPr lang="zh-CN" altLang="en-US" b="1">
                <a:latin typeface="宋体" panose="02010600030101010101" pitchFamily="2" charset="-122"/>
                <a:ea typeface="宋体" panose="02010600030101010101" pitchFamily="2" charset="-122"/>
              </a:rPr>
              <a:t>int find_kth( int k ){</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int ans = 0,now = 0;</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for( int i = 20 ; i &gt;= 0 ; i -- ){</a:t>
            </a:r>
            <a:r>
              <a:rPr lang="en-US" altLang="zh-CN" b="1">
                <a:latin typeface="宋体" panose="02010600030101010101" pitchFamily="2" charset="-122"/>
                <a:ea typeface="宋体" panose="02010600030101010101" pitchFamily="2" charset="-122"/>
              </a:rPr>
              <a:t>   //</a:t>
            </a:r>
            <a:r>
              <a:rPr lang="zh-CN" altLang="en-US" b="1">
                <a:latin typeface="宋体" panose="02010600030101010101" pitchFamily="2" charset="-122"/>
                <a:ea typeface="宋体" panose="02010600030101010101" pitchFamily="2" charset="-122"/>
              </a:rPr>
              <a:t>足够多次循环</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ans += ( 1 &lt;&lt; i );</a:t>
            </a:r>
            <a:r>
              <a:rPr lang="en-US" altLang="zh-CN" b="1">
                <a:latin typeface="宋体" panose="02010600030101010101" pitchFamily="2" charset="-122"/>
                <a:ea typeface="宋体" panose="02010600030101010101" pitchFamily="2" charset="-122"/>
              </a:rPr>
              <a:t>   //</a:t>
            </a:r>
            <a:r>
              <a:rPr lang="zh-CN" altLang="en-US" b="1">
                <a:latin typeface="宋体" panose="02010600030101010101" pitchFamily="2" charset="-122"/>
                <a:ea typeface="宋体" panose="02010600030101010101" pitchFamily="2" charset="-122"/>
              </a:rPr>
              <a:t>优先加上</a:t>
            </a:r>
            <a:r>
              <a:rPr lang="en-US" altLang="zh-CN" b="1">
                <a:latin typeface="宋体" panose="02010600030101010101" pitchFamily="2" charset="-122"/>
                <a:ea typeface="宋体" panose="02010600030101010101" pitchFamily="2" charset="-122"/>
              </a:rPr>
              <a:t>2^i</a:t>
            </a:r>
            <a:r>
              <a:rPr lang="zh-CN" altLang="en-US" b="1">
                <a:latin typeface="宋体" panose="02010600030101010101" pitchFamily="2" charset="-122"/>
                <a:ea typeface="宋体" panose="02010600030101010101" pitchFamily="2" charset="-122"/>
              </a:rPr>
              <a:t>个单位</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if( ans &gt; tot || now + t[ans] &gt;= k ) ans -= ( 1 &lt;&lt; i );</a:t>
            </a:r>
            <a:endParaRPr lang="zh-CN" altLang="en-US" b="1">
              <a:latin typeface="宋体" panose="02010600030101010101" pitchFamily="2" charset="-122"/>
              <a:ea typeface="宋体" panose="02010600030101010101" pitchFamily="2" charset="-122"/>
            </a:endParaRPr>
          </a:p>
          <a:p>
            <a:pPr marL="0" indent="0">
              <a:lnSpc>
                <a:spcPct val="80000"/>
              </a:lnSpc>
              <a:buNone/>
            </a:pPr>
            <a:r>
              <a:rPr lang="en-US" altLang="zh-CN" b="1">
                <a:latin typeface="宋体" panose="02010600030101010101" pitchFamily="2" charset="-122"/>
                <a:ea typeface="宋体" panose="02010600030101010101" pitchFamily="2" charset="-122"/>
              </a:rPr>
              <a:t>		//</a:t>
            </a:r>
            <a:r>
              <a:rPr lang="zh-CN" altLang="en-US" b="1">
                <a:latin typeface="宋体" panose="02010600030101010101" pitchFamily="2" charset="-122"/>
                <a:ea typeface="宋体" panose="02010600030101010101" pitchFamily="2" charset="-122"/>
              </a:rPr>
              <a:t>如果已经超出了数组总长度或者达到的个数已经超过了</a:t>
            </a:r>
            <a:r>
              <a:rPr lang="en-US" altLang="zh-CN" b="1">
                <a:latin typeface="宋体" panose="02010600030101010101" pitchFamily="2" charset="-122"/>
                <a:ea typeface="宋体" panose="02010600030101010101" pitchFamily="2" charset="-122"/>
              </a:rPr>
              <a:t>k</a:t>
            </a:r>
            <a:r>
              <a:rPr lang="zh-CN" altLang="en-US" b="1">
                <a:latin typeface="宋体" panose="02010600030101010101" pitchFamily="2" charset="-122"/>
                <a:ea typeface="宋体" panose="02010600030101010101" pitchFamily="2" charset="-122"/>
              </a:rPr>
              <a:t>个，那么此次修改无效</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else now += t[ans];</a:t>
            </a:r>
            <a:r>
              <a:rPr lang="en-US" altLang="zh-CN" b="1">
                <a:latin typeface="宋体" panose="02010600030101010101" pitchFamily="2" charset="-122"/>
                <a:ea typeface="宋体" panose="02010600030101010101" pitchFamily="2" charset="-122"/>
              </a:rPr>
              <a:t>   //</a:t>
            </a:r>
            <a:r>
              <a:rPr lang="zh-CN" altLang="en-US" b="1">
                <a:latin typeface="宋体" panose="02010600030101010101" pitchFamily="2" charset="-122"/>
                <a:ea typeface="宋体" panose="02010600030101010101" pitchFamily="2" charset="-122"/>
              </a:rPr>
              <a:t>如果可以累加，那么就进行累加</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	return ans + 1;</a:t>
            </a:r>
            <a:r>
              <a:rPr lang="en-US" altLang="zh-CN" b="1">
                <a:latin typeface="宋体" panose="02010600030101010101" pitchFamily="2" charset="-122"/>
                <a:ea typeface="宋体" panose="02010600030101010101" pitchFamily="2" charset="-122"/>
              </a:rPr>
              <a:t>    //</a:t>
            </a:r>
            <a:r>
              <a:rPr lang="zh-CN" altLang="en-US" b="1">
                <a:latin typeface="宋体" panose="02010600030101010101" pitchFamily="2" charset="-122"/>
                <a:ea typeface="宋体" panose="02010600030101010101" pitchFamily="2" charset="-122"/>
              </a:rPr>
              <a:t>返回</a:t>
            </a:r>
            <a:r>
              <a:rPr lang="en-US" altLang="zh-CN" b="1">
                <a:latin typeface="宋体" panose="02010600030101010101" pitchFamily="2" charset="-122"/>
                <a:ea typeface="宋体" panose="02010600030101010101" pitchFamily="2" charset="-122"/>
              </a:rPr>
              <a:t>“</a:t>
            </a:r>
            <a:r>
              <a:rPr lang="zh-CN" altLang="en-US" b="1">
                <a:latin typeface="宋体" panose="02010600030101010101" pitchFamily="2" charset="-122"/>
                <a:ea typeface="宋体" panose="02010600030101010101" pitchFamily="2" charset="-122"/>
              </a:rPr>
              <a:t>最后一个不满足条件的数</a:t>
            </a:r>
            <a:r>
              <a:rPr lang="en-US" altLang="zh-CN" b="1">
                <a:latin typeface="宋体" panose="02010600030101010101" pitchFamily="2" charset="-122"/>
                <a:ea typeface="宋体" panose="02010600030101010101" pitchFamily="2" charset="-122"/>
              </a:rPr>
              <a:t>”</a:t>
            </a:r>
            <a:r>
              <a:rPr lang="zh-CN" altLang="en-US" b="1">
                <a:latin typeface="宋体" panose="02010600030101010101" pitchFamily="2" charset="-122"/>
                <a:ea typeface="宋体" panose="02010600030101010101" pitchFamily="2" charset="-122"/>
              </a:rPr>
              <a:t>的位置</a:t>
            </a:r>
            <a:r>
              <a:rPr lang="en-US" altLang="zh-CN" b="1">
                <a:latin typeface="宋体" panose="02010600030101010101" pitchFamily="2" charset="-122"/>
                <a:ea typeface="宋体" panose="02010600030101010101" pitchFamily="2" charset="-122"/>
              </a:rPr>
              <a:t>+1</a:t>
            </a:r>
            <a:endParaRPr lang="zh-CN" altLang="en-US" b="1">
              <a:latin typeface="宋体" panose="02010600030101010101" pitchFamily="2" charset="-122"/>
              <a:ea typeface="宋体" panose="02010600030101010101" pitchFamily="2" charset="-122"/>
            </a:endParaRPr>
          </a:p>
          <a:p>
            <a:pPr marL="0" indent="0">
              <a:lnSpc>
                <a:spcPct val="80000"/>
              </a:lnSpc>
              <a:buNone/>
            </a:pPr>
            <a:r>
              <a:rPr lang="zh-CN" altLang="en-US" b="1">
                <a:latin typeface="宋体" panose="02010600030101010101" pitchFamily="2" charset="-122"/>
                <a:ea typeface="宋体" panose="02010600030101010101" pitchFamily="2" charset="-122"/>
              </a:rPr>
              <a:t>}</a:t>
            </a:r>
            <a:endParaRPr lang="zh-CN" altLang="en-US" b="1">
              <a:latin typeface="宋体" panose="02010600030101010101" pitchFamily="2" charset="-122"/>
              <a:ea typeface="宋体" panose="02010600030101010101" pitchFamily="2" charset="-122"/>
            </a:endParaRPr>
          </a:p>
        </p:txBody>
      </p:sp>
      <p:sp>
        <p:nvSpPr>
          <p:cNvPr id="4" name="文本框 3"/>
          <p:cNvSpPr txBox="1"/>
          <p:nvPr/>
        </p:nvSpPr>
        <p:spPr>
          <a:xfrm>
            <a:off x="2533015" y="5454650"/>
            <a:ext cx="7435215" cy="398780"/>
          </a:xfrm>
          <a:prstGeom prst="rect">
            <a:avLst/>
          </a:prstGeom>
          <a:noFill/>
        </p:spPr>
        <p:txBody>
          <a:bodyPr wrap="square" rtlCol="0">
            <a:spAutoFit/>
          </a:bodyPr>
          <a:p>
            <a:r>
              <a:rPr lang="zh-CN" altLang="en-US" sz="2000" b="1"/>
              <a:t>所以</a:t>
            </a:r>
            <a:r>
              <a:rPr lang="en-US" altLang="zh-CN" sz="2000" b="1"/>
              <a:t>t</a:t>
            </a:r>
            <a:r>
              <a:rPr lang="zh-CN" altLang="en-US" sz="2000" b="1"/>
              <a:t>中到底要计什么，才能让我们找到的是</a:t>
            </a:r>
            <a:r>
              <a:rPr lang="en-US" altLang="zh-CN" sz="2000" b="1"/>
              <a:t>“</a:t>
            </a:r>
            <a:r>
              <a:rPr lang="zh-CN" altLang="en-US" sz="2000" b="1"/>
              <a:t>第</a:t>
            </a:r>
            <a:r>
              <a:rPr lang="en-US" altLang="zh-CN" sz="2000" b="1"/>
              <a:t>k</a:t>
            </a:r>
            <a:r>
              <a:rPr lang="zh-CN" altLang="en-US" sz="2000" b="1"/>
              <a:t>小</a:t>
            </a:r>
            <a:r>
              <a:rPr lang="en-US" altLang="zh-CN" sz="2000" b="1"/>
              <a:t>”</a:t>
            </a:r>
            <a:r>
              <a:rPr lang="zh-CN" altLang="en-US" sz="2000" b="1"/>
              <a:t>呢？</a:t>
            </a:r>
            <a:endParaRPr lang="zh-CN" altLang="en-US" sz="2000"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P1168</a:t>
            </a:r>
            <a:r>
              <a:rPr lang="zh-CN" altLang="en-US"/>
              <a:t>细节解释部分</a:t>
            </a:r>
            <a:endParaRPr lang="zh-CN" altLang="en-US"/>
          </a:p>
        </p:txBody>
      </p:sp>
      <p:sp>
        <p:nvSpPr>
          <p:cNvPr id="3" name="内容占位符 2"/>
          <p:cNvSpPr>
            <a:spLocks noGrp="1"/>
          </p:cNvSpPr>
          <p:nvPr>
            <p:ph idx="1"/>
          </p:nvPr>
        </p:nvSpPr>
        <p:spPr/>
        <p:txBody>
          <a:bodyPr/>
          <a:p>
            <a:r>
              <a:rPr lang="zh-CN" altLang="en-US"/>
              <a:t>首先来看如何更新数：</a:t>
            </a:r>
            <a:endParaRPr lang="zh-CN" altLang="en-US"/>
          </a:p>
          <a:p>
            <a:pPr marL="0" indent="0">
              <a:lnSpc>
                <a:spcPct val="100000"/>
              </a:lnSpc>
              <a:buNone/>
            </a:pPr>
            <a:r>
              <a:rPr lang="zh-CN" altLang="en-US">
                <a:latin typeface="宋体" panose="02010600030101010101" pitchFamily="2" charset="-122"/>
                <a:ea typeface="宋体" panose="02010600030101010101" pitchFamily="2" charset="-122"/>
              </a:rPr>
              <a:t>for( int i = 1 ; i &lt;= n ; i ++ ){</a:t>
            </a:r>
            <a:endParaRPr lang="zh-CN" altLang="en-US">
              <a:latin typeface="宋体" panose="02010600030101010101" pitchFamily="2" charset="-122"/>
              <a:ea typeface="宋体" panose="02010600030101010101" pitchFamily="2" charset="-122"/>
            </a:endParaRPr>
          </a:p>
          <a:p>
            <a:pPr marL="0" indent="0">
              <a:lnSpc>
                <a:spcPct val="100000"/>
              </a:lnSpc>
              <a:buNone/>
            </a:pPr>
            <a:r>
              <a:rPr lang="zh-CN" altLang="en-US">
                <a:latin typeface="宋体" panose="02010600030101010101" pitchFamily="2" charset="-122"/>
                <a:ea typeface="宋体" panose="02010600030101010101" pitchFamily="2" charset="-122"/>
              </a:rPr>
              <a:t>	add( rank[i] , 1 );</a:t>
            </a: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更新树状数组（这里又一次体现了离散化的好处：数据下标化）</a:t>
            </a:r>
            <a:endParaRPr lang="zh-CN" altLang="en-US">
              <a:latin typeface="宋体" panose="02010600030101010101" pitchFamily="2" charset="-122"/>
              <a:ea typeface="宋体" panose="02010600030101010101" pitchFamily="2" charset="-122"/>
            </a:endParaRPr>
          </a:p>
          <a:p>
            <a:pPr marL="0" indent="0">
              <a:lnSpc>
                <a:spcPct val="100000"/>
              </a:lnSpc>
              <a:buNone/>
            </a:pP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marL="0" indent="0">
              <a:lnSpc>
                <a:spcPct val="100000"/>
              </a:lnSpc>
              <a:buNone/>
            </a:pPr>
            <a:endParaRPr lang="zh-CN" altLang="en-US">
              <a:latin typeface="宋体" panose="02010600030101010101" pitchFamily="2" charset="-122"/>
              <a:ea typeface="宋体" panose="02010600030101010101" pitchFamily="2" charset="-122"/>
              <a:cs typeface="宋体" panose="02010600030101010101" pitchFamily="2" charset="-122"/>
            </a:endParaRPr>
          </a:p>
          <a:p>
            <a:pPr marL="0" indent="0">
              <a:lnSpc>
                <a:spcPct val="100000"/>
              </a:lnSpc>
              <a:buNone/>
            </a:pPr>
            <a:r>
              <a:rPr lang="zh-CN" altLang="en-US">
                <a:latin typeface="宋体" panose="02010600030101010101" pitchFamily="2" charset="-122"/>
                <a:ea typeface="宋体" panose="02010600030101010101" pitchFamily="2" charset="-122"/>
                <a:cs typeface="宋体" panose="02010600030101010101" pitchFamily="2" charset="-122"/>
              </a:rPr>
              <a:t>我们发现，这里树状数组再次起到了计数的作用，即</a:t>
            </a:r>
            <a:r>
              <a:rPr lang="en-US" altLang="zh-CN">
                <a:latin typeface="宋体" panose="02010600030101010101" pitchFamily="2" charset="-122"/>
                <a:ea typeface="宋体" panose="02010600030101010101" pitchFamily="2" charset="-122"/>
                <a:cs typeface="宋体" panose="02010600030101010101" pitchFamily="2" charset="-122"/>
              </a:rPr>
              <a:t>sum(i)</a:t>
            </a:r>
            <a:r>
              <a:rPr lang="zh-CN" altLang="en-US">
                <a:latin typeface="宋体" panose="02010600030101010101" pitchFamily="2" charset="-122"/>
                <a:ea typeface="宋体" panose="02010600030101010101" pitchFamily="2" charset="-122"/>
                <a:cs typeface="宋体" panose="02010600030101010101" pitchFamily="2" charset="-122"/>
              </a:rPr>
              <a:t>，也就是位置</a:t>
            </a:r>
            <a:r>
              <a:rPr lang="en-US" altLang="zh-CN">
                <a:latin typeface="宋体" panose="02010600030101010101" pitchFamily="2" charset="-122"/>
                <a:ea typeface="宋体" panose="02010600030101010101" pitchFamily="2" charset="-122"/>
                <a:cs typeface="宋体" panose="02010600030101010101" pitchFamily="2" charset="-122"/>
              </a:rPr>
              <a:t>i</a:t>
            </a:r>
            <a:r>
              <a:rPr lang="zh-CN" altLang="en-US">
                <a:latin typeface="宋体" panose="02010600030101010101" pitchFamily="2" charset="-122"/>
                <a:ea typeface="宋体" panose="02010600030101010101" pitchFamily="2" charset="-122"/>
                <a:cs typeface="宋体" panose="02010600030101010101" pitchFamily="2" charset="-122"/>
              </a:rPr>
              <a:t>的前缀和，其实表示的是</a:t>
            </a:r>
            <a:r>
              <a:rPr lang="en-US" altLang="zh-CN">
                <a:latin typeface="宋体" panose="02010600030101010101" pitchFamily="2" charset="-122"/>
                <a:ea typeface="宋体" panose="02010600030101010101" pitchFamily="2" charset="-122"/>
                <a:cs typeface="宋体" panose="02010600030101010101" pitchFamily="2" charset="-122"/>
              </a:rPr>
              <a:t>rank[1],rank[2]...rank[i]</a:t>
            </a:r>
            <a:r>
              <a:rPr lang="zh-CN" altLang="en-US">
                <a:latin typeface="宋体" panose="02010600030101010101" pitchFamily="2" charset="-122"/>
                <a:ea typeface="宋体" panose="02010600030101010101" pitchFamily="2" charset="-122"/>
                <a:cs typeface="宋体" panose="02010600030101010101" pitchFamily="2" charset="-122"/>
              </a:rPr>
              <a:t>的个数总和；我们想要求</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第</a:t>
            </a:r>
            <a:r>
              <a:rPr lang="en-US" altLang="zh-CN">
                <a:latin typeface="宋体" panose="02010600030101010101" pitchFamily="2" charset="-122"/>
                <a:ea typeface="宋体" panose="02010600030101010101" pitchFamily="2" charset="-122"/>
                <a:cs typeface="宋体" panose="02010600030101010101" pitchFamily="2" charset="-122"/>
              </a:rPr>
              <a:t>k</a:t>
            </a:r>
            <a:r>
              <a:rPr lang="zh-CN" altLang="en-US">
                <a:latin typeface="宋体" panose="02010600030101010101" pitchFamily="2" charset="-122"/>
                <a:ea typeface="宋体" panose="02010600030101010101" pitchFamily="2" charset="-122"/>
                <a:cs typeface="宋体" panose="02010600030101010101" pitchFamily="2" charset="-122"/>
              </a:rPr>
              <a:t>小</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自然也就是要找出使得</a:t>
            </a:r>
            <a:endParaRPr lang="zh-CN" altLang="en-US">
              <a:latin typeface="宋体" panose="02010600030101010101" pitchFamily="2" charset="-122"/>
              <a:ea typeface="宋体" panose="02010600030101010101" pitchFamily="2" charset="-122"/>
              <a:cs typeface="宋体" panose="02010600030101010101" pitchFamily="2" charset="-122"/>
            </a:endParaRPr>
          </a:p>
          <a:p>
            <a:pPr marL="0" indent="0">
              <a:lnSpc>
                <a:spcPct val="100000"/>
              </a:lnSpc>
              <a:buNone/>
            </a:pPr>
            <a:r>
              <a:rPr lang="en-US" altLang="zh-CN">
                <a:latin typeface="宋体" panose="02010600030101010101" pitchFamily="2" charset="-122"/>
                <a:ea typeface="宋体" panose="02010600030101010101" pitchFamily="2" charset="-122"/>
                <a:cs typeface="宋体" panose="02010600030101010101" pitchFamily="2" charset="-122"/>
              </a:rPr>
              <a:t>sum(i) = k - 1</a:t>
            </a:r>
            <a:r>
              <a:rPr lang="zh-CN" altLang="en-US">
                <a:latin typeface="宋体" panose="02010600030101010101" pitchFamily="2" charset="-122"/>
                <a:ea typeface="宋体" panose="02010600030101010101" pitchFamily="2" charset="-122"/>
                <a:cs typeface="宋体" panose="02010600030101010101" pitchFamily="2" charset="-122"/>
              </a:rPr>
              <a:t>的位置，然后返回该位置</a:t>
            </a:r>
            <a:r>
              <a:rPr lang="en-US" altLang="zh-CN">
                <a:latin typeface="宋体" panose="02010600030101010101" pitchFamily="2" charset="-122"/>
                <a:ea typeface="宋体" panose="02010600030101010101" pitchFamily="2" charset="-122"/>
                <a:cs typeface="宋体" panose="02010600030101010101" pitchFamily="2" charset="-122"/>
              </a:rPr>
              <a:t>+1.</a:t>
            </a:r>
            <a:endParaRPr lang="en-US" altLang="zh-CN">
              <a:latin typeface="宋体" panose="02010600030101010101" pitchFamily="2" charset="-122"/>
              <a:ea typeface="宋体" panose="02010600030101010101" pitchFamily="2" charset="-122"/>
              <a:cs typeface="宋体" panose="02010600030101010101" pitchFamily="2"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wipe(down)">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#1680 </a:t>
            </a:r>
            <a:r>
              <a:rPr lang="zh-CN" altLang="en-US"/>
              <a:t>冰火战士</a:t>
            </a:r>
            <a:endParaRPr lang="zh-CN" altLang="en-US"/>
          </a:p>
        </p:txBody>
      </p:sp>
      <p:sp>
        <p:nvSpPr>
          <p:cNvPr id="3" name="内容占位符 2"/>
          <p:cNvSpPr>
            <a:spLocks noGrp="1"/>
          </p:cNvSpPr>
          <p:nvPr>
            <p:ph idx="1"/>
          </p:nvPr>
        </p:nvSpPr>
        <p:spPr/>
        <p:txBody>
          <a:bodyPr>
            <a:normAutofit fontScale="90000"/>
          </a:bodyPr>
          <a:p>
            <a:r>
              <a:rPr lang="zh-CN" altLang="en-US"/>
              <a:t>欢迎来到目前阴间程度</a:t>
            </a:r>
            <a:r>
              <a:rPr lang="en-US" altLang="zh-CN"/>
              <a:t>max</a:t>
            </a:r>
            <a:r>
              <a:rPr lang="zh-CN" altLang="en-US"/>
              <a:t>的一道题目。</a:t>
            </a:r>
            <a:endParaRPr lang="zh-CN" altLang="en-US"/>
          </a:p>
          <a:p>
            <a:r>
              <a:rPr lang="zh-CN" altLang="en-US" b="1"/>
              <a:t>每位战士有两个属性：温度和能量，有两派战士：冰系战士的技能会对周围造成降温冰冻伤害，因而要求场地温度不低于他的自身温度才能参赛；火系战士的技能会对周围造成升温灼烧伤害，因而要求场地温度不高于他的自身温度才能参赛。</a:t>
            </a:r>
            <a:endParaRPr lang="zh-CN" altLang="en-US" b="1"/>
          </a:p>
          <a:p>
            <a:r>
              <a:rPr lang="zh-CN" altLang="en-US" b="1"/>
              <a:t>当场地温度确定时，双方能够参赛的战士分别排成一队。冰系战士按自身温度从低到高排序，火系战士按自身温度从高到低排序，温度相同时能量大的战士排在前面。首先，双方的第一位战士之间展开战斗，两位战士消耗相同的能量，能量少的战士将耗尽能量退出比赛，而能量有剩余的战士将继续和对方的下一位战士战斗（能量都耗尽则双方下一位战士之间展开战斗）。如此循环，直至某方战士队列为空，比赛结束。</a:t>
            </a:r>
            <a:endParaRPr lang="zh-CN" altLang="en-US" b="1"/>
          </a:p>
          <a:p>
            <a:r>
              <a:rPr lang="zh-CN" altLang="en-US" b="1"/>
              <a:t>你需要寻找最佳场地温度：使冰火双方消耗总能量最高的温度的最高值。</a:t>
            </a:r>
            <a:endParaRPr lang="zh-CN" altLang="en-US" b="1"/>
          </a:p>
          <a:p>
            <a:r>
              <a:rPr lang="zh-CN" altLang="en-US" b="1"/>
              <a:t>现在，比赛还处于报名阶段，目前还没有任何战士报名，接下来你将不断地收到报名信息和撤回信息。其中，报名信息包含报名战士的派系和两个属性，撤回信息包含要撤回的报名信息的序号。每当报名情况发生变化（即收到一条信息）时，你需要立即报出当前局面下的最佳场地温度，以及该场地温度下双方消耗的总能量之和是多少。若当前局面下无论何种温度都无法开展比赛（某一方没有战士能参赛），则只要输出 Peace。</a:t>
            </a:r>
            <a:endParaRPr lang="zh-CN" altLang="en-US" b="1"/>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P6619 </a:t>
            </a:r>
            <a:r>
              <a:rPr lang="zh-CN" altLang="en-US"/>
              <a:t>题目分析</a:t>
            </a:r>
            <a:endParaRPr lang="zh-CN" altLang="en-US"/>
          </a:p>
        </p:txBody>
      </p:sp>
      <p:sp>
        <p:nvSpPr>
          <p:cNvPr id="3" name="内容占位符 2"/>
          <p:cNvSpPr>
            <a:spLocks noGrp="1"/>
          </p:cNvSpPr>
          <p:nvPr>
            <p:ph idx="1"/>
          </p:nvPr>
        </p:nvSpPr>
        <p:spPr/>
        <p:txBody>
          <a:bodyPr>
            <a:normAutofit/>
          </a:bodyPr>
          <a:p>
            <a:r>
              <a:rPr lang="zh-CN" altLang="en-US"/>
              <a:t>首先从比赛规则入手。对于所有能够参加比赛的冰战士和火战士，他们在对战的时候总是尽可能消耗对方（同时也消耗自己），而能够消耗对方的最大值也受己方能量最大值所限制，所以对于一场比赛，</a:t>
            </a:r>
            <a:r>
              <a:rPr lang="zh-CN" altLang="en-US">
                <a:solidFill>
                  <a:srgbClr val="FF0000"/>
                </a:solidFill>
              </a:rPr>
              <a:t>双方总共要消耗的能量和其实就是所有能参战的冰战士的能量和与所有能参战的火战士的能量和中较小值的两倍。</a:t>
            </a:r>
            <a:endParaRPr lang="zh-CN" altLang="en-US">
              <a:solidFill>
                <a:srgbClr val="FF0000"/>
              </a:solidFill>
            </a:endParaRPr>
          </a:p>
          <a:p>
            <a:r>
              <a:rPr lang="zh-CN" altLang="en-US"/>
              <a:t>目标是求出一个合适的场地温度</a:t>
            </a:r>
            <a:r>
              <a:rPr lang="en-US" altLang="zh-CN"/>
              <a:t>k</a:t>
            </a:r>
            <a:r>
              <a:rPr lang="zh-CN" altLang="en-US"/>
              <a:t>。随着场地温度的升高，能够参加战斗的冰战士数量增加，能够参加战斗的火战士数量减少，考虑到所有能参战的战士的能量和温度已知，所以我们需要对所有冰战士在某一温度下的能量和与所有火战士在某一温度下的能量和进行</a:t>
            </a:r>
            <a:r>
              <a:rPr lang="zh-CN" altLang="en-US">
                <a:solidFill>
                  <a:srgbClr val="FF0000"/>
                </a:solidFill>
              </a:rPr>
              <a:t>动态统计</a:t>
            </a:r>
            <a:r>
              <a:rPr lang="zh-CN" altLang="en-US"/>
              <a:t>。</a:t>
            </a:r>
            <a:endParaRPr lang="zh-CN" altLang="en-US"/>
          </a:p>
          <a:p>
            <a:r>
              <a:rPr lang="zh-CN" altLang="en-US"/>
              <a:t>因为没有负数能量，所以冰战士的能量和</a:t>
            </a:r>
            <a:r>
              <a:rPr lang="en-US" altLang="zh-CN"/>
              <a:t>Si</a:t>
            </a:r>
            <a:r>
              <a:rPr lang="zh-CN" altLang="en-US"/>
              <a:t>总是一个</a:t>
            </a:r>
            <a:r>
              <a:rPr lang="zh-CN" altLang="en-US">
                <a:solidFill>
                  <a:srgbClr val="FF0000"/>
                </a:solidFill>
              </a:rPr>
              <a:t>前缀和</a:t>
            </a:r>
            <a:r>
              <a:rPr lang="zh-CN" altLang="en-US"/>
              <a:t>，而火战士的能量和</a:t>
            </a:r>
            <a:r>
              <a:rPr lang="en-US" altLang="zh-CN"/>
              <a:t>Sf</a:t>
            </a:r>
            <a:r>
              <a:rPr lang="zh-CN" altLang="en-US"/>
              <a:t>总是一个</a:t>
            </a:r>
            <a:r>
              <a:rPr lang="zh-CN" altLang="en-US">
                <a:solidFill>
                  <a:srgbClr val="FF0000"/>
                </a:solidFill>
              </a:rPr>
              <a:t>后缀和</a:t>
            </a:r>
            <a:r>
              <a:rPr lang="zh-CN" altLang="en-US"/>
              <a:t>。</a:t>
            </a:r>
            <a:endParaRPr lang="zh-CN" altLang="en-US"/>
          </a:p>
          <a:p>
            <a:r>
              <a:rPr lang="zh-CN" altLang="en-US"/>
              <a:t>比如，对于样例中的冰战士数据（100 100）（102 150）</a:t>
            </a:r>
            <a:r>
              <a:rPr lang="zh-CN" altLang="en-US">
                <a:sym typeface="+mn-ea"/>
              </a:rPr>
              <a:t>（103 150）</a:t>
            </a:r>
            <a:r>
              <a:rPr lang="zh-CN" altLang="en-US"/>
              <a:t>（103 300），场地温度为</a:t>
            </a:r>
            <a:r>
              <a:rPr lang="en-US" altLang="zh-CN"/>
              <a:t>100</a:t>
            </a:r>
            <a:r>
              <a:rPr lang="zh-CN" altLang="en-US"/>
              <a:t>时总能量</a:t>
            </a:r>
            <a:r>
              <a:rPr lang="en-US" altLang="zh-CN"/>
              <a:t>Si</a:t>
            </a:r>
            <a:r>
              <a:rPr lang="zh-CN" altLang="en-US"/>
              <a:t>为</a:t>
            </a:r>
            <a:r>
              <a:rPr lang="en-US" altLang="zh-CN"/>
              <a:t>100,</a:t>
            </a:r>
            <a:r>
              <a:rPr lang="zh-CN" altLang="en-US"/>
              <a:t>温度为</a:t>
            </a:r>
            <a:r>
              <a:rPr lang="en-US" altLang="zh-CN"/>
              <a:t>102</a:t>
            </a:r>
            <a:r>
              <a:rPr lang="zh-CN" altLang="en-US"/>
              <a:t>时总能量</a:t>
            </a:r>
            <a:r>
              <a:rPr lang="en-US" altLang="zh-CN"/>
              <a:t>Si</a:t>
            </a:r>
            <a:r>
              <a:rPr lang="zh-CN" altLang="en-US"/>
              <a:t>为</a:t>
            </a:r>
            <a:r>
              <a:rPr lang="en-US" altLang="zh-CN"/>
              <a:t>100+150,</a:t>
            </a:r>
            <a:r>
              <a:rPr lang="zh-CN" altLang="en-US"/>
              <a:t>温度为</a:t>
            </a:r>
            <a:r>
              <a:rPr lang="en-US" altLang="zh-CN"/>
              <a:t>103</a:t>
            </a:r>
            <a:r>
              <a:rPr lang="zh-CN" altLang="en-US"/>
              <a:t>时为</a:t>
            </a:r>
            <a:r>
              <a:rPr lang="en-US" altLang="zh-CN"/>
              <a:t>100+150+150+300.</a:t>
            </a:r>
            <a:endParaRPr lang="en-US" altLang="zh-CN"/>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BEAUTIFY_FLAG" val="#wm#"/>
  <p:tag name="KSO_WM_TEMPLATE_CATEGORY" val="custom"/>
  <p:tag name="KSO_WM_TEMPLATE_INDEX" val="20205081"/>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BEAUTIFY_FLAG" val="#wm#"/>
  <p:tag name="KSO_WM_TEMPLATE_CATEGORY" val="custom"/>
  <p:tag name="KSO_WM_TEMPLATE_INDEX" val="20205081"/>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05.xml><?xml version="1.0" encoding="utf-8"?>
<p:tagLst xmlns:p="http://schemas.openxmlformats.org/presentationml/2006/main">
  <p:tag name="KSO_WM_BEAUTIFY_FLAG" val="#wm#"/>
  <p:tag name="KSO_WM_TEMPLATE_CATEGORY" val="custom"/>
  <p:tag name="KSO_WM_TEMPLATE_INDEX" val="20205081"/>
</p:tagLst>
</file>

<file path=ppt/tags/tag106.xml><?xml version="1.0" encoding="utf-8"?>
<p:tagLst xmlns:p="http://schemas.openxmlformats.org/presentationml/2006/main">
  <p:tag name="KSO_WM_BEAUTIFY_FLAG" val="#wm#"/>
  <p:tag name="KSO_WM_TEMPLATE_CATEGORY" val="custom"/>
  <p:tag name="KSO_WM_TEMPLATE_INDEX" val="20205081"/>
</p:tagLst>
</file>

<file path=ppt/tags/tag107.xml><?xml version="1.0" encoding="utf-8"?>
<p:tagLst xmlns:p="http://schemas.openxmlformats.org/presentationml/2006/main">
  <p:tag name="KSO_WM_BEAUTIFY_FLAG" val="#wm#"/>
  <p:tag name="KSO_WM_TEMPLATE_CATEGORY" val="custom"/>
  <p:tag name="KSO_WM_TEMPLATE_INDEX" val="20205081"/>
</p:tagLst>
</file>

<file path=ppt/tags/tag108.xml><?xml version="1.0" encoding="utf-8"?>
<p:tagLst xmlns:p="http://schemas.openxmlformats.org/presentationml/2006/main">
  <p:tag name="KSO_WM_BEAUTIFY_FLAG" val="#wm#"/>
  <p:tag name="KSO_WM_TEMPLATE_CATEGORY" val="custom"/>
  <p:tag name="KSO_WM_TEMPLATE_INDEX" val="20205081"/>
</p:tagLst>
</file>

<file path=ppt/tags/tag109.xml><?xml version="1.0" encoding="utf-8"?>
<p:tagLst xmlns:p="http://schemas.openxmlformats.org/presentationml/2006/main">
  <p:tag name="KSO_WM_BEAUTIFY_FLAG" val="#wm#"/>
  <p:tag name="KSO_WM_TEMPLATE_CATEGORY" val="custom"/>
  <p:tag name="KSO_WM_TEMPLATE_INDEX" val="2020508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custom"/>
  <p:tag name="KSO_WM_TEMPLATE_INDEX" val="20205081"/>
</p:tagLst>
</file>

<file path=ppt/tags/tag111.xml><?xml version="1.0" encoding="utf-8"?>
<p:tagLst xmlns:p="http://schemas.openxmlformats.org/presentationml/2006/main">
  <p:tag name="KSO_WM_BEAUTIFY_FLAG" val="#wm#"/>
  <p:tag name="KSO_WM_TEMPLATE_CATEGORY" val="custom"/>
  <p:tag name="KSO_WM_TEMPLATE_INDEX" val="20205081"/>
</p:tagLst>
</file>

<file path=ppt/tags/tag112.xml><?xml version="1.0" encoding="utf-8"?>
<p:tagLst xmlns:p="http://schemas.openxmlformats.org/presentationml/2006/main">
  <p:tag name="KSO_WM_BEAUTIFY_FLAG" val="#wm#"/>
  <p:tag name="KSO_WM_TEMPLATE_CATEGORY" val="custom"/>
  <p:tag name="KSO_WM_TEMPLATE_INDEX" val="20205081"/>
</p:tagLst>
</file>

<file path=ppt/tags/tag113.xml><?xml version="1.0" encoding="utf-8"?>
<p:tagLst xmlns:p="http://schemas.openxmlformats.org/presentationml/2006/main">
  <p:tag name="KSO_WM_BEAUTIFY_FLAG" val="#wm#"/>
  <p:tag name="KSO_WM_TEMPLATE_CATEGORY" val="custom"/>
  <p:tag name="KSO_WM_TEMPLATE_INDEX" val="20205081"/>
</p:tagLst>
</file>

<file path=ppt/tags/tag114.xml><?xml version="1.0" encoding="utf-8"?>
<p:tagLst xmlns:p="http://schemas.openxmlformats.org/presentationml/2006/main">
  <p:tag name="KSO_WM_BEAUTIFY_FLAG" val="#wm#"/>
  <p:tag name="KSO_WM_TEMPLATE_CATEGORY" val="custom"/>
  <p:tag name="KSO_WM_TEMPLATE_INDEX" val="20205081"/>
</p:tagLst>
</file>

<file path=ppt/tags/tag115.xml><?xml version="1.0" encoding="utf-8"?>
<p:tagLst xmlns:p="http://schemas.openxmlformats.org/presentationml/2006/main">
  <p:tag name="KSO_WM_BEAUTIFY_FLAG" val="#wm#"/>
  <p:tag name="KSO_WM_TEMPLATE_CATEGORY" val="custom"/>
  <p:tag name="KSO_WM_TEMPLATE_INDEX" val="20205081"/>
</p:tagLst>
</file>

<file path=ppt/tags/tag116.xml><?xml version="1.0" encoding="utf-8"?>
<p:tagLst xmlns:p="http://schemas.openxmlformats.org/presentationml/2006/main">
  <p:tag name="KSO_WM_BEAUTIFY_FLAG" val="#wm#"/>
  <p:tag name="KSO_WM_TEMPLATE_CATEGORY" val="custom"/>
  <p:tag name="KSO_WM_TEMPLATE_INDEX" val="20205081"/>
</p:tagLst>
</file>

<file path=ppt/tags/tag117.xml><?xml version="1.0" encoding="utf-8"?>
<p:tagLst xmlns:p="http://schemas.openxmlformats.org/presentationml/2006/main">
  <p:tag name="KSO_WM_BEAUTIFY_FLAG" val="#wm#"/>
  <p:tag name="KSO_WM_TEMPLATE_CATEGORY" val="custom"/>
  <p:tag name="KSO_WM_TEMPLATE_INDEX" val="20205081"/>
</p:tagLst>
</file>

<file path=ppt/tags/tag118.xml><?xml version="1.0" encoding="utf-8"?>
<p:tagLst xmlns:p="http://schemas.openxmlformats.org/presentationml/2006/main">
  <p:tag name="KSO_WM_BEAUTIFY_FLAG" val="#wm#"/>
  <p:tag name="KSO_WM_TEMPLATE_CATEGORY" val="custom"/>
  <p:tag name="KSO_WM_TEMPLATE_INDEX" val="20205081"/>
</p:tagLst>
</file>

<file path=ppt/tags/tag119.xml><?xml version="1.0" encoding="utf-8"?>
<p:tagLst xmlns:p="http://schemas.openxmlformats.org/presentationml/2006/main">
  <p:tag name="KSO_WM_BEAUTIFY_FLAG" val="#wm#"/>
  <p:tag name="KSO_WM_TEMPLATE_CATEGORY" val="custom"/>
  <p:tag name="KSO_WM_TEMPLATE_INDEX" val="2020508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205081"/>
</p:tagLst>
</file>

<file path=ppt/tags/tag121.xml><?xml version="1.0" encoding="utf-8"?>
<p:tagLst xmlns:p="http://schemas.openxmlformats.org/presentationml/2006/main">
  <p:tag name="KSO_WM_BEAUTIFY_FLAG" val="#wm#"/>
  <p:tag name="KSO_WM_TEMPLATE_CATEGORY" val="custom"/>
  <p:tag name="KSO_WM_TEMPLATE_INDEX" val="20205081"/>
</p:tagLst>
</file>

<file path=ppt/tags/tag122.xml><?xml version="1.0" encoding="utf-8"?>
<p:tagLst xmlns:p="http://schemas.openxmlformats.org/presentationml/2006/main">
  <p:tag name="KSO_WM_BEAUTIFY_FLAG" val="#wm#"/>
  <p:tag name="KSO_WM_TEMPLATE_CATEGORY" val="custom"/>
  <p:tag name="KSO_WM_TEMPLATE_INDEX" val="20205081"/>
</p:tagLst>
</file>

<file path=ppt/tags/tag123.xml><?xml version="1.0" encoding="utf-8"?>
<p:tagLst xmlns:p="http://schemas.openxmlformats.org/presentationml/2006/main">
  <p:tag name="KSO_WM_BEAUTIFY_FLAG" val="#wm#"/>
  <p:tag name="KSO_WM_TEMPLATE_CATEGORY" val="custom"/>
  <p:tag name="KSO_WM_TEMPLATE_INDEX" val="20205081"/>
</p:tagLst>
</file>

<file path=ppt/tags/tag124.xml><?xml version="1.0" encoding="utf-8"?>
<p:tagLst xmlns:p="http://schemas.openxmlformats.org/presentationml/2006/main">
  <p:tag name="KSO_WM_BEAUTIFY_FLAG" val="#wm#"/>
  <p:tag name="KSO_WM_TEMPLATE_CATEGORY" val="custom"/>
  <p:tag name="KSO_WM_TEMPLATE_INDEX" val="20205081"/>
</p:tagLst>
</file>

<file path=ppt/tags/tag125.xml><?xml version="1.0" encoding="utf-8"?>
<p:tagLst xmlns:p="http://schemas.openxmlformats.org/presentationml/2006/main">
  <p:tag name="KSO_WM_BEAUTIFY_FLAG" val="#wm#"/>
  <p:tag name="KSO_WM_TEMPLATE_CATEGORY" val="custom"/>
  <p:tag name="KSO_WM_TEMPLATE_INDEX" val="20205081"/>
</p:tagLst>
</file>

<file path=ppt/tags/tag126.xml><?xml version="1.0" encoding="utf-8"?>
<p:tagLst xmlns:p="http://schemas.openxmlformats.org/presentationml/2006/main">
  <p:tag name="KSO_WM_BEAUTIFY_FLAG" val="#wm#"/>
  <p:tag name="KSO_WM_TEMPLATE_CATEGORY" val="custom"/>
  <p:tag name="KSO_WM_TEMPLATE_INDEX" val="20205081"/>
</p:tagLst>
</file>

<file path=ppt/tags/tag127.xml><?xml version="1.0" encoding="utf-8"?>
<p:tagLst xmlns:p="http://schemas.openxmlformats.org/presentationml/2006/main">
  <p:tag name="KSO_WM_BEAUTIFY_FLAG" val="#wm#"/>
  <p:tag name="KSO_WM_TEMPLATE_CATEGORY" val="custom"/>
  <p:tag name="KSO_WM_TEMPLATE_INDEX" val="20205081"/>
</p:tagLst>
</file>

<file path=ppt/tags/tag128.xml><?xml version="1.0" encoding="utf-8"?>
<p:tagLst xmlns:p="http://schemas.openxmlformats.org/presentationml/2006/main">
  <p:tag name="KSO_WM_BEAUTIFY_FLAG" val="#wm#"/>
  <p:tag name="KSO_WM_TEMPLATE_CATEGORY" val="custom"/>
  <p:tag name="KSO_WM_TEMPLATE_INDEX" val="20205081"/>
</p:tagLst>
</file>

<file path=ppt/tags/tag129.xml><?xml version="1.0" encoding="utf-8"?>
<p:tagLst xmlns:p="http://schemas.openxmlformats.org/presentationml/2006/main">
  <p:tag name="KSO_WM_BEAUTIFY_FLAG" val="#wm#"/>
  <p:tag name="KSO_WM_TEMPLATE_CATEGORY" val="custom"/>
  <p:tag name="KSO_WM_TEMPLATE_INDEX" val="2020508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BEAUTIFY_FLAG" val="#wm#"/>
  <p:tag name="KSO_WM_TEMPLATE_CATEGORY" val="custom"/>
  <p:tag name="KSO_WM_TEMPLATE_INDEX" val="20205081"/>
</p:tagLst>
</file>

<file path=ppt/tags/tag131.xml><?xml version="1.0" encoding="utf-8"?>
<p:tagLst xmlns:p="http://schemas.openxmlformats.org/presentationml/2006/main">
  <p:tag name="KSO_WM_BEAUTIFY_FLAG" val="#wm#"/>
  <p:tag name="KSO_WM_TEMPLATE_CATEGORY" val="custom"/>
  <p:tag name="KSO_WM_TEMPLATE_INDEX" val="20205081"/>
</p:tagLst>
</file>

<file path=ppt/tags/tag132.xml><?xml version="1.0" encoding="utf-8"?>
<p:tagLst xmlns:p="http://schemas.openxmlformats.org/presentationml/2006/main">
  <p:tag name="KSO_WM_BEAUTIFY_FLAG" val="#wm#"/>
  <p:tag name="KSO_WM_TEMPLATE_CATEGORY" val="custom"/>
  <p:tag name="KSO_WM_TEMPLATE_INDEX" val="20205081"/>
</p:tagLst>
</file>

<file path=ppt/tags/tag133.xml><?xml version="1.0" encoding="utf-8"?>
<p:tagLst xmlns:p="http://schemas.openxmlformats.org/presentationml/2006/main">
  <p:tag name="KSO_WM_BEAUTIFY_FLAG" val="#wm#"/>
  <p:tag name="KSO_WM_TEMPLATE_CATEGORY" val="custom"/>
  <p:tag name="KSO_WM_TEMPLATE_INDEX" val="20205081"/>
</p:tagLst>
</file>

<file path=ppt/tags/tag134.xml><?xml version="1.0" encoding="utf-8"?>
<p:tagLst xmlns:p="http://schemas.openxmlformats.org/presentationml/2006/main">
  <p:tag name="KSO_WM_BEAUTIFY_FLAG" val="#wm#"/>
  <p:tag name="KSO_WM_TEMPLATE_CATEGORY" val="custom"/>
  <p:tag name="KSO_WM_TEMPLATE_INDEX" val="20205081"/>
</p:tagLst>
</file>

<file path=ppt/tags/tag135.xml><?xml version="1.0" encoding="utf-8"?>
<p:tagLst xmlns:p="http://schemas.openxmlformats.org/presentationml/2006/main">
  <p:tag name="KSO_WM_BEAUTIFY_FLAG" val="#wm#"/>
  <p:tag name="KSO_WM_TEMPLATE_CATEGORY" val="custom"/>
  <p:tag name="KSO_WM_TEMPLATE_INDEX" val="20205081"/>
</p:tagLst>
</file>

<file path=ppt/tags/tag136.xml><?xml version="1.0" encoding="utf-8"?>
<p:tagLst xmlns:p="http://schemas.openxmlformats.org/presentationml/2006/main">
  <p:tag name="KSO_WM_BEAUTIFY_FLAG" val="#wm#"/>
  <p:tag name="KSO_WM_TEMPLATE_CATEGORY" val="custom"/>
  <p:tag name="KSO_WM_TEMPLATE_INDEX" val="20205081"/>
</p:tagLst>
</file>

<file path=ppt/tags/tag137.xml><?xml version="1.0" encoding="utf-8"?>
<p:tagLst xmlns:p="http://schemas.openxmlformats.org/presentationml/2006/main">
  <p:tag name="KSO_WM_BEAUTIFY_FLAG" val="#wm#"/>
  <p:tag name="KSO_WM_TEMPLATE_CATEGORY" val="custom"/>
  <p:tag name="KSO_WM_TEMPLATE_INDEX" val="20205081"/>
</p:tagLst>
</file>

<file path=ppt/tags/tag138.xml><?xml version="1.0" encoding="utf-8"?>
<p:tagLst xmlns:p="http://schemas.openxmlformats.org/presentationml/2006/main">
  <p:tag name="KSO_WM_BEAUTIFY_FLAG" val="#wm#"/>
  <p:tag name="KSO_WM_TEMPLATE_CATEGORY" val="custom"/>
  <p:tag name="KSO_WM_TEMPLATE_INDEX" val="20205081"/>
</p:tagLst>
</file>

<file path=ppt/tags/tag139.xml><?xml version="1.0" encoding="utf-8"?>
<p:tagLst xmlns:p="http://schemas.openxmlformats.org/presentationml/2006/main">
  <p:tag name="KSO_WM_BEAUTIFY_FLAG" val="#wm#"/>
  <p:tag name="KSO_WM_TEMPLATE_CATEGORY" val="custom"/>
  <p:tag name="KSO_WM_TEMPLATE_INDEX" val="2020508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custom"/>
  <p:tag name="KSO_WM_TEMPLATE_INDEX" val="20205081"/>
</p:tagLst>
</file>

<file path=ppt/tags/tag141.xml><?xml version="1.0" encoding="utf-8"?>
<p:tagLst xmlns:p="http://schemas.openxmlformats.org/presentationml/2006/main">
  <p:tag name="KSO_WM_BEAUTIFY_FLAG" val="#wm#"/>
  <p:tag name="KSO_WM_TEMPLATE_CATEGORY" val="custom"/>
  <p:tag name="KSO_WM_TEMPLATE_INDEX" val="20205081"/>
</p:tagLst>
</file>

<file path=ppt/tags/tag142.xml><?xml version="1.0" encoding="utf-8"?>
<p:tagLst xmlns:p="http://schemas.openxmlformats.org/presentationml/2006/main">
  <p:tag name="KSO_WM_BEAUTIFY_FLAG" val="#wm#"/>
  <p:tag name="KSO_WM_TEMPLATE_CATEGORY" val="custom"/>
  <p:tag name="KSO_WM_TEMPLATE_INDEX" val="20205081"/>
</p:tagLst>
</file>

<file path=ppt/tags/tag143.xml><?xml version="1.0" encoding="utf-8"?>
<p:tagLst xmlns:p="http://schemas.openxmlformats.org/presentationml/2006/main">
  <p:tag name="KSO_WM_BEAUTIFY_FLAG" val="#wm#"/>
  <p:tag name="KSO_WM_TEMPLATE_CATEGORY" val="custom"/>
  <p:tag name="KSO_WM_TEMPLATE_INDEX" val="20205081"/>
</p:tagLst>
</file>

<file path=ppt/tags/tag144.xml><?xml version="1.0" encoding="utf-8"?>
<p:tagLst xmlns:p="http://schemas.openxmlformats.org/presentationml/2006/main">
  <p:tag name="KSO_WM_BEAUTIFY_FLAG" val="#wm#"/>
  <p:tag name="KSO_WM_TEMPLATE_CATEGORY" val="custom"/>
  <p:tag name="KSO_WM_TEMPLATE_INDEX" val="20205081"/>
</p:tagLst>
</file>

<file path=ppt/tags/tag145.xml><?xml version="1.0" encoding="utf-8"?>
<p:tagLst xmlns:p="http://schemas.openxmlformats.org/presentationml/2006/main">
  <p:tag name="KSO_WM_BEAUTIFY_FLAG" val="#wm#"/>
  <p:tag name="KSO_WM_TEMPLATE_CATEGORY" val="custom"/>
  <p:tag name="KSO_WM_TEMPLATE_INDEX" val="20205081"/>
</p:tagLst>
</file>

<file path=ppt/tags/tag146.xml><?xml version="1.0" encoding="utf-8"?>
<p:tagLst xmlns:p="http://schemas.openxmlformats.org/presentationml/2006/main">
  <p:tag name="KSO_WM_BEAUTIFY_FLAG" val="#wm#"/>
  <p:tag name="KSO_WM_TEMPLATE_CATEGORY" val="custom"/>
  <p:tag name="KSO_WM_TEMPLATE_INDEX" val="20205081"/>
</p:tagLst>
</file>

<file path=ppt/tags/tag147.xml><?xml version="1.0" encoding="utf-8"?>
<p:tagLst xmlns:p="http://schemas.openxmlformats.org/presentationml/2006/main">
  <p:tag name="KSO_WM_BEAUTIFY_FLAG" val="#wm#"/>
  <p:tag name="KSO_WM_TEMPLATE_CATEGORY" val="custom"/>
  <p:tag name="KSO_WM_TEMPLATE_INDEX" val="20205081"/>
</p:tagLst>
</file>

<file path=ppt/tags/tag148.xml><?xml version="1.0" encoding="utf-8"?>
<p:tagLst xmlns:p="http://schemas.openxmlformats.org/presentationml/2006/main">
  <p:tag name="KSO_WM_BEAUTIFY_FLAG" val="#wm#"/>
  <p:tag name="KSO_WM_TEMPLATE_CATEGORY" val="custom"/>
  <p:tag name="KSO_WM_TEMPLATE_INDEX" val="20205081"/>
</p:tagLst>
</file>

<file path=ppt/tags/tag149.xml><?xml version="1.0" encoding="utf-8"?>
<p:tagLst xmlns:p="http://schemas.openxmlformats.org/presentationml/2006/main">
  <p:tag name="KSO_WM_BEAUTIFY_FLAG" val="#wm#"/>
  <p:tag name="KSO_WM_TEMPLATE_CATEGORY" val="custom"/>
  <p:tag name="KSO_WM_TEMPLATE_INDEX" val="2020508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BEAUTIFY_FLAG" val="#wm#"/>
  <p:tag name="KSO_WM_TEMPLATE_CATEGORY" val="custom"/>
  <p:tag name="KSO_WM_TEMPLATE_INDEX" val="20205081"/>
</p:tagLst>
</file>

<file path=ppt/tags/tag151.xml><?xml version="1.0" encoding="utf-8"?>
<p:tagLst xmlns:p="http://schemas.openxmlformats.org/presentationml/2006/main">
  <p:tag name="KSO_WM_BEAUTIFY_FLAG" val="#wm#"/>
  <p:tag name="KSO_WM_TEMPLATE_CATEGORY" val="custom"/>
  <p:tag name="KSO_WM_TEMPLATE_INDEX" val="20205081"/>
</p:tagLst>
</file>

<file path=ppt/tags/tag152.xml><?xml version="1.0" encoding="utf-8"?>
<p:tagLst xmlns:p="http://schemas.openxmlformats.org/presentationml/2006/main">
  <p:tag name="KSO_WM_BEAUTIFY_FLAG" val="#wm#"/>
  <p:tag name="KSO_WM_TEMPLATE_CATEGORY" val="custom"/>
  <p:tag name="KSO_WM_TEMPLATE_INDEX" val="20205081"/>
</p:tagLst>
</file>

<file path=ppt/tags/tag153.xml><?xml version="1.0" encoding="utf-8"?>
<p:tagLst xmlns:p="http://schemas.openxmlformats.org/presentationml/2006/main">
  <p:tag name="KSO_WM_BEAUTIFY_FLAG" val="#wm#"/>
  <p:tag name="KSO_WM_TEMPLATE_CATEGORY" val="custom"/>
  <p:tag name="KSO_WM_TEMPLATE_INDEX" val="20205081"/>
</p:tagLst>
</file>

<file path=ppt/tags/tag154.xml><?xml version="1.0" encoding="utf-8"?>
<p:tagLst xmlns:p="http://schemas.openxmlformats.org/presentationml/2006/main">
  <p:tag name="KSO_WM_BEAUTIFY_FLAG" val="#wm#"/>
  <p:tag name="KSO_WM_TEMPLATE_CATEGORY" val="custom"/>
  <p:tag name="KSO_WM_TEMPLATE_INDEX" val="20205081"/>
</p:tagLst>
</file>

<file path=ppt/tags/tag155.xml><?xml version="1.0" encoding="utf-8"?>
<p:tagLst xmlns:p="http://schemas.openxmlformats.org/presentationml/2006/main">
  <p:tag name="KSO_WM_BEAUTIFY_FLAG" val="#wm#"/>
  <p:tag name="KSO_WM_TEMPLATE_CATEGORY" val="custom"/>
  <p:tag name="KSO_WM_TEMPLATE_INDEX" val="20205081"/>
</p:tagLst>
</file>

<file path=ppt/tags/tag156.xml><?xml version="1.0" encoding="utf-8"?>
<p:tagLst xmlns:p="http://schemas.openxmlformats.org/presentationml/2006/main">
  <p:tag name="KSO_WM_BEAUTIFY_FLAG" val="#wm#"/>
  <p:tag name="KSO_WM_TEMPLATE_CATEGORY" val="custom"/>
  <p:tag name="KSO_WM_TEMPLATE_INDEX" val="20205081"/>
</p:tagLst>
</file>

<file path=ppt/tags/tag157.xml><?xml version="1.0" encoding="utf-8"?>
<p:tagLst xmlns:p="http://schemas.openxmlformats.org/presentationml/2006/main">
  <p:tag name="KSO_WM_BEAUTIFY_FLAG" val="#wm#"/>
  <p:tag name="KSO_WM_TEMPLATE_CATEGORY" val="custom"/>
  <p:tag name="KSO_WM_TEMPLATE_INDEX" val="20205081"/>
</p:tagLst>
</file>

<file path=ppt/tags/tag158.xml><?xml version="1.0" encoding="utf-8"?>
<p:tagLst xmlns:p="http://schemas.openxmlformats.org/presentationml/2006/main">
  <p:tag name="KSO_WM_BEAUTIFY_FLAG" val="#wm#"/>
  <p:tag name="KSO_WM_TEMPLATE_CATEGORY" val="custom"/>
  <p:tag name="KSO_WM_TEMPLATE_INDEX" val="20205081"/>
</p:tagLst>
</file>

<file path=ppt/tags/tag159.xml><?xml version="1.0" encoding="utf-8"?>
<p:tagLst xmlns:p="http://schemas.openxmlformats.org/presentationml/2006/main">
  <p:tag name="KSO_WM_BEAUTIFY_FLAG" val="#wm#"/>
  <p:tag name="KSO_WM_TEMPLATE_CATEGORY" val="custom"/>
  <p:tag name="KSO_WM_TEMPLATE_INDEX" val="2020508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BEAUTIFY_FLAG" val="#wm#"/>
  <p:tag name="KSO_WM_TEMPLATE_CATEGORY" val="custom"/>
  <p:tag name="KSO_WM_TEMPLATE_INDEX" val="20205081"/>
</p:tagLst>
</file>

<file path=ppt/tags/tag161.xml><?xml version="1.0" encoding="utf-8"?>
<p:tagLst xmlns:p="http://schemas.openxmlformats.org/presentationml/2006/main">
  <p:tag name="KSO_WM_BEAUTIFY_FLAG" val="#wm#"/>
  <p:tag name="KSO_WM_TEMPLATE_CATEGORY" val="custom"/>
  <p:tag name="KSO_WM_TEMPLATE_INDEX" val="20205081"/>
</p:tagLst>
</file>

<file path=ppt/tags/tag162.xml><?xml version="1.0" encoding="utf-8"?>
<p:tagLst xmlns:p="http://schemas.openxmlformats.org/presentationml/2006/main">
  <p:tag name="KSO_WM_BEAUTIFY_FLAG" val="#wm#"/>
  <p:tag name="KSO_WM_TEMPLATE_CATEGORY" val="custom"/>
  <p:tag name="KSO_WM_TEMPLATE_INDEX" val="20205081"/>
</p:tagLst>
</file>

<file path=ppt/tags/tag163.xml><?xml version="1.0" encoding="utf-8"?>
<p:tagLst xmlns:p="http://schemas.openxmlformats.org/presentationml/2006/main">
  <p:tag name="KSO_WM_BEAUTIFY_FLAG" val="#wm#"/>
  <p:tag name="KSO_WM_TEMPLATE_CATEGORY" val="custom"/>
  <p:tag name="KSO_WM_TEMPLATE_INDEX" val="20205081"/>
</p:tagLst>
</file>

<file path=ppt/tags/tag164.xml><?xml version="1.0" encoding="utf-8"?>
<p:tagLst xmlns:p="http://schemas.openxmlformats.org/presentationml/2006/main">
  <p:tag name="KSO_WM_BEAUTIFY_FLAG" val="#wm#"/>
  <p:tag name="KSO_WM_TEMPLATE_CATEGORY" val="custom"/>
  <p:tag name="KSO_WM_TEMPLATE_INDEX" val="20205081"/>
</p:tagLst>
</file>

<file path=ppt/tags/tag165.xml><?xml version="1.0" encoding="utf-8"?>
<p:tagLst xmlns:p="http://schemas.openxmlformats.org/presentationml/2006/main">
  <p:tag name="KSO_WM_BEAUTIFY_FLAG" val="#wm#"/>
  <p:tag name="KSO_WM_TEMPLATE_CATEGORY" val="custom"/>
  <p:tag name="KSO_WM_TEMPLATE_INDEX" val="20205081"/>
</p:tagLst>
</file>

<file path=ppt/tags/tag166.xml><?xml version="1.0" encoding="utf-8"?>
<p:tagLst xmlns:p="http://schemas.openxmlformats.org/presentationml/2006/main">
  <p:tag name="KSO_WM_BEAUTIFY_FLAG" val="#wm#"/>
  <p:tag name="KSO_WM_TEMPLATE_CATEGORY" val="custom"/>
  <p:tag name="KSO_WM_TEMPLATE_INDEX" val="20205081"/>
</p:tagLst>
</file>

<file path=ppt/tags/tag167.xml><?xml version="1.0" encoding="utf-8"?>
<p:tagLst xmlns:p="http://schemas.openxmlformats.org/presentationml/2006/main">
  <p:tag name="KSO_WM_BEAUTIFY_FLAG" val="#wm#"/>
  <p:tag name="KSO_WM_TEMPLATE_CATEGORY" val="custom"/>
  <p:tag name="KSO_WM_TEMPLATE_INDEX" val="20205081"/>
</p:tagLst>
</file>

<file path=ppt/tags/tag168.xml><?xml version="1.0" encoding="utf-8"?>
<p:tagLst xmlns:p="http://schemas.openxmlformats.org/presentationml/2006/main">
  <p:tag name="KSO_WM_BEAUTIFY_FLAG" val="#wm#"/>
  <p:tag name="KSO_WM_TEMPLATE_CATEGORY" val="custom"/>
  <p:tag name="KSO_WM_TEMPLATE_INDEX" val="20205081"/>
</p:tagLst>
</file>

<file path=ppt/tags/tag169.xml><?xml version="1.0" encoding="utf-8"?>
<p:tagLst xmlns:p="http://schemas.openxmlformats.org/presentationml/2006/main">
  <p:tag name="KSO_WM_BEAUTIFY_FLAG" val="#wm#"/>
  <p:tag name="KSO_WM_TEMPLATE_CATEGORY" val="custom"/>
  <p:tag name="KSO_WM_TEMPLATE_INDEX" val="2020508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BEAUTIFY_FLAG" val="#wm#"/>
  <p:tag name="KSO_WM_TEMPLATE_CATEGORY" val="custom"/>
  <p:tag name="KSO_WM_TEMPLATE_INDEX" val="20205081"/>
</p:tagLst>
</file>

<file path=ppt/tags/tag171.xml><?xml version="1.0" encoding="utf-8"?>
<p:tagLst xmlns:p="http://schemas.openxmlformats.org/presentationml/2006/main">
  <p:tag name="KSO_WM_BEAUTIFY_FLAG" val="#wm#"/>
  <p:tag name="KSO_WM_TEMPLATE_CATEGORY" val="custom"/>
  <p:tag name="KSO_WM_TEMPLATE_INDEX" val="2020508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BEAUTIFY_FLAG" val="#wm#"/>
  <p:tag name="KSO_WM_TEMPLATE_CATEGORY" val="custom"/>
  <p:tag name="KSO_WM_TEMPLATE_INDEX" val="20205081"/>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BEAUTIFY_FLAG" val="#wm#"/>
  <p:tag name="KSO_WM_TEMPLATE_CATEGORY" val="custom"/>
  <p:tag name="KSO_WM_TEMPLATE_INDEX" val="20205081"/>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28764</Words>
  <Application>WPS 演示</Application>
  <PresentationFormat>宽屏</PresentationFormat>
  <Paragraphs>1397</Paragraphs>
  <Slides>107</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107</vt:i4>
      </vt:variant>
    </vt:vector>
  </HeadingPairs>
  <TitlesOfParts>
    <vt:vector size="117" baseType="lpstr">
      <vt:lpstr>Arial</vt:lpstr>
      <vt:lpstr>宋体</vt:lpstr>
      <vt:lpstr>Wingdings</vt:lpstr>
      <vt:lpstr>微软雅黑</vt:lpstr>
      <vt:lpstr>Wingdings</vt:lpstr>
      <vt:lpstr>Arial Unicode MS</vt:lpstr>
      <vt:lpstr>Calibri</vt:lpstr>
      <vt:lpstr>Consolas</vt:lpstr>
      <vt:lpstr>楷体</vt:lpstr>
      <vt:lpstr>Office 主题​​</vt:lpstr>
      <vt:lpstr>树状数组</vt:lpstr>
      <vt:lpstr>目录（划掉）题单</vt:lpstr>
      <vt:lpstr>可能用到的相对原子质量（划掉）名词及变量名</vt:lpstr>
      <vt:lpstr>P3374 #1316</vt:lpstr>
      <vt:lpstr>朴素算法1</vt:lpstr>
      <vt:lpstr>朴素算法2</vt:lpstr>
      <vt:lpstr>试图优化复杂度</vt:lpstr>
      <vt:lpstr>继续试图优化复杂度</vt:lpstr>
      <vt:lpstr>仍然在试图优化复杂度</vt:lpstr>
      <vt:lpstr>我想让它常数小一点怎么办......</vt:lpstr>
      <vt:lpstr>一些准（迷）备（惑）操作</vt:lpstr>
      <vt:lpstr>PowerPoint 演示文稿</vt:lpstr>
      <vt:lpstr>PowerPoint 演示文稿</vt:lpstr>
      <vt:lpstr>对于查询操作？</vt:lpstr>
      <vt:lpstr>PowerPoint 演示文稿</vt:lpstr>
      <vt:lpstr>PowerPoint 演示文稿</vt:lpstr>
      <vt:lpstr>对于修改操作？</vt:lpstr>
      <vt:lpstr>PowerPoint 演示文稿</vt:lpstr>
      <vt:lpstr>PowerPoint 演示文稿</vt:lpstr>
      <vt:lpstr>继续看一个正（迷）经（惑）的操作</vt:lpstr>
      <vt:lpstr>回到树状数组的查询与修改操作</vt:lpstr>
      <vt:lpstr>快速求 lowbit(x)</vt:lpstr>
      <vt:lpstr>回到题目</vt:lpstr>
      <vt:lpstr>P3374 #1316的专属代码楼</vt:lpstr>
      <vt:lpstr>P3368 #1317区间修改 单点查询</vt:lpstr>
      <vt:lpstr>P3368 #1317区间修改 单点查询</vt:lpstr>
      <vt:lpstr>对于修改操作：[l,r] + k</vt:lpstr>
      <vt:lpstr>对于查询操作 ask(x)</vt:lpstr>
      <vt:lpstr>P3368 #1317</vt:lpstr>
      <vt:lpstr>我认为这道题难在想到解法而不是代码实现</vt:lpstr>
      <vt:lpstr>P3368 #1317的专属代码楼</vt:lpstr>
      <vt:lpstr>P3372 #767区间修改 区间查询</vt:lpstr>
      <vt:lpstr>对于查询操作sum[l,r]</vt:lpstr>
      <vt:lpstr>对于查询操作sum[l,r]</vt:lpstr>
      <vt:lpstr>对于修改操作[l,r] + k</vt:lpstr>
      <vt:lpstr>对于修改操作[l,r] + k</vt:lpstr>
      <vt:lpstr>P3372 区间查询 sum[l,r]</vt:lpstr>
      <vt:lpstr>没有！</vt:lpstr>
      <vt:lpstr>P3372 #767</vt:lpstr>
      <vt:lpstr>P3372 #767的专属代码楼</vt:lpstr>
      <vt:lpstr>P1972 HH的项链</vt:lpstr>
      <vt:lpstr>P1972</vt:lpstr>
      <vt:lpstr>P1972</vt:lpstr>
      <vt:lpstr>P1972&amp;专属代码楼</vt:lpstr>
      <vt:lpstr>P1972的（致命）细节</vt:lpstr>
      <vt:lpstr>一个极其重要的概念：离散化</vt:lpstr>
      <vt:lpstr>离散化定义</vt:lpstr>
      <vt:lpstr>于是怎么解决刚才那个问题呢？</vt:lpstr>
      <vt:lpstr>继续处理实现细节</vt:lpstr>
      <vt:lpstr>1.根据离散化数组的定义硬核求解</vt:lpstr>
      <vt:lpstr>离散化板子1的专属代码楼</vt:lpstr>
      <vt:lpstr>2.按有序数组的排序方式硬核逆推</vt:lpstr>
      <vt:lpstr>继续推</vt:lpstr>
      <vt:lpstr>离散化板子2的专属代码楼（需要理解）</vt:lpstr>
      <vt:lpstr>为了帮助你们理解离散化板子2，我特意加了一页</vt:lpstr>
      <vt:lpstr>PowerPoint 演示文稿</vt:lpstr>
      <vt:lpstr>PowerPoint 演示文稿</vt:lpstr>
      <vt:lpstr>离散化数组的性质以及离散化的目的</vt:lpstr>
      <vt:lpstr>树状数组求逆序对（垫个刀）</vt:lpstr>
      <vt:lpstr>证明（大白话）？</vt:lpstr>
      <vt:lpstr>于是——拿出我们的树状数组</vt:lpstr>
      <vt:lpstr>原理？</vt:lpstr>
      <vt:lpstr>原理？</vt:lpstr>
      <vt:lpstr>这时候聪明的你可能就要问了……</vt:lpstr>
      <vt:lpstr>P1908 #165专属代码楼</vt:lpstr>
      <vt:lpstr>P1908 #165的细节补充</vt:lpstr>
      <vt:lpstr>风险评估</vt:lpstr>
      <vt:lpstr>离散化板子1的去重方法</vt:lpstr>
      <vt:lpstr>离散化板子1&amp;进阶版的专属代码楼</vt:lpstr>
      <vt:lpstr>离散化板子2的去重方法</vt:lpstr>
      <vt:lpstr>离散化板子2&amp;进阶版的专属代码楼</vt:lpstr>
      <vt:lpstr>P3149 #1679排序</vt:lpstr>
      <vt:lpstr>P3149 #1679</vt:lpstr>
      <vt:lpstr>P3149 #1679</vt:lpstr>
      <vt:lpstr>P3149 #1679</vt:lpstr>
      <vt:lpstr>P3149 #1679</vt:lpstr>
      <vt:lpstr>形象的表述！</vt:lpstr>
      <vt:lpstr>P3149</vt:lpstr>
      <vt:lpstr>#1333 威廉找神器</vt:lpstr>
      <vt:lpstr>#1333</vt:lpstr>
      <vt:lpstr>#1333</vt:lpstr>
      <vt:lpstr>#1333的快乐手模环节</vt:lpstr>
      <vt:lpstr>#1333的快乐手模环</vt:lpstr>
      <vt:lpstr>#1333的快乐手模</vt:lpstr>
      <vt:lpstr>#1333的快乐手</vt:lpstr>
      <vt:lpstr>#1333的快乐</vt:lpstr>
      <vt:lpstr>#1333的快（划掉）专属代码楼</vt:lpstr>
      <vt:lpstr>数组上倍增</vt:lpstr>
      <vt:lpstr>倍增的过程</vt:lpstr>
      <vt:lpstr>倍增过程中，我们都干了什么？</vt:lpstr>
      <vt:lpstr>原理？</vt:lpstr>
      <vt:lpstr>（树状）数组上倍增</vt:lpstr>
      <vt:lpstr>PowerPoint 演示文稿</vt:lpstr>
      <vt:lpstr>树状数组上倍增</vt:lpstr>
      <vt:lpstr>P1168 中位数</vt:lpstr>
      <vt:lpstr>树状数组上倍增&amp;实现部分&amp;专属代码楼</vt:lpstr>
      <vt:lpstr>P1168细节解释部分</vt:lpstr>
      <vt:lpstr>P6619 #1680 冰火战士</vt:lpstr>
      <vt:lpstr>P6619 题目分析</vt:lpstr>
      <vt:lpstr>P6619 题目分析</vt:lpstr>
      <vt:lpstr>P6619 题目分析</vt:lpstr>
      <vt:lpstr>P6619 题目分析</vt:lpstr>
      <vt:lpstr>P6619 题目分析</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小小叶</cp:lastModifiedBy>
  <cp:revision>368</cp:revision>
  <dcterms:created xsi:type="dcterms:W3CDTF">2019-06-19T02:08:00Z</dcterms:created>
  <dcterms:modified xsi:type="dcterms:W3CDTF">2021-11-08T00:06:33Z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2052-11.1.0.11045</vt:lpwstr>
  </property>
  <property fmtid="{D5CDD505-2E9C-101B-9397-08002B2CF9AE}" pid="3" name="ICV">
    <vt:lpwstr>E6E45CC1EE084035A7DCA830333B4F24</vt:lpwstr>
  </property>
</Properties>
</file>